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1"/>
  </p:sldMasterIdLst>
  <p:notesMasterIdLst>
    <p:notesMasterId r:id="rId22"/>
  </p:notesMasterIdLst>
  <p:handoutMasterIdLst>
    <p:handoutMasterId r:id="rId23"/>
  </p:handoutMasterIdLst>
  <p:sldIdLst>
    <p:sldId id="374" r:id="rId2"/>
    <p:sldId id="340" r:id="rId3"/>
    <p:sldId id="346" r:id="rId4"/>
    <p:sldId id="375" r:id="rId5"/>
    <p:sldId id="376" r:id="rId6"/>
    <p:sldId id="377" r:id="rId7"/>
    <p:sldId id="367" r:id="rId8"/>
    <p:sldId id="347" r:id="rId9"/>
    <p:sldId id="364" r:id="rId10"/>
    <p:sldId id="365" r:id="rId11"/>
    <p:sldId id="366" r:id="rId12"/>
    <p:sldId id="332" r:id="rId13"/>
    <p:sldId id="358" r:id="rId14"/>
    <p:sldId id="354" r:id="rId15"/>
    <p:sldId id="368" r:id="rId16"/>
    <p:sldId id="370" r:id="rId17"/>
    <p:sldId id="371" r:id="rId18"/>
    <p:sldId id="269" r:id="rId19"/>
    <p:sldId id="379" r:id="rId20"/>
    <p:sldId id="378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000"/>
    <a:srgbClr val="FF3300"/>
    <a:srgbClr val="009900"/>
    <a:srgbClr val="3399FF"/>
    <a:srgbClr val="3366FF"/>
    <a:srgbClr val="A50021"/>
    <a:srgbClr val="CC3300"/>
    <a:srgbClr val="B7B7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91" autoAdjust="0"/>
    <p:restoredTop sz="94660"/>
  </p:normalViewPr>
  <p:slideViewPr>
    <p:cSldViewPr>
      <p:cViewPr varScale="1">
        <p:scale>
          <a:sx n="65" d="100"/>
          <a:sy n="65" d="100"/>
        </p:scale>
        <p:origin x="-10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64D20C68-9B3D-4D8A-AE02-41FBCE7AF996}" type="datetime1">
              <a:rPr lang="zh-CN" altLang="en-US"/>
              <a:pPr/>
              <a:t>2017/2/14</a:t>
            </a:fld>
            <a:endParaRPr lang="en-US" altLang="zh-CN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156C223-D9D2-44E6-88F9-F28A778F82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绿色圃中小学教育网http://www.lspjy.com</a:t>
            </a:r>
            <a:endParaRPr lang="zh-CN" altLang="en-US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CD56CA-2C57-4CB4-8ADB-211C41ACC57E}" type="datetime1">
              <a:rPr lang="en-US" altLang="zh-CN"/>
              <a:pPr/>
              <a:t>2/14/2017</a:t>
            </a:fld>
            <a:endParaRPr lang="en-US" altLang="zh-CN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绿色圃中小学教育网http://www.lspjy.com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8590480-1AC6-4D34-9D95-1676AFD600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altLang="zh-CN"/>
              <a:t>绿色圃中小学教育网http://www.lspjy.com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0007001-8CC0-4C83-A8DA-82DB370B6D77}" type="slidenum">
              <a:rPr lang="zh-CN" altLang="en-US" smtClean="0">
                <a:solidFill>
                  <a:srgbClr val="000000"/>
                </a:solidFill>
                <a:latin typeface="Arial" pitchFamily="34" charset="0"/>
              </a:rPr>
              <a:pPr/>
              <a:t>1</a:t>
            </a:fld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altLang="zh-CN"/>
              <a:t>绿色圃中小学教育网http://www.lspjy.com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E584D23-A356-4204-88D4-8E0E5F7F863D}" type="slidenum">
              <a:rPr lang="en-US" altLang="zh-CN" smtClean="0">
                <a:latin typeface="Arial" pitchFamily="34" charset="0"/>
              </a:rPr>
              <a:pPr/>
              <a:t>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92B5-27E9-4138-89AF-7998313DF273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872642-6391-4688-A5DB-F0DFEA5ED61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6F263-A634-42A7-A243-4DDF66538BAD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21AFC-212C-4E9B-B08F-C3FD8308629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A05C-AF26-4BEB-A66B-3FA3E27BEA56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9C95C2-D332-4244-B001-69BEFB3D236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F419-4745-4C86-92B5-46EC20001765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789B5-E236-4A4F-8194-AEE064095DE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4F3D8-43AF-4946-85C5-EE5FD33D6B29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38B37E-83FC-46F5-B8E5-BD547B0371F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3E4-B390-4D65-97B1-833B62D5DF67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C19C3-CC22-4582-8503-B7F9C14AA6A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E8AFB-A1E4-41D0-9B4B-C2E343A61696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62D527-2332-48C3-8DD6-6D8814AA508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C9A-88BD-41BE-A703-7406CDA1D26B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505D92-C98F-433C-9CA8-88603B0FDB1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6148-D25A-41DF-8229-01591F010EC2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3CC5E4-E970-4A48-BF15-AEFDBCBDD62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D346-8C35-482E-98C6-8418389175C3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B239DF-EA4B-4BCA-B1E9-4562772585E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6EAD3-C0DA-45DE-A732-E39FB995A330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76570892-B110-48C8-B3A8-2898564C056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1CCE6A-0B37-489E-976A-F35D517B1F05}" type="datetime1">
              <a:rPr lang="zh-CN" altLang="en-US" smtClean="0"/>
              <a:pPr/>
              <a:t>2017/2/14</a:t>
            </a:fld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altLang="zh-CN" smtClean="0"/>
              <a:t>绿色圃中小学教育网http://www.lspjy.com</a:t>
            </a:r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DDAED5D-3CA2-491C-8741-2ECDE9BF552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gif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20713" cy="7172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2500" y="0"/>
            <a:ext cx="619125" cy="7172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5000" y="0"/>
            <a:ext cx="619125" cy="7172325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7500" y="0"/>
            <a:ext cx="619125" cy="7172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86182" y="0"/>
            <a:ext cx="620712" cy="71723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60913" y="0"/>
            <a:ext cx="620712" cy="7172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13413" y="0"/>
            <a:ext cx="620712" cy="7172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65913" y="0"/>
            <a:ext cx="620712" cy="7172325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618413" y="0"/>
            <a:ext cx="619125" cy="7172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70913" y="0"/>
            <a:ext cx="619125" cy="71723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9" tIns="38384" rIns="76769" bIns="38384" anchor="ctr"/>
          <a:lstStyle/>
          <a:p>
            <a:pPr algn="ctr" defTabSz="102379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62" r="17830" b="69171"/>
          <a:stretch>
            <a:fillRect/>
          </a:stretch>
        </p:blipFill>
        <p:spPr bwMode="auto">
          <a:xfrm>
            <a:off x="8707438" y="2928938"/>
            <a:ext cx="5619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30" r="55362" b="69171"/>
          <a:stretch>
            <a:fillRect/>
          </a:stretch>
        </p:blipFill>
        <p:spPr bwMode="auto">
          <a:xfrm>
            <a:off x="3175" y="2906713"/>
            <a:ext cx="5619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024" t="148" r="48544" b="69023"/>
          <a:stretch>
            <a:fillRect/>
          </a:stretch>
        </p:blipFill>
        <p:spPr bwMode="auto">
          <a:xfrm>
            <a:off x="620713" y="2921000"/>
            <a:ext cx="70008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024" t="59219" r="48546" b="9952"/>
          <a:stretch>
            <a:fillRect/>
          </a:stretch>
        </p:blipFill>
        <p:spPr bwMode="auto">
          <a:xfrm>
            <a:off x="1492250" y="2949575"/>
            <a:ext cx="70167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91" t="30965" r="60678" b="38206"/>
          <a:stretch>
            <a:fillRect/>
          </a:stretch>
        </p:blipFill>
        <p:spPr bwMode="auto">
          <a:xfrm>
            <a:off x="2051050" y="2924175"/>
            <a:ext cx="70167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4"/>
          <p:cNvSpPr txBox="1">
            <a:spLocks noChangeArrowheads="1"/>
          </p:cNvSpPr>
          <p:nvPr/>
        </p:nvSpPr>
        <p:spPr>
          <a:xfrm>
            <a:off x="511175" y="358775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7200" b="1" kern="0" dirty="0" smtClean="0">
                <a:solidFill>
                  <a:schemeClr val="tx1"/>
                </a:solidFill>
                <a:latin typeface="造字工房致黑（非商用）常规体" pitchFamily="2" charset="-122"/>
                <a:ea typeface="造字工房致黑（非商用）常规体" pitchFamily="2" charset="-122"/>
              </a:rPr>
              <a:t>2.</a:t>
            </a:r>
            <a:r>
              <a:rPr lang="zh-CN" altLang="en-US" sz="7200" b="1" kern="0" dirty="0" smtClean="0">
                <a:solidFill>
                  <a:schemeClr val="tx1"/>
                </a:solidFill>
                <a:latin typeface="造字工房致黑（非商用）常规体" pitchFamily="2" charset="-122"/>
                <a:ea typeface="造字工房致黑（非商用）常规体" pitchFamily="2" charset="-122"/>
              </a:rPr>
              <a:t>我多想去看看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678" t="30965" r="5891" b="38206"/>
          <a:stretch>
            <a:fillRect/>
          </a:stretch>
        </p:blipFill>
        <p:spPr bwMode="auto">
          <a:xfrm>
            <a:off x="6437313" y="3001963"/>
            <a:ext cx="7016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46" t="59219" r="18024" b="9952"/>
          <a:stretch>
            <a:fillRect/>
          </a:stretch>
        </p:blipFill>
        <p:spPr bwMode="auto">
          <a:xfrm>
            <a:off x="7118350" y="2982913"/>
            <a:ext cx="7016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44" t="148" r="18024" b="69023"/>
          <a:stretch>
            <a:fillRect/>
          </a:stretch>
        </p:blipFill>
        <p:spPr bwMode="auto">
          <a:xfrm>
            <a:off x="8027988" y="2941638"/>
            <a:ext cx="7016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1871663" y="2492375"/>
            <a:ext cx="2978150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chemeClr val="tx1"/>
                </a:solidFill>
                <a:latin typeface="Garamond" pitchFamily="18" charset="0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179638" y="2708275"/>
            <a:ext cx="2211387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北</a:t>
            </a:r>
          </a:p>
        </p:txBody>
      </p:sp>
      <p:grpSp>
        <p:nvGrpSpPr>
          <p:cNvPr id="25604" name="Group 7"/>
          <p:cNvGrpSpPr>
            <a:grpSpLocks/>
          </p:cNvGrpSpPr>
          <p:nvPr/>
        </p:nvGrpSpPr>
        <p:grpSpPr bwMode="auto">
          <a:xfrm>
            <a:off x="4841875" y="2492375"/>
            <a:ext cx="3114675" cy="3087688"/>
            <a:chOff x="0" y="0"/>
            <a:chExt cx="1248" cy="1152"/>
          </a:xfrm>
        </p:grpSpPr>
        <p:sp>
          <p:nvSpPr>
            <p:cNvPr id="40972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chemeClr val="tx1"/>
                </a:solidFill>
                <a:latin typeface="Garamond" pitchFamily="18" charset="0"/>
              </a:endParaRPr>
            </a:p>
          </p:txBody>
        </p:sp>
        <p:sp>
          <p:nvSpPr>
            <p:cNvPr id="40973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4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194300" y="2781300"/>
            <a:ext cx="1836738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京</a:t>
            </a:r>
          </a:p>
        </p:txBody>
      </p:sp>
      <p:grpSp>
        <p:nvGrpSpPr>
          <p:cNvPr id="25606" name="Group 55"/>
          <p:cNvGrpSpPr>
            <a:grpSpLocks/>
          </p:cNvGrpSpPr>
          <p:nvPr/>
        </p:nvGrpSpPr>
        <p:grpSpPr bwMode="auto">
          <a:xfrm>
            <a:off x="49213" y="217488"/>
            <a:ext cx="3443287" cy="1725612"/>
            <a:chOff x="0" y="0"/>
            <a:chExt cx="2142" cy="1087"/>
          </a:xfrm>
        </p:grpSpPr>
        <p:pic>
          <p:nvPicPr>
            <p:cNvPr id="25608" name="Picture 54" descr="图片25副本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9" name="TextBox 21"/>
            <p:cNvSpPr txBox="1">
              <a:spLocks noChangeArrowheads="1"/>
            </p:cNvSpPr>
            <p:nvPr/>
          </p:nvSpPr>
          <p:spPr bwMode="auto">
            <a:xfrm>
              <a:off x="161" y="398"/>
              <a:ext cx="1981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/>
            <a:p>
              <a:pPr defTabSz="1087438">
                <a:buClr>
                  <a:srgbClr val="000000"/>
                </a:buClr>
                <a:buSzPct val="80000"/>
              </a:pPr>
              <a:r>
                <a:rPr lang="zh-CN" altLang="en-US" sz="38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我 会 写</a:t>
              </a:r>
            </a:p>
          </p:txBody>
        </p:sp>
      </p:grpSp>
      <p:sp>
        <p:nvSpPr>
          <p:cNvPr id="40967" name="Text Box 15"/>
          <p:cNvSpPr txBox="1"/>
          <p:nvPr/>
        </p:nvSpPr>
        <p:spPr>
          <a:xfrm>
            <a:off x="1331913" y="1527175"/>
            <a:ext cx="7291387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3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itchFamily="49" charset="-122"/>
              <a:buChar char=" "/>
              <a:defRPr sz="1600">
                <a:solidFill>
                  <a:srgbClr val="727E6C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</a:lstStyle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běi</a:t>
            </a:r>
            <a:r>
              <a:rPr lang="en-US" altLang="zh-CN" sz="40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       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j</a:t>
            </a:r>
            <a:r>
              <a:rPr lang="en-US" altLang="zh-CN" sz="4000" b="1" dirty="0" err="1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ī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ng</a:t>
            </a:r>
            <a:endParaRPr lang="en-US" altLang="zh-CN" sz="4000" b="1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</a:p>
        </p:txBody>
      </p: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1871663" y="2492375"/>
            <a:ext cx="2978150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chemeClr val="tx1"/>
                </a:solidFill>
                <a:latin typeface="Garamond" pitchFamily="18" charset="0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179638" y="2708275"/>
            <a:ext cx="2211387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门</a:t>
            </a:r>
          </a:p>
        </p:txBody>
      </p:sp>
      <p:grpSp>
        <p:nvGrpSpPr>
          <p:cNvPr id="26628" name="Group 7"/>
          <p:cNvGrpSpPr>
            <a:grpSpLocks/>
          </p:cNvGrpSpPr>
          <p:nvPr/>
        </p:nvGrpSpPr>
        <p:grpSpPr bwMode="auto">
          <a:xfrm>
            <a:off x="4841875" y="2492375"/>
            <a:ext cx="3114675" cy="3087688"/>
            <a:chOff x="0" y="0"/>
            <a:chExt cx="1248" cy="1152"/>
          </a:xfrm>
        </p:grpSpPr>
        <p:sp>
          <p:nvSpPr>
            <p:cNvPr id="40972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chemeClr val="tx1"/>
                </a:solidFill>
                <a:latin typeface="Garamond" pitchFamily="18" charset="0"/>
              </a:endParaRPr>
            </a:p>
          </p:txBody>
        </p:sp>
        <p:sp>
          <p:nvSpPr>
            <p:cNvPr id="40973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4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364163" y="2695575"/>
            <a:ext cx="1836737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广</a:t>
            </a:r>
          </a:p>
        </p:txBody>
      </p:sp>
      <p:grpSp>
        <p:nvGrpSpPr>
          <p:cNvPr id="26630" name="Group 55"/>
          <p:cNvGrpSpPr>
            <a:grpSpLocks/>
          </p:cNvGrpSpPr>
          <p:nvPr/>
        </p:nvGrpSpPr>
        <p:grpSpPr bwMode="auto">
          <a:xfrm>
            <a:off x="49213" y="217488"/>
            <a:ext cx="3443287" cy="1725612"/>
            <a:chOff x="0" y="0"/>
            <a:chExt cx="2142" cy="1087"/>
          </a:xfrm>
        </p:grpSpPr>
        <p:pic>
          <p:nvPicPr>
            <p:cNvPr id="26632" name="Picture 54" descr="图片25副本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3" name="TextBox 21"/>
            <p:cNvSpPr txBox="1">
              <a:spLocks noChangeArrowheads="1"/>
            </p:cNvSpPr>
            <p:nvPr/>
          </p:nvSpPr>
          <p:spPr bwMode="auto">
            <a:xfrm>
              <a:off x="161" y="398"/>
              <a:ext cx="1981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/>
            <a:p>
              <a:pPr defTabSz="1087438">
                <a:buClr>
                  <a:srgbClr val="000000"/>
                </a:buClr>
                <a:buSzPct val="80000"/>
              </a:pPr>
              <a:r>
                <a:rPr lang="zh-CN" altLang="en-US" sz="38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我 会 写</a:t>
              </a:r>
            </a:p>
          </p:txBody>
        </p:sp>
      </p:grpSp>
      <p:sp>
        <p:nvSpPr>
          <p:cNvPr id="40967" name="Text Box 15"/>
          <p:cNvSpPr txBox="1"/>
          <p:nvPr/>
        </p:nvSpPr>
        <p:spPr>
          <a:xfrm>
            <a:off x="1504950" y="1533525"/>
            <a:ext cx="7289800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3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itchFamily="49" charset="-122"/>
              <a:buChar char=" "/>
              <a:defRPr sz="1600">
                <a:solidFill>
                  <a:srgbClr val="727E6C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</a:lstStyle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mén</a:t>
            </a:r>
            <a:r>
              <a:rPr lang="en-US" altLang="zh-CN" sz="40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     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guǎng</a:t>
            </a:r>
            <a:endParaRPr lang="en-US" altLang="zh-CN" sz="4000" b="1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619250" y="476250"/>
            <a:ext cx="7239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80808"/>
                </a:solidFill>
                <a:latin typeface="Times New Roman" pitchFamily="18" charset="0"/>
                <a:ea typeface="幼圆" pitchFamily="49" charset="-122"/>
              </a:rPr>
              <a:t>沿着弯弯的山路，把这些词都读准了，摘下星星，你就可以更加接近北京城了！</a:t>
            </a:r>
          </a:p>
        </p:txBody>
      </p:sp>
      <p:pic>
        <p:nvPicPr>
          <p:cNvPr id="27651" name="Picture 3" descr="tuzi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439711">
            <a:off x="468313" y="549275"/>
            <a:ext cx="962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0" y="1700213"/>
          <a:ext cx="9467850" cy="4752975"/>
        </p:xfrm>
        <a:graphic>
          <a:graphicData uri="http://schemas.openxmlformats.org/presentationml/2006/ole">
            <p:oleObj spid="_x0000_s27652" name="位图图像" r:id="rId7" imgW="9171429" imgH="4772691" progId="PBrush">
              <p:embed/>
            </p:oleObj>
          </a:graphicData>
        </a:graphic>
      </p:graphicFrame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395288" y="5470525"/>
            <a:ext cx="143986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告诉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 rot="691652">
            <a:off x="2266950" y="5300663"/>
            <a:ext cx="1179513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弯弯的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 rot="-1145847">
            <a:off x="1908175" y="3933825"/>
            <a:ext cx="514350" cy="885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小</a:t>
            </a:r>
          </a:p>
          <a:p>
            <a:pPr algn="ctr"/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路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 rot="2703926">
            <a:off x="3383716" y="5126423"/>
            <a:ext cx="852312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600" b="1" dirty="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洁白</a:t>
            </a:r>
            <a:endParaRPr kumimoji="1" lang="zh-CN" altLang="en-US" sz="2600" b="1" dirty="0">
              <a:solidFill>
                <a:srgbClr val="0000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 rot="-371455">
            <a:off x="4284663" y="3789363"/>
            <a:ext cx="1179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天安门</a:t>
            </a: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 rot="19562977">
            <a:off x="4927277" y="5371942"/>
            <a:ext cx="854721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00" b="1" dirty="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雄伟</a:t>
            </a:r>
            <a:endParaRPr kumimoji="1" lang="zh-CN" altLang="en-US" sz="2600" b="1" dirty="0">
              <a:solidFill>
                <a:srgbClr val="0000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 rot="-446845">
            <a:off x="6083300" y="3484563"/>
            <a:ext cx="17272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升旗仪式</a:t>
            </a:r>
          </a:p>
        </p:txBody>
      </p:sp>
      <p:sp>
        <p:nvSpPr>
          <p:cNvPr id="110604" name="AutoShape 12"/>
          <p:cNvSpPr>
            <a:spLocks noChangeArrowheads="1"/>
          </p:cNvSpPr>
          <p:nvPr/>
        </p:nvSpPr>
        <p:spPr bwMode="auto">
          <a:xfrm>
            <a:off x="250825" y="573405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05" name="AutoShape 13"/>
          <p:cNvSpPr>
            <a:spLocks noChangeArrowheads="1"/>
          </p:cNvSpPr>
          <p:nvPr/>
        </p:nvSpPr>
        <p:spPr bwMode="auto">
          <a:xfrm>
            <a:off x="2124075" y="5516563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06" name="AutoShape 14"/>
          <p:cNvSpPr>
            <a:spLocks noChangeArrowheads="1"/>
          </p:cNvSpPr>
          <p:nvPr/>
        </p:nvSpPr>
        <p:spPr bwMode="auto">
          <a:xfrm>
            <a:off x="2195513" y="386080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07" name="AutoShape 15"/>
          <p:cNvSpPr>
            <a:spLocks noChangeArrowheads="1"/>
          </p:cNvSpPr>
          <p:nvPr/>
        </p:nvSpPr>
        <p:spPr bwMode="auto">
          <a:xfrm>
            <a:off x="3419475" y="4797425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08" name="AutoShape 16"/>
          <p:cNvSpPr>
            <a:spLocks noChangeArrowheads="1"/>
          </p:cNvSpPr>
          <p:nvPr/>
        </p:nvSpPr>
        <p:spPr bwMode="auto">
          <a:xfrm>
            <a:off x="5292725" y="573405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09" name="AutoShape 17"/>
          <p:cNvSpPr>
            <a:spLocks noChangeArrowheads="1"/>
          </p:cNvSpPr>
          <p:nvPr/>
        </p:nvSpPr>
        <p:spPr bwMode="auto">
          <a:xfrm>
            <a:off x="4859338" y="4221163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10" name="AutoShape 18"/>
          <p:cNvSpPr>
            <a:spLocks noChangeArrowheads="1"/>
          </p:cNvSpPr>
          <p:nvPr/>
        </p:nvSpPr>
        <p:spPr bwMode="auto">
          <a:xfrm>
            <a:off x="5940425" y="364490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0611" name="Cloud">
            <a:hlinkClick r:id="" action="ppaction://noaction"/>
          </p:cNvPr>
          <p:cNvSpPr>
            <a:spLocks noChangeAspect="1" noEditPoints="1" noChangeArrowheads="1"/>
          </p:cNvSpPr>
          <p:nvPr/>
        </p:nvSpPr>
        <p:spPr bwMode="auto">
          <a:xfrm>
            <a:off x="7092950" y="2276475"/>
            <a:ext cx="2051050" cy="10080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C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kumimoji="1" lang="zh-CN" altLang="en-US" sz="3000" b="1">
                <a:solidFill>
                  <a:srgbClr val="C11407"/>
                </a:solidFill>
                <a:latin typeface="Times New Roman" pitchFamily="18" charset="0"/>
                <a:ea typeface="楷体_GB2312" pitchFamily="49" charset="-122"/>
              </a:rPr>
              <a:t>北京城</a:t>
            </a:r>
          </a:p>
        </p:txBody>
      </p:sp>
      <p:pic>
        <p:nvPicPr>
          <p:cNvPr id="27668" name="Picture 20" descr="5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01000" y="5156200"/>
            <a:ext cx="1143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utoUpdateAnimBg="0"/>
      <p:bldP spid="110598" grpId="0" autoUpdateAnimBg="0"/>
      <p:bldP spid="110599" grpId="0" autoUpdateAnimBg="0"/>
      <p:bldP spid="110600" grpId="0" autoUpdateAnimBg="0"/>
      <p:bldP spid="110601" grpId="0" autoUpdateAnimBg="0"/>
      <p:bldP spid="110602" grpId="0" autoUpdateAnimBg="0"/>
      <p:bldP spid="110603" grpId="0" autoUpdateAnimBg="0"/>
      <p:bldP spid="11061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2362200" cy="9175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宋体"/>
                <a:ea typeface="宋体"/>
              </a:rPr>
              <a:t>说一说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762000" y="1752600"/>
            <a:ext cx="693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1116013" y="1790700"/>
            <a:ext cx="7037387" cy="3151188"/>
          </a:xfrm>
          <a:prstGeom prst="rect">
            <a:avLst/>
          </a:prstGeom>
          <a:solidFill>
            <a:srgbClr val="FFFFCC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Times New Roman" pitchFamily="18" charset="0"/>
                <a:ea typeface="楷体_GB2312" pitchFamily="49" charset="-122"/>
              </a:rPr>
              <a:t>北京是我国的</a:t>
            </a:r>
            <a:r>
              <a:rPr kumimoji="1" lang="zh-CN" altLang="en-US" sz="3600" b="1" dirty="0">
                <a:latin typeface="Times New Roman" pitchFamily="18" charset="0"/>
              </a:rPr>
              <a:t>  </a:t>
            </a:r>
            <a:r>
              <a:rPr kumimoji="1" lang="zh-CN" altLang="en-US" sz="3600" b="1" dirty="0">
                <a:latin typeface="Times New Roman" pitchFamily="18" charset="0"/>
                <a:cs typeface="Times New Roman" pitchFamily="18" charset="0"/>
              </a:rPr>
              <a:t>（             ）</a:t>
            </a:r>
            <a:r>
              <a:rPr kumimoji="1" lang="zh-CN" altLang="en-US" sz="3600" b="1" dirty="0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Times New Roman" pitchFamily="18" charset="0"/>
                <a:ea typeface="楷体_GB2312" pitchFamily="49" charset="-122"/>
              </a:rPr>
              <a:t>我们爱</a:t>
            </a:r>
            <a:r>
              <a:rPr kumimoji="1" lang="zh-CN" altLang="en-US" sz="3600" b="1" dirty="0">
                <a:latin typeface="Times New Roman" pitchFamily="18" charset="0"/>
              </a:rPr>
              <a:t>（              ）。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Times New Roman" pitchFamily="18" charset="0"/>
                <a:ea typeface="楷体_GB2312" pitchFamily="49" charset="-122"/>
              </a:rPr>
              <a:t>五星红旗是我国的</a:t>
            </a:r>
            <a:r>
              <a:rPr kumimoji="1" lang="zh-CN" altLang="en-US" sz="3600" b="1" dirty="0">
                <a:latin typeface="Times New Roman" pitchFamily="18" charset="0"/>
              </a:rPr>
              <a:t>（              ），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Times New Roman" pitchFamily="18" charset="0"/>
                <a:ea typeface="楷体_GB2312" pitchFamily="49" charset="-122"/>
              </a:rPr>
              <a:t>我们爱</a:t>
            </a:r>
            <a:r>
              <a:rPr kumimoji="1" lang="zh-CN" altLang="en-US" sz="3600" b="1" dirty="0">
                <a:latin typeface="Times New Roman" pitchFamily="18" charset="0"/>
              </a:rPr>
              <a:t>（                  ）。    </a:t>
            </a:r>
          </a:p>
        </p:txBody>
      </p:sp>
      <p:sp>
        <p:nvSpPr>
          <p:cNvPr id="154629" name="WordArt 5"/>
          <p:cNvSpPr>
            <a:spLocks noChangeArrowheads="1" noChangeShapeType="1" noTextEdit="1"/>
          </p:cNvSpPr>
          <p:nvPr/>
        </p:nvSpPr>
        <p:spPr bwMode="auto">
          <a:xfrm>
            <a:off x="4786314" y="1357298"/>
            <a:ext cx="1219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宋体"/>
              <a:ea typeface="宋体"/>
            </a:endParaRPr>
          </a:p>
          <a:p>
            <a:pPr algn="ctr"/>
            <a:r>
              <a:rPr lang="zh-CN" altLang="en-US" sz="3600" b="1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首都</a:t>
            </a:r>
          </a:p>
        </p:txBody>
      </p:sp>
      <p:sp>
        <p:nvSpPr>
          <p:cNvPr id="154630" name="WordArt 6"/>
          <p:cNvSpPr>
            <a:spLocks noChangeArrowheads="1" noChangeShapeType="1" noTextEdit="1"/>
          </p:cNvSpPr>
          <p:nvPr/>
        </p:nvSpPr>
        <p:spPr bwMode="auto">
          <a:xfrm>
            <a:off x="3200400" y="2743200"/>
            <a:ext cx="1219200" cy="479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北京</a:t>
            </a:r>
          </a:p>
        </p:txBody>
      </p:sp>
      <p:sp>
        <p:nvSpPr>
          <p:cNvPr id="154631" name="WordArt 7"/>
          <p:cNvSpPr>
            <a:spLocks noChangeArrowheads="1" noChangeShapeType="1" noTextEdit="1"/>
          </p:cNvSpPr>
          <p:nvPr/>
        </p:nvSpPr>
        <p:spPr bwMode="auto">
          <a:xfrm>
            <a:off x="5572132" y="3000372"/>
            <a:ext cx="1219200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000" b="1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宋体"/>
              <a:ea typeface="宋体"/>
            </a:endParaRPr>
          </a:p>
          <a:p>
            <a:pPr algn="ctr"/>
            <a:r>
              <a:rPr lang="zh-CN" altLang="en-US" sz="4000" b="1" kern="10" dirty="0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国旗</a:t>
            </a:r>
            <a:endParaRPr lang="zh-CN" altLang="en-US" sz="4000" b="1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宋体"/>
              <a:ea typeface="宋体"/>
            </a:endParaRPr>
          </a:p>
        </p:txBody>
      </p:sp>
      <p:sp>
        <p:nvSpPr>
          <p:cNvPr id="154632" name="WordArt 8"/>
          <p:cNvSpPr>
            <a:spLocks noChangeArrowheads="1" noChangeShapeType="1" noTextEdit="1"/>
          </p:cNvSpPr>
          <p:nvPr/>
        </p:nvSpPr>
        <p:spPr bwMode="auto">
          <a:xfrm>
            <a:off x="3048000" y="4343400"/>
            <a:ext cx="1981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五星红旗</a:t>
            </a:r>
          </a:p>
        </p:txBody>
      </p:sp>
      <p:pic>
        <p:nvPicPr>
          <p:cNvPr id="34825" name="Picture 9" descr="RX_01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52578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10" descr="line0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1196975"/>
            <a:ext cx="7086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1" descr="line0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6013" y="4967288"/>
            <a:ext cx="7086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 descr="F_0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43800" y="304800"/>
            <a:ext cx="129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 animBg="1" autoUpdateAnimBg="0"/>
      <p:bldP spid="154629" grpId="0" animBg="1"/>
      <p:bldP spid="154630" grpId="0" animBg="1"/>
      <p:bldP spid="154631" grpId="0" animBg="1"/>
      <p:bldP spid="1546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3-02-23-13"/>
          <p:cNvPicPr>
            <a:picLocks noChangeAspect="1" noChangeArrowheads="1"/>
          </p:cNvPicPr>
          <p:nvPr/>
        </p:nvPicPr>
        <p:blipFill>
          <a:blip r:embed="rId2"/>
          <a:srcRect b="47244"/>
          <a:stretch>
            <a:fillRect/>
          </a:stretch>
        </p:blipFill>
        <p:spPr bwMode="auto">
          <a:xfrm>
            <a:off x="0" y="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857356" y="4857760"/>
            <a:ext cx="5329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7200" b="1" dirty="0">
                <a:latin typeface="楷体_GB2312" pitchFamily="49" charset="-122"/>
                <a:ea typeface="楷体_GB2312" pitchFamily="49" charset="-122"/>
              </a:rPr>
              <a:t>弯弯的小路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jiemeng8.com/uploads/allimg/c140325/1395H643SF-145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70739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357422" y="5286388"/>
            <a:ext cx="452438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 dirty="0">
                <a:latin typeface="楷体_GB2312" pitchFamily="49" charset="-122"/>
                <a:ea typeface="楷体_GB2312" pitchFamily="49" charset="-122"/>
              </a:rPr>
              <a:t>宽宽</a:t>
            </a:r>
            <a:r>
              <a:rPr kumimoji="1" lang="zh-CN" altLang="en-US" sz="6600" b="1" dirty="0" smtClean="0">
                <a:latin typeface="楷体_GB2312" pitchFamily="49" charset="-122"/>
                <a:ea typeface="楷体_GB2312" pitchFamily="49" charset="-122"/>
              </a:rPr>
              <a:t>的公路</a:t>
            </a:r>
            <a:endParaRPr kumimoji="1" lang="zh-CN" altLang="en-US" sz="6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2571736" y="5500702"/>
            <a:ext cx="443262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 dirty="0"/>
              <a:t>美丽的天山</a:t>
            </a:r>
          </a:p>
        </p:txBody>
      </p:sp>
      <p:pic>
        <p:nvPicPr>
          <p:cNvPr id="88066" name="Picture 2" descr="https://timgsa.baidu.com/timg?image&amp;quality=80&amp;size=b9999_10000&amp;sec=1485193942860&amp;di=7a711e1d8a1b86e13253f311f30c5653&amp;imgtype=0&amp;src=http%3A%2F%2Fstc.zjol.com.cn%2Fg1%2FM0008A1CggSA1XOl9yAWJ25AAFnjjrtQxI775.jpg%3Fwidth%3D720%26height%3D5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272338" cy="5135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2143108" y="5500702"/>
            <a:ext cx="443262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 dirty="0"/>
              <a:t>洁白的雪莲</a:t>
            </a:r>
          </a:p>
        </p:txBody>
      </p:sp>
      <p:pic>
        <p:nvPicPr>
          <p:cNvPr id="89094" name="Picture 6" descr="https://ss0.baidu.com/-Po3dSag_xI4khGko9WTAnF6hhy/zhidao/pic/item/7e3e6709c93d70cfa0a4be57fbdcd100baa12b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251700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1714480" y="5572140"/>
            <a:ext cx="64817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ea typeface="楷体_GB2312" pitchFamily="49" charset="-122"/>
              </a:rPr>
              <a:t>雄伟的天安门</a:t>
            </a:r>
            <a:endParaRPr lang="zh-CN" altLang="en-US" sz="6000" b="1" dirty="0">
              <a:ea typeface="楷体_GB2312" pitchFamily="49" charset="-122"/>
            </a:endParaRPr>
          </a:p>
        </p:txBody>
      </p:sp>
      <p:pic>
        <p:nvPicPr>
          <p:cNvPr id="5" name="Picture 5" descr="天安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643866" cy="571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14480" y="5572140"/>
            <a:ext cx="64817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ea typeface="楷体_GB2312" pitchFamily="49" charset="-122"/>
              </a:rPr>
              <a:t>壮观的升旗仪式</a:t>
            </a:r>
            <a:endParaRPr lang="zh-CN" altLang="en-US" sz="6000" b="1" dirty="0">
              <a:ea typeface="楷体_GB2312" pitchFamily="49" charset="-122"/>
            </a:endParaRPr>
          </a:p>
        </p:txBody>
      </p:sp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642918"/>
            <a:ext cx="6813451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4842" y="3083026"/>
            <a:ext cx="5639158" cy="3774974"/>
          </a:xfrm>
          <a:prstGeom prst="rect">
            <a:avLst/>
          </a:prstGeom>
        </p:spPr>
      </p:pic>
      <p:pic>
        <p:nvPicPr>
          <p:cNvPr id="6" name="图片 5" descr="20111216132400278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92981" cy="3571876"/>
          </a:xfrm>
          <a:prstGeom prst="rect">
            <a:avLst/>
          </a:prstGeom>
        </p:spPr>
      </p:pic>
      <p:pic>
        <p:nvPicPr>
          <p:cNvPr id="8" name="图片 7" descr="tim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4233866"/>
            <a:ext cx="3200163" cy="26241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14282" y="285728"/>
            <a:ext cx="5811838" cy="1341438"/>
            <a:chOff x="1043" y="164"/>
            <a:chExt cx="4717" cy="845"/>
          </a:xfrm>
        </p:grpSpPr>
        <p:sp>
          <p:nvSpPr>
            <p:cNvPr id="56326" name="AutoShape 1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723" y="164"/>
              <a:ext cx="3061" cy="782"/>
            </a:xfrm>
            <a:prstGeom prst="horizontalScroll">
              <a:avLst>
                <a:gd name="adj" fmla="val 12500"/>
              </a:avLst>
            </a:prstGeom>
            <a:solidFill>
              <a:srgbClr val="FF5050"/>
            </a:solidFill>
            <a:ln w="9525">
              <a:solidFill>
                <a:srgbClr val="080808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27" name="Text Box 11"/>
            <p:cNvSpPr txBox="1">
              <a:spLocks noChangeArrowheads="1"/>
            </p:cNvSpPr>
            <p:nvPr/>
          </p:nvSpPr>
          <p:spPr bwMode="auto">
            <a:xfrm>
              <a:off x="1777" y="340"/>
              <a:ext cx="2918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800" dirty="0" smtClean="0">
                  <a:solidFill>
                    <a:srgbClr val="FFFFCC"/>
                  </a:solidFill>
                  <a:ea typeface="华文彩云" pitchFamily="2" charset="-122"/>
                </a:rPr>
                <a:t>欢迎</a:t>
              </a:r>
              <a:r>
                <a:rPr lang="zh-CN" altLang="en-US" sz="3800" dirty="0">
                  <a:solidFill>
                    <a:srgbClr val="FFFFCC"/>
                  </a:solidFill>
                  <a:ea typeface="华文彩云" pitchFamily="2" charset="-122"/>
                </a:rPr>
                <a:t>卓同</a:t>
              </a:r>
              <a:r>
                <a:rPr lang="zh-CN" altLang="en-US" sz="3800" dirty="0" smtClean="0">
                  <a:solidFill>
                    <a:srgbClr val="FFFFCC"/>
                  </a:solidFill>
                  <a:ea typeface="华文彩云" pitchFamily="2" charset="-122"/>
                </a:rPr>
                <a:t>小朋友</a:t>
              </a:r>
              <a:endParaRPr lang="zh-CN" altLang="en-US" sz="3800" dirty="0">
                <a:solidFill>
                  <a:srgbClr val="FFFFCC"/>
                </a:solidFill>
                <a:ea typeface="华文彩云" pitchFamily="2" charset="-122"/>
              </a:endParaRPr>
            </a:p>
          </p:txBody>
        </p:sp>
        <p:pic>
          <p:nvPicPr>
            <p:cNvPr id="56328" name="Picture 12" descr="bah03012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3" y="210"/>
              <a:ext cx="678" cy="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329" name="Picture 13" descr="bah030128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2" y="255"/>
              <a:ext cx="998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324" name="Text Box 18"/>
          <p:cNvSpPr txBox="1">
            <a:spLocks noChangeArrowheads="1"/>
          </p:cNvSpPr>
          <p:nvPr/>
        </p:nvSpPr>
        <p:spPr bwMode="auto">
          <a:xfrm>
            <a:off x="6143636" y="214290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ea typeface="楷体_GB2312" pitchFamily="49" charset="-122"/>
              </a:rPr>
              <a:t>我爱北京天安门，</a:t>
            </a:r>
          </a:p>
          <a:p>
            <a:pPr algn="l"/>
            <a:r>
              <a:rPr lang="zh-CN" altLang="en-US" sz="2400" b="1" dirty="0">
                <a:ea typeface="楷体_GB2312" pitchFamily="49" charset="-122"/>
              </a:rPr>
              <a:t>天安门上太阳升。</a:t>
            </a:r>
          </a:p>
          <a:p>
            <a:pPr algn="l"/>
            <a:r>
              <a:rPr lang="zh-CN" altLang="en-US" sz="2400" b="1" dirty="0">
                <a:ea typeface="楷体_GB2312" pitchFamily="49" charset="-122"/>
              </a:rPr>
              <a:t>伟大领袖毛主席，</a:t>
            </a:r>
          </a:p>
          <a:p>
            <a:pPr algn="l"/>
            <a:r>
              <a:rPr lang="zh-CN" altLang="en-US" sz="2400" b="1" dirty="0">
                <a:ea typeface="楷体_GB2312" pitchFamily="49" charset="-122"/>
              </a:rPr>
              <a:t>指引我们向前进。</a:t>
            </a:r>
          </a:p>
        </p:txBody>
      </p:sp>
      <p:pic>
        <p:nvPicPr>
          <p:cNvPr id="11" name="图片 10" descr="4778652_174743014322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68078"/>
            <a:ext cx="9144000" cy="50899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571736" y="285728"/>
            <a:ext cx="40227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000" b="1" dirty="0">
                <a:latin typeface="楷体_GB2312" pitchFamily="49" charset="-122"/>
                <a:ea typeface="楷体_GB2312" pitchFamily="49" charset="-122"/>
              </a:rPr>
              <a:t>我多</a:t>
            </a:r>
            <a:r>
              <a:rPr lang="zh-CN" altLang="en-US" sz="5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想</a:t>
            </a:r>
            <a:r>
              <a:rPr lang="zh-CN" altLang="en-US" sz="5000" b="1" dirty="0">
                <a:latin typeface="楷体_GB2312" pitchFamily="49" charset="-122"/>
                <a:ea typeface="楷体_GB2312" pitchFamily="49" charset="-122"/>
              </a:rPr>
              <a:t>去看看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0" y="1000108"/>
            <a:ext cx="7696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</a:rPr>
              <a:t>m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ā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ma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gào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sù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wŏ</a:t>
            </a:r>
            <a:endParaRPr kumimoji="1" lang="en-US" altLang="zh-CN" sz="2400" dirty="0"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妈  妈  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告  诉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  我</a:t>
            </a:r>
            <a:r>
              <a:rPr kumimoji="1" lang="zh-CN" altLang="en-US" sz="2400" b="1" dirty="0">
                <a:latin typeface="方正姚体" pitchFamily="2" charset="-122"/>
                <a:ea typeface="方正姚体" pitchFamily="2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400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yán</a:t>
            </a:r>
            <a:r>
              <a:rPr kumimoji="1" lang="en-US" altLang="zh-CN" sz="2400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zhe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</a:t>
            </a:r>
            <a:r>
              <a:rPr kumimoji="1" lang="en-US" altLang="zh-CN" sz="2400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wān</a:t>
            </a:r>
            <a:r>
              <a:rPr kumimoji="1" lang="en-US" altLang="zh-CN" sz="2400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wān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de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xiăo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lù</a:t>
            </a:r>
            <a:endParaRPr kumimoji="1" lang="en-US" altLang="zh-CN" sz="24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沿  着  </a:t>
            </a:r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</a:rPr>
              <a:t>弯  弯 的 小 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路</a:t>
            </a:r>
            <a:r>
              <a:rPr kumimoji="1" lang="zh-CN" altLang="en-US" sz="2400" b="1" dirty="0">
                <a:latin typeface="方正姚体" pitchFamily="2" charset="-122"/>
                <a:ea typeface="方正姚体" pitchFamily="2" charset="-122"/>
              </a:rPr>
              <a:t>，</a:t>
            </a:r>
            <a:r>
              <a:rPr kumimoji="1" lang="zh-CN" altLang="en-US" sz="2400" b="1" dirty="0">
                <a:latin typeface="方正姚体" pitchFamily="2" charset="-122"/>
                <a:ea typeface="方正姚体" pitchFamily="2" charset="-122"/>
                <a:hlinkClick r:id="" action="ppaction://noaction"/>
              </a:rPr>
              <a:t>     </a:t>
            </a:r>
            <a:endParaRPr kumimoji="1" lang="zh-CN" altLang="en-US" sz="2400" b="1" dirty="0"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</a:rPr>
              <a:t>ji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ù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néng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zŏu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chū</a:t>
            </a: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tiān</a:t>
            </a:r>
            <a:r>
              <a:rPr kumimoji="1" lang="en-US" altLang="zh-CN" sz="2400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shān</a:t>
            </a:r>
            <a:endParaRPr kumimoji="1" lang="en-US" altLang="zh-CN" sz="2400" dirty="0"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就 </a:t>
            </a:r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</a:rPr>
              <a:t>能 走  出 天 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山</a:t>
            </a:r>
            <a:r>
              <a:rPr kumimoji="1" lang="zh-CN" altLang="en-US" sz="2400" b="1" dirty="0">
                <a:latin typeface="方正姚体" pitchFamily="2" charset="-122"/>
                <a:ea typeface="方正姚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方正姚体" pitchFamily="2" charset="-122"/>
                <a:ea typeface="方正姚体" pitchFamily="2" charset="-122"/>
              </a:rPr>
              <a:t>   </a:t>
            </a:r>
            <a:endParaRPr kumimoji="1"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049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429132"/>
            <a:ext cx="7404393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3929058" y="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3300"/>
                </a:solidFill>
              </a:rPr>
              <a:t>xi</a:t>
            </a:r>
            <a:r>
              <a:rPr lang="en-US" altLang="zh-CN" sz="2400" dirty="0" err="1" smtClean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ǎ</a:t>
            </a:r>
            <a:r>
              <a:rPr lang="en-US" altLang="zh-CN" sz="2400" dirty="0" err="1" smtClean="0">
                <a:solidFill>
                  <a:srgbClr val="FF3300"/>
                </a:solidFill>
              </a:rPr>
              <a:t>ng</a:t>
            </a:r>
            <a:endParaRPr lang="en-US" altLang="zh-CN" sz="2400" dirty="0">
              <a:solidFill>
                <a:srgbClr val="FF33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562" y="1142984"/>
            <a:ext cx="42148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xi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ng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/>
              <a:t>  想           想念   想象      </a:t>
            </a:r>
            <a:endParaRPr lang="en-US" altLang="zh-CN" sz="2400" b="1" dirty="0" smtClean="0"/>
          </a:p>
          <a:p>
            <a:r>
              <a:rPr kumimoji="1" lang="en-US" altLang="zh-CN" sz="2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gào</a:t>
            </a:r>
            <a:endParaRPr kumimoji="1" lang="en-US" altLang="zh-CN" sz="24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r>
              <a:rPr lang="zh-CN" altLang="en-US" sz="2400" b="1" dirty="0" smtClean="0"/>
              <a:t>  告           告别   报告</a:t>
            </a:r>
            <a:endParaRPr lang="en-US" altLang="zh-CN" sz="2400" b="1" dirty="0" smtClean="0"/>
          </a:p>
          <a:p>
            <a:r>
              <a:rPr kumimoji="1" lang="en-US" altLang="zh-CN" sz="2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</a:t>
            </a:r>
            <a:r>
              <a:rPr kumimoji="1" lang="en-US" altLang="zh-CN" sz="2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sù</a:t>
            </a:r>
            <a:endParaRPr kumimoji="1" lang="en-US" altLang="zh-CN" sz="24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r>
              <a:rPr lang="zh-CN" altLang="en-US" sz="2400" b="1" dirty="0" smtClean="0"/>
              <a:t>  诉           诉说   上诉</a:t>
            </a:r>
            <a:endParaRPr lang="en-US" altLang="zh-CN" sz="2400" b="1" dirty="0" smtClean="0"/>
          </a:p>
          <a:p>
            <a:r>
              <a:rPr kumimoji="1" lang="en-US" altLang="zh-CN" sz="2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</a:t>
            </a:r>
            <a:r>
              <a:rPr kumimoji="1" lang="en-US" altLang="zh-CN" sz="2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lù</a:t>
            </a:r>
            <a:endParaRPr kumimoji="1" lang="en-US" altLang="zh-CN" sz="24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r>
              <a:rPr lang="zh-CN" altLang="en-US" sz="2400" b="1" dirty="0" smtClean="0"/>
              <a:t>  路           公路   铁路 </a:t>
            </a:r>
            <a:endParaRPr lang="en-US" altLang="zh-CN" sz="2400" b="1" dirty="0" smtClean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7404393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10" y="714356"/>
            <a:ext cx="71437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</a:rPr>
              <a:t>y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áo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yuăn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de  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bĕi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jīng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chéng</a:t>
            </a:r>
            <a:endParaRPr kumimoji="1" lang="en-US" altLang="zh-CN" sz="2000" b="1" dirty="0" smtClean="0"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遥  远   的 北 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京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    城，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    </a:t>
            </a:r>
            <a:endParaRPr kumimoji="1" lang="zh-CN" altLang="en-US" sz="2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</a:rPr>
              <a:t>y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ŏu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yí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zuò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tiān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ān</a:t>
            </a:r>
            <a:r>
              <a:rPr kumimoji="1" lang="en-US" altLang="zh-CN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mén</a:t>
            </a:r>
            <a:endParaRPr kumimoji="1" lang="en-US" altLang="zh-CN" sz="20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有 一 座  天 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安  门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ăng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chăng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shàng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shēng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qí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yí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</a:t>
            </a:r>
            <a:r>
              <a:rPr kumimoji="1" lang="en-US" altLang="zh-CN" sz="2000" b="1" dirty="0" err="1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shì</a:t>
            </a:r>
            <a:r>
              <a:rPr kumimoji="1" lang="en-US" altLang="zh-CN" sz="2000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fēi</a:t>
            </a:r>
            <a:r>
              <a:rPr kumimoji="1" lang="en-US" altLang="zh-CN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cháng</a:t>
            </a:r>
            <a:r>
              <a:rPr kumimoji="1" lang="en-US" altLang="zh-CN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zhuàng</a:t>
            </a:r>
            <a:r>
              <a:rPr kumimoji="1" lang="en-US" altLang="zh-CN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guān</a:t>
            </a:r>
            <a:endParaRPr kumimoji="1" lang="en-US" altLang="zh-CN" sz="20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kumimoji="1" lang="en-US" altLang="zh-CN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广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   场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上   升  旗 仪 式 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  常   壮    观</a:t>
            </a:r>
            <a:r>
              <a:rPr kumimoji="1" lang="zh-CN" altLang="en-US" sz="2000" b="1" dirty="0" smtClean="0">
                <a:latin typeface="方正姚体" pitchFamily="2" charset="-122"/>
                <a:ea typeface="方正姚体" pitchFamily="2" charset="-122"/>
              </a:rPr>
              <a:t>。</a:t>
            </a:r>
            <a:r>
              <a:rPr kumimoji="1" lang="zh-CN" altLang="en-US" sz="2000" b="1" dirty="0" smtClean="0">
                <a:latin typeface="方正姚体" pitchFamily="2" charset="-122"/>
                <a:ea typeface="方正姚体" pitchFamily="2" charset="-122"/>
                <a:hlinkClick r:id="rId3" action="ppaction://hlinksldjump"/>
              </a:rPr>
              <a:t>   </a:t>
            </a:r>
            <a:endParaRPr kumimoji="1" lang="zh-CN" altLang="en-US" sz="2000" b="1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latin typeface="方正姚体" pitchFamily="2" charset="-122"/>
                <a:ea typeface="方正姚体" pitchFamily="2" charset="-122"/>
              </a:rPr>
              <a:t>   </a:t>
            </a:r>
            <a:endParaRPr kumimoji="1" lang="zh-CN" altLang="en-US" sz="20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3714752"/>
            <a:ext cx="59293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jīng</a:t>
            </a:r>
            <a:r>
              <a:rPr kumimoji="1" lang="en-US" altLang="zh-CN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                                                     </a:t>
            </a:r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ān</a:t>
            </a:r>
            <a:endParaRPr lang="en-US" altLang="zh-CN" b="1" dirty="0" smtClean="0"/>
          </a:p>
          <a:p>
            <a:r>
              <a:rPr lang="zh-CN" altLang="en-US" b="1" dirty="0" smtClean="0"/>
              <a:t> 京         北京   京城                          安       安全     平安</a:t>
            </a:r>
            <a:endParaRPr lang="en-US" altLang="zh-CN" b="1" dirty="0" smtClean="0"/>
          </a:p>
          <a:p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mén</a:t>
            </a:r>
            <a:r>
              <a:rPr kumimoji="1" lang="en-US" altLang="zh-CN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                                                </a:t>
            </a:r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</a:t>
            </a:r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ăng</a:t>
            </a:r>
            <a:r>
              <a:rPr kumimoji="1" lang="en-US" altLang="zh-CN" b="1" dirty="0" smtClean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endParaRPr lang="en-US" altLang="zh-CN" b="1" dirty="0" smtClean="0"/>
          </a:p>
          <a:p>
            <a:r>
              <a:rPr lang="zh-CN" altLang="en-US" b="1" dirty="0" smtClean="0"/>
              <a:t>门          大门   校门                          广        广场     广大</a:t>
            </a:r>
            <a:endParaRPr lang="en-US" altLang="zh-CN" b="1" dirty="0" smtClean="0"/>
          </a:p>
          <a:p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fēi</a:t>
            </a:r>
            <a:r>
              <a:rPr kumimoji="1" lang="en-US" altLang="zh-CN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                                                    </a:t>
            </a:r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cháng</a:t>
            </a:r>
            <a:endParaRPr lang="en-US" altLang="zh-CN" b="1" dirty="0" smtClean="0"/>
          </a:p>
          <a:p>
            <a:r>
              <a:rPr lang="zh-CN" altLang="en-US" b="1" dirty="0" smtClean="0"/>
              <a:t>非          非常   非洲                          常        日常     平常</a:t>
            </a:r>
            <a:endParaRPr lang="en-US" altLang="zh-CN" b="1" dirty="0" smtClean="0"/>
          </a:p>
          <a:p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zhuàng</a:t>
            </a:r>
            <a:r>
              <a:rPr kumimoji="1" lang="en-US" altLang="zh-CN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                                               </a:t>
            </a:r>
            <a:r>
              <a:rPr kumimoji="1" lang="en-US" altLang="zh-CN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guān</a:t>
            </a:r>
            <a:endParaRPr lang="en-US" altLang="zh-CN" b="1" dirty="0" smtClean="0"/>
          </a:p>
          <a:p>
            <a:r>
              <a:rPr lang="zh-CN" altLang="en-US" b="1" dirty="0" smtClean="0"/>
              <a:t>壮          壮大    壮丽                         观        观察     观赏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643042" y="571480"/>
            <a:ext cx="3810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latin typeface="Times New Roman" pitchFamily="18" charset="0"/>
              </a:rPr>
              <a:t>  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</a:rPr>
              <a:t>w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ŏ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duì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mā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ma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shuō</a:t>
            </a:r>
            <a:endParaRPr kumimoji="1" lang="en-US" altLang="zh-CN" sz="2000" dirty="0"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zh-CN" altLang="en-US" sz="2000" b="1" dirty="0">
                <a:latin typeface="Times New Roman" pitchFamily="18" charset="0"/>
              </a:rPr>
              <a:t>我  对   妈 妈   说，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</a:rPr>
              <a:t>w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ŏ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duō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xiăng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qù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kàn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kan</a:t>
            </a:r>
            <a:endParaRPr kumimoji="1" lang="en-US" altLang="zh-CN" sz="2000" dirty="0"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zh-CN" altLang="en-US" sz="2000" b="1" dirty="0">
                <a:latin typeface="Times New Roman" pitchFamily="18" charset="0"/>
              </a:rPr>
              <a:t>我   多    想    去  看   看，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latin typeface="Times New Roman" pitchFamily="18" charset="0"/>
              </a:rPr>
              <a:t> 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</a:rPr>
              <a:t>w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ŏ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duō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xiăng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qù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kàn</a:t>
            </a:r>
            <a:r>
              <a:rPr kumimoji="1" lang="en-US" altLang="zh-CN" sz="2000" dirty="0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1" lang="en-US" altLang="zh-CN" sz="2000" dirty="0" err="1"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kan</a:t>
            </a:r>
            <a:endParaRPr kumimoji="1" lang="en-US" altLang="zh-CN" sz="2000" dirty="0"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zh-CN" altLang="en-US" sz="2000" b="1" dirty="0">
                <a:latin typeface="Times New Roman" pitchFamily="18" charset="0"/>
              </a:rPr>
              <a:t>我   多    想    去  看   </a:t>
            </a:r>
            <a:r>
              <a:rPr kumimoji="1" lang="zh-CN" altLang="en-US" sz="2000" b="1" dirty="0" smtClean="0">
                <a:latin typeface="Times New Roman" pitchFamily="18" charset="0"/>
              </a:rPr>
              <a:t>看！</a:t>
            </a:r>
            <a:endParaRPr kumimoji="1" lang="zh-CN" altLang="en-US" sz="20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latin typeface="Times New Roman" pitchFamily="18" charset="0"/>
              </a:rPr>
              <a:t>        </a:t>
            </a:r>
          </a:p>
          <a:p>
            <a:pPr>
              <a:spcBef>
                <a:spcPct val="50000"/>
              </a:spcBef>
            </a:pPr>
            <a:endParaRPr kumimoji="1" lang="en-US" altLang="zh-CN" sz="2000" dirty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3357563"/>
            <a:ext cx="757242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路（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⻊</a:t>
            </a:r>
            <a:r>
              <a:rPr lang="zh-CN" altLang="en-US" sz="2800" b="1" dirty="0" smtClean="0"/>
              <a:t> ）</a:t>
            </a:r>
            <a:r>
              <a:rPr lang="zh-CN" altLang="en-US" b="1" dirty="0" smtClean="0"/>
              <a:t>足字作为偏旁，足上面的口稍向右上斜，撇改为短竖，捺变为提，字型变窄。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sz="2800" b="1" dirty="0" smtClean="0"/>
              <a:t>跑  跳  趴 跨 距</a:t>
            </a:r>
            <a:r>
              <a:rPr lang="en-US" altLang="zh-CN" sz="2800" b="1" dirty="0" smtClean="0"/>
              <a:t>……</a:t>
            </a:r>
            <a:r>
              <a:rPr lang="zh-CN" altLang="en-US" sz="2800" b="1" dirty="0" smtClean="0"/>
              <a:t>（</a:t>
            </a:r>
            <a:r>
              <a:rPr lang="zh-CN" altLang="en-US" sz="2000" b="1" dirty="0" smtClean="0"/>
              <a:t>想一想，这些字都有什么共同点？</a:t>
            </a:r>
            <a:r>
              <a:rPr lang="zh-CN" altLang="en-US" sz="2800" b="1" dirty="0" smtClean="0"/>
              <a:t>）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b="1" dirty="0" smtClean="0"/>
              <a:t>口诀：</a:t>
            </a:r>
            <a:endParaRPr lang="en-US" altLang="zh-CN" b="1" dirty="0" smtClean="0"/>
          </a:p>
          <a:p>
            <a:r>
              <a:rPr lang="zh-CN" altLang="en-US" b="1" dirty="0" smtClean="0"/>
              <a:t>足做左旁形变小，口形上开下要收，</a:t>
            </a:r>
          </a:p>
          <a:p>
            <a:r>
              <a:rPr lang="zh-CN" altLang="en-US" b="1" dirty="0" smtClean="0"/>
              <a:t>中间短横切莫长，斜提出尖露锋芒。</a:t>
            </a:r>
          </a:p>
          <a:p>
            <a:r>
              <a:rPr lang="zh-CN" altLang="en-US" b="1" dirty="0" smtClean="0"/>
              <a:t>字中让右个儿短，两两相向巧穿插。</a:t>
            </a:r>
          </a:p>
          <a:p>
            <a:endParaRPr lang="zh-CN" altLang="en-US" sz="2800" b="1" dirty="0" smtClean="0"/>
          </a:p>
          <a:p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928671"/>
            <a:ext cx="828680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常（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巾</a:t>
            </a:r>
            <a:r>
              <a:rPr lang="zh-CN" altLang="en-US" sz="2800" b="1" dirty="0" smtClean="0"/>
              <a:t> ）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巾字底（巾字旁）多用于与布有关的字</a:t>
            </a:r>
            <a:endParaRPr lang="en-US" altLang="zh-CN" sz="2400" b="1" dirty="0" smtClean="0"/>
          </a:p>
          <a:p>
            <a:endParaRPr lang="en-US" altLang="zh-CN" b="1" dirty="0" smtClean="0"/>
          </a:p>
          <a:p>
            <a:r>
              <a:rPr lang="zh-CN" altLang="en-US" sz="2800" b="1" dirty="0" smtClean="0"/>
              <a:t>巾字底：布 带 常 帮 帝 </a:t>
            </a:r>
            <a:r>
              <a:rPr lang="en-US" altLang="zh-CN" sz="2800" b="1" dirty="0" smtClean="0"/>
              <a:t>……</a:t>
            </a:r>
            <a:r>
              <a:rPr lang="zh-CN" altLang="en-US" sz="2800" b="1" dirty="0" smtClean="0"/>
              <a:t>  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巾字旁：幅 帜 帽 帕</a:t>
            </a:r>
            <a:r>
              <a:rPr lang="en-US" altLang="zh-CN" sz="2800" b="1" dirty="0" smtClean="0"/>
              <a:t>……</a:t>
            </a:r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壮（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丬</a:t>
            </a:r>
            <a:r>
              <a:rPr lang="zh-CN" altLang="en-US" sz="2800" b="1" dirty="0" smtClean="0"/>
              <a:t>）将字旁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壮、状、将、妆</a:t>
            </a:r>
            <a:r>
              <a:rPr lang="en-US" altLang="zh-CN" sz="2800" b="1" dirty="0" smtClean="0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40968"/>
            <a:ext cx="8612789" cy="301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122" b="21058"/>
          <a:stretch/>
        </p:blipFill>
        <p:spPr>
          <a:xfrm>
            <a:off x="318682" y="908719"/>
            <a:ext cx="8757838" cy="3165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5720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6000" dirty="0" smtClean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读一读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971550" y="2209800"/>
            <a:ext cx="310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wǒ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duō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xiǎng</a:t>
            </a:r>
            <a:r>
              <a:rPr kumimoji="1" lang="zh-CN" altLang="en-US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　　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365875" y="3581400"/>
            <a:ext cx="3284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běi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jīng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chéng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898900" y="2262188"/>
            <a:ext cx="23717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gào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sù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852863" y="3573463"/>
            <a:ext cx="2074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zǒu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chū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372225" y="2286000"/>
            <a:ext cx="2371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xiǎo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lù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143000" y="5105400"/>
            <a:ext cx="2827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tiān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ān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mén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779838" y="5105400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guǎng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chǎng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372225" y="5105400"/>
            <a:ext cx="2371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shēng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qí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219200" y="3614738"/>
            <a:ext cx="2371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jiù</a:t>
            </a:r>
            <a:r>
              <a:rPr kumimoji="1" lang="en-US" altLang="zh-CN" sz="28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800" dirty="0" err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néng</a:t>
            </a:r>
            <a:endParaRPr kumimoji="1" lang="en-US" altLang="zh-CN" sz="28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2540" name="Picture 12" descr="9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1412875"/>
            <a:ext cx="6985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1008063" y="2730500"/>
            <a:ext cx="2771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我 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多 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想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3863975" y="2801938"/>
            <a:ext cx="1644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告  诉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6286512" y="2857496"/>
            <a:ext cx="2257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小  路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1214414" y="414338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就 能</a:t>
            </a:r>
            <a:r>
              <a:rPr kumimoji="1" lang="zh-CN" altLang="en-US" sz="2800" b="1" dirty="0">
                <a:latin typeface="Times New Roman" pitchFamily="18" charset="0"/>
              </a:rPr>
              <a:t> 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3857620" y="4119563"/>
            <a:ext cx="179388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走  出</a:t>
            </a: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6357950" y="4143380"/>
            <a:ext cx="2609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北 京  城</a:t>
            </a: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1142976" y="5786454"/>
            <a:ext cx="2449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天 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安 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门</a:t>
            </a: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4000496" y="5643578"/>
            <a:ext cx="1920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广   场</a:t>
            </a:r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6429388" y="5715016"/>
            <a:ext cx="1870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升  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871663" y="2492375"/>
            <a:ext cx="2978150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chemeClr val="tx1"/>
                </a:solidFill>
                <a:latin typeface="Garamond" pitchFamily="18" charset="0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179638" y="2708275"/>
            <a:ext cx="2211387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会</a:t>
            </a:r>
          </a:p>
        </p:txBody>
      </p:sp>
      <p:grpSp>
        <p:nvGrpSpPr>
          <p:cNvPr id="24580" name="Group 7"/>
          <p:cNvGrpSpPr>
            <a:grpSpLocks/>
          </p:cNvGrpSpPr>
          <p:nvPr/>
        </p:nvGrpSpPr>
        <p:grpSpPr bwMode="auto">
          <a:xfrm>
            <a:off x="4841875" y="2492375"/>
            <a:ext cx="3114675" cy="3087688"/>
            <a:chOff x="0" y="0"/>
            <a:chExt cx="1248" cy="1152"/>
          </a:xfrm>
        </p:grpSpPr>
        <p:sp>
          <p:nvSpPr>
            <p:cNvPr id="40972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chemeClr val="tx1"/>
                </a:solidFill>
                <a:latin typeface="Garamond" pitchFamily="18" charset="0"/>
              </a:endParaRPr>
            </a:p>
          </p:txBody>
        </p:sp>
        <p:sp>
          <p:nvSpPr>
            <p:cNvPr id="40973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4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194300" y="2781300"/>
            <a:ext cx="1836738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</a:rPr>
              <a:t>走</a:t>
            </a:r>
          </a:p>
        </p:txBody>
      </p:sp>
      <p:grpSp>
        <p:nvGrpSpPr>
          <p:cNvPr id="24582" name="Group 55"/>
          <p:cNvGrpSpPr>
            <a:grpSpLocks/>
          </p:cNvGrpSpPr>
          <p:nvPr/>
        </p:nvGrpSpPr>
        <p:grpSpPr bwMode="auto">
          <a:xfrm>
            <a:off x="49213" y="217488"/>
            <a:ext cx="3443287" cy="1725612"/>
            <a:chOff x="0" y="0"/>
            <a:chExt cx="2142" cy="1087"/>
          </a:xfrm>
        </p:grpSpPr>
        <p:pic>
          <p:nvPicPr>
            <p:cNvPr id="24584" name="Picture 54" descr="图片25副本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5" name="TextBox 21"/>
            <p:cNvSpPr txBox="1">
              <a:spLocks noChangeArrowheads="1"/>
            </p:cNvSpPr>
            <p:nvPr/>
          </p:nvSpPr>
          <p:spPr bwMode="auto">
            <a:xfrm>
              <a:off x="161" y="398"/>
              <a:ext cx="1981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/>
            <a:p>
              <a:pPr defTabSz="1087438">
                <a:buClr>
                  <a:srgbClr val="000000"/>
                </a:buClr>
                <a:buSzPct val="80000"/>
              </a:pPr>
              <a:r>
                <a:rPr lang="zh-CN" altLang="en-US" sz="38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我 会 写</a:t>
              </a:r>
            </a:p>
          </p:txBody>
        </p:sp>
      </p:grpSp>
      <p:sp>
        <p:nvSpPr>
          <p:cNvPr id="40967" name="Text Box 15"/>
          <p:cNvSpPr txBox="1"/>
          <p:nvPr/>
        </p:nvSpPr>
        <p:spPr>
          <a:xfrm>
            <a:off x="1257300" y="1431925"/>
            <a:ext cx="7291388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3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itchFamily="49" charset="-122"/>
              <a:buChar char=" "/>
              <a:defRPr sz="1600">
                <a:solidFill>
                  <a:srgbClr val="727E6C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</a:lstStyle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40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huì</a:t>
            </a:r>
            <a:r>
              <a:rPr lang="en-US" altLang="zh-CN" sz="40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sz="4000" b="1" dirty="0" err="1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zǒu</a:t>
            </a:r>
            <a:endParaRPr lang="en-US" altLang="zh-CN" sz="4000" b="1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3|1.4|1.3|1.4|1.2|1.4|1.3|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7|1.2|1.7|1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759</TotalTime>
  <Words>576</Words>
  <Application>Microsoft Office PowerPoint</Application>
  <PresentationFormat>全屏显示(4:3)</PresentationFormat>
  <Paragraphs>130</Paragraphs>
  <Slides>20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流畅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读一读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>绿色圃中小学教育网http://www.lspjy.com</Manager>
  <Company>绿色圃中小学教育网http://www.lspjy.com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subject>绿色圃中小学教育网http://www.lspjy.com</dc:subject>
  <dc:creator>绿色圃中小学教育网http://www.lspjy.com;jujumao</dc:creator>
  <cp:keywords>绿色圃中小学教育网http:/www.lspjy.com</cp:keywords>
  <dc:description>绿色圃中小学教育网http://www.lspjy.com</dc:description>
  <cp:lastModifiedBy>human</cp:lastModifiedBy>
  <cp:revision>227</cp:revision>
  <dcterms:created xsi:type="dcterms:W3CDTF">2008-12-01T12:02:58Z</dcterms:created>
  <dcterms:modified xsi:type="dcterms:W3CDTF">2017-02-14T06:44:08Z</dcterms:modified>
  <cp:category>绿色圃中小学教育网http://www.lspjy.com</cp:category>
  <cp:contentStatus>绿色圃中小学教育网http://www.lspjy.com</cp:contentStatus>
</cp:coreProperties>
</file>