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8"/>
  </p:notesMasterIdLst>
  <p:sldIdLst>
    <p:sldId id="258" r:id="rId2"/>
    <p:sldId id="280" r:id="rId3"/>
    <p:sldId id="256" r:id="rId4"/>
    <p:sldId id="282" r:id="rId5"/>
    <p:sldId id="269" r:id="rId6"/>
    <p:sldId id="268" r:id="rId7"/>
    <p:sldId id="260" r:id="rId8"/>
    <p:sldId id="261" r:id="rId9"/>
    <p:sldId id="263" r:id="rId10"/>
    <p:sldId id="264" r:id="rId11"/>
    <p:sldId id="266" r:id="rId12"/>
    <p:sldId id="279" r:id="rId13"/>
    <p:sldId id="265" r:id="rId14"/>
    <p:sldId id="267" r:id="rId15"/>
    <p:sldId id="281" r:id="rId16"/>
    <p:sldId id="257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  <a:srgbClr val="1552D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860" autoAdjust="0"/>
    <p:restoredTop sz="94660"/>
  </p:normalViewPr>
  <p:slideViewPr>
    <p:cSldViewPr snapToGrid="0">
      <p:cViewPr varScale="1">
        <p:scale>
          <a:sx n="68" d="100"/>
          <a:sy n="68" d="100"/>
        </p:scale>
        <p:origin x="-708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2018/9/19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2018/9/19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2018/9/19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2018/9/19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2018/9/19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2018/9/19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2018/9/19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2018/9/19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40155" y="2327132"/>
            <a:ext cx="9144000" cy="1655763"/>
          </a:xfrm>
        </p:spPr>
        <p:txBody>
          <a:bodyPr>
            <a:normAutofit fontScale="90000"/>
          </a:bodyPr>
          <a:lstStyle/>
          <a:p>
            <a:r>
              <a:rPr lang="en-US" altLang="zh-CN" sz="8800" dirty="0" smtClean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8800" dirty="0" smtClean="0">
                <a:latin typeface="楷体" panose="02010609060101010101" charset="-122"/>
                <a:ea typeface="楷体" panose="02010609060101010101" charset="-122"/>
              </a:rPr>
              <a:t>花之歌</a:t>
            </a:r>
            <a:r>
              <a:rPr lang="en-US" altLang="zh-CN" sz="8800" dirty="0" smtClean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8800" dirty="0">
                <a:latin typeface="楷体" panose="02010609060101010101" charset="-122"/>
                <a:ea typeface="楷体" panose="02010609060101010101" charset="-122"/>
              </a:rPr>
              <a:t/>
            </a:r>
            <a:br>
              <a:rPr lang="zh-CN" altLang="en-US" sz="8800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8800" dirty="0">
                <a:latin typeface="楷体" panose="02010609060101010101" charset="-122"/>
                <a:ea typeface="楷体" panose="02010609060101010101" charset="-122"/>
              </a:rPr>
              <a:t/>
            </a:r>
            <a:br>
              <a:rPr lang="zh-CN" altLang="en-US" sz="8800" dirty="0">
                <a:latin typeface="楷体" panose="02010609060101010101" charset="-122"/>
                <a:ea typeface="楷体" panose="02010609060101010101" charset="-122"/>
              </a:rPr>
            </a:br>
            <a:r>
              <a:rPr lang="en-US" altLang="zh-CN" sz="2700" dirty="0" smtClean="0"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2700" dirty="0" smtClean="0">
                <a:latin typeface="楷体" panose="02010609060101010101" charset="-122"/>
                <a:ea typeface="楷体" panose="02010609060101010101" charset="-122"/>
              </a:rPr>
              <a:t>黎巴嫩</a:t>
            </a:r>
            <a:r>
              <a:rPr lang="en-US" altLang="zh-CN" sz="2700" dirty="0" smtClean="0">
                <a:latin typeface="楷体" panose="02010609060101010101" charset="-122"/>
                <a:ea typeface="楷体" panose="02010609060101010101" charset="-122"/>
              </a:rPr>
              <a:t>】</a:t>
            </a:r>
            <a:r>
              <a:rPr lang="zh-CN" altLang="en-US" sz="4800" dirty="0" smtClean="0">
                <a:latin typeface="楷体" panose="02010609060101010101" charset="-122"/>
                <a:ea typeface="楷体" panose="02010609060101010101" charset="-122"/>
              </a:rPr>
              <a:t>纪</a:t>
            </a: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伯伦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7385" y="1390092"/>
            <a:ext cx="1107567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我总是仰望高空，对光明心驰神往；我从不顾影自怜，也不孤芳自赏。而这些哲理，人类并未完全领悟，请结合作者的生平经历，谈谈你对这句话的理解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730885" y="338455"/>
            <a:ext cx="624332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4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感悟理解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550454" y="3203416"/>
            <a:ext cx="11075670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 smtClean="0">
                <a:solidFill>
                  <a:srgbClr val="1552D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这</a:t>
            </a:r>
            <a:r>
              <a:rPr lang="zh-CN" altLang="en-US" sz="4000" b="1" dirty="0">
                <a:solidFill>
                  <a:srgbClr val="1552D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是作者以花自喻，借花来表达</a:t>
            </a:r>
            <a:r>
              <a:rPr lang="zh-CN" altLang="en-US" sz="4000" b="1" dirty="0" smtClean="0">
                <a:solidFill>
                  <a:srgbClr val="1552D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他的</a:t>
            </a:r>
            <a:r>
              <a:rPr lang="zh-CN" altLang="en-US" sz="4000" b="1" dirty="0">
                <a:solidFill>
                  <a:srgbClr val="1552D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人生</a:t>
            </a:r>
            <a:r>
              <a:rPr lang="zh-CN" altLang="en-US" sz="4000" b="1" dirty="0" smtClean="0">
                <a:solidFill>
                  <a:srgbClr val="1552D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态度：失意时不顾影自怜，得意时不孤芳自赏，无论出于那种境遇，总是积极地向往和追求光明。</a:t>
            </a:r>
            <a:endParaRPr lang="zh-CN" altLang="en-US" sz="4000" b="1" dirty="0">
              <a:solidFill>
                <a:srgbClr val="1552D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8340" y="217805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诗歌赏析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37490" y="1269365"/>
            <a:ext cx="1171638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《花之歌》选自纪伯伦的散文诗集《泪与笑》，诗人用花的语言来叙述大自然的话语，文中尽显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纪伯伦风格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的轻柔、凝练、隽永与清新。诗人通过花语的清新流露，构建了一幅大自然生动的图画，图画中有诗意的浪漫，也有现实的真实。这首优美的散文诗运用了象征的表现手法，使花儿人格化，富有灵性，亲切自然。同时文中大量排比句式的运用，使文章显得有节奏，充满韵律，有利于渲染作者积极乐观的生活态度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4815" y="355600"/>
            <a:ext cx="9825355" cy="5641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/>
              <a:t>板书</a:t>
            </a:r>
            <a:r>
              <a:rPr lang="en-US" altLang="zh-CN" sz="4000"/>
              <a:t>:</a:t>
            </a:r>
            <a:endParaRPr lang="en-US" altLang="zh-CN" sz="1600"/>
          </a:p>
          <a:p>
            <a:pPr algn="ctr">
              <a:lnSpc>
                <a:spcPct val="130000"/>
              </a:lnSpc>
            </a:pPr>
            <a:r>
              <a:rPr lang="zh-CN" altLang="en-US" sz="5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花之歌</a:t>
            </a:r>
          </a:p>
          <a:p>
            <a:pPr algn="ctr">
              <a:lnSpc>
                <a:spcPct val="130000"/>
              </a:lnSpc>
            </a:pPr>
            <a:r>
              <a:rPr lang="zh-CN" altLang="en-US" sz="5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花的形象    我在做什么</a:t>
            </a:r>
          </a:p>
          <a:p>
            <a:pPr algn="ctr">
              <a:lnSpc>
                <a:spcPct val="130000"/>
              </a:lnSpc>
            </a:pPr>
            <a:r>
              <a:rPr lang="en-US" altLang="zh-CN" sz="5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5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隐喻   语言优美   象征</a:t>
            </a:r>
            <a:r>
              <a:rPr lang="en-US" altLang="zh-CN" sz="5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</a:p>
          <a:p>
            <a:pPr algn="ctr">
              <a:lnSpc>
                <a:spcPct val="130000"/>
              </a:lnSpc>
            </a:pPr>
            <a:r>
              <a:rPr lang="zh-CN" altLang="en-US" sz="5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乐观积极向上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6535" y="226060"/>
            <a:ext cx="26212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4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拓展延伸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1440" y="1156335"/>
            <a:ext cx="11711305" cy="5139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      </a:t>
            </a:r>
            <a:r>
              <a:rPr lang="zh-CN" altLang="en-US" sz="2400"/>
              <a:t>《浪之歌》</a:t>
            </a:r>
            <a:endParaRPr lang="en-US" altLang="zh-CN" sz="2400"/>
          </a:p>
          <a:p>
            <a:r>
              <a:rPr lang="en-US" altLang="zh-CN" sz="2400"/>
              <a:t> </a:t>
            </a:r>
            <a:r>
              <a:rPr lang="zh-CN" altLang="en-US" sz="2000"/>
              <a:t>我同海岸是一对情人。爱情让我们相亲相近，空气却使我们相离相分。我随着碧海丹霞来到这里，为的是将我这银白的浪花与金沙铺就的海岸合为一体；我用自己的津液让它的心冷却一些，别那么过分炽热。 </a:t>
            </a:r>
          </a:p>
          <a:p>
            <a:r>
              <a:rPr lang="zh-CN" altLang="en-US" sz="2000"/>
              <a:t>      清晨，我在情人的耳边发出海誓山盟，于是他把我紧紧抱在怀中；傍晚，我把爱恋的祷词歌吟，于是他将我亲吻。 </a:t>
            </a:r>
          </a:p>
          <a:p>
            <a:r>
              <a:rPr lang="zh-CN" altLang="en-US" sz="2000"/>
              <a:t>      我生性执拗，急躁；我的情人却坚忍而有耐心。 </a:t>
            </a:r>
          </a:p>
          <a:p>
            <a:r>
              <a:rPr lang="zh-CN" altLang="en-US" sz="2000"/>
              <a:t>      潮水涨来时，我拥抱着他；潮水退去时，我扑倒在他的脚下。 </a:t>
            </a:r>
          </a:p>
          <a:p>
            <a:r>
              <a:rPr lang="zh-CN" altLang="en-US" sz="2000"/>
              <a:t>      曾有多少次，当美人鱼从海底钻出海面，坐在礁石上欣赏星空时，我围绕她们跳过   舞；</a:t>
            </a:r>
          </a:p>
          <a:p>
            <a:r>
              <a:rPr lang="zh-CN" altLang="en-US" sz="2000"/>
              <a:t>      曾有多少次，当有情人向俊俏的少女倾诉着自己为爱情所苦时，我陪伴他长吁短叹，帮助他将衷情吐露；</a:t>
            </a:r>
          </a:p>
          <a:p>
            <a:r>
              <a:rPr lang="zh-CN" altLang="en-US" sz="2000"/>
              <a:t>     曾有多少次，我与礁石同席对饮，它竟纹丝不动，我同它嘻嘻哈哈，它竟面无笑容。   </a:t>
            </a:r>
          </a:p>
          <a:p>
            <a:r>
              <a:rPr lang="zh-CN" altLang="en-US" sz="2000"/>
              <a:t>     我曾从海中托起过多少人的躯体，使他们死里逃生；我又从海底偷出多少珍珠，作为向美女丽人的馈赠。 </a:t>
            </a:r>
          </a:p>
          <a:p>
            <a:r>
              <a:rPr lang="zh-CN" altLang="en-US" sz="2000"/>
              <a:t>        夜阑人静，万物都在梦乡里沉睡，惟有我彻夜不寐；时而歌唱，时而叹息。呜呼！   </a:t>
            </a:r>
          </a:p>
          <a:p>
            <a:r>
              <a:rPr lang="zh-CN" altLang="en-US" sz="2000"/>
              <a:t>       彻夜不眠让我形容憔悴。纵使我满腹爱情，而爱情的真谛就是清醒。 </a:t>
            </a:r>
          </a:p>
          <a:p>
            <a:r>
              <a:rPr lang="zh-CN" altLang="en-US" sz="2000"/>
              <a:t>       这就是我的生活；这就是我终身的工作。 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2540" y="193610"/>
            <a:ext cx="11691620" cy="63709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《雨之歌》</a:t>
            </a:r>
            <a:endParaRPr lang="zh-CN" altLang="en-US" b="1" dirty="0"/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我是根根晶亮的银线，神把我从天穹撒下人间，于是大自然拿我去把千山万壑装点。 </a:t>
            </a: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我是颗颗璀璨的珍珠，从阿施塔特女神王冠上散落下来，于是清晨的女儿把我偷去，用以镶嵌绿野大地。 </a:t>
            </a: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我哭，山河却在欢乐；我掉落下来，花草却昂起了头，挺起了腰，绽开了笑脸。 </a:t>
            </a: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云彩和田野是一对情侣，我是他们之间传情的信使：这位干渴难耐，我去解除；那位相思成病，我去医治。 </a:t>
            </a: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雷声隆隆闪似剑，在为我鸣锣开道；一道彩虹挂青天，宣告我行程终了。尘世人生也是如此：开始于盛气凌人的物质的铁蹄之下，终结在不动声色的死神的怀抱。 </a:t>
            </a: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我从湖中升起，借着以太的翅膀翱翔。 一旦我见到美丽的园林，便落下来，吻着花儿的芳唇，拥抱着青枝绿叶，使得草木更加清润迷人。 </a:t>
            </a: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在寂静中，我用纤细的手指轻轻地敲击着窗户上的玻璃，于是那敲击声构成一种乐曲，启迪那些敏感的心扉。 </a:t>
            </a: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我是大海的叹息，是天空的泪水，是田野的微笑。这同爱情何其酷肖：它是感情大海的叹息，是思想天空的泪水，是心灵田野的微笑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内容占位符 2"/>
          <p:cNvSpPr>
            <a:spLocks noGrp="1"/>
          </p:cNvSpPr>
          <p:nvPr>
            <p:ph idx="1"/>
          </p:nvPr>
        </p:nvSpPr>
        <p:spPr>
          <a:xfrm>
            <a:off x="323461" y="424706"/>
            <a:ext cx="10972800" cy="6096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人间四月芳菲尽，山寺桃花始盛开</a:t>
            </a:r>
            <a:r>
              <a:rPr lang="zh-CN" altLang="en-US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en-US" altLang="zh-CN" sz="3600" b="1" dirty="0" smtClean="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白居易</a:t>
            </a:r>
            <a:r>
              <a:rPr lang="en-US" altLang="zh-CN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大林寺桃花</a:t>
            </a:r>
            <a:r>
              <a:rPr lang="en-US" altLang="zh-CN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endParaRPr lang="zh-CN" altLang="en-US" sz="3600" b="1" dirty="0" smtClean="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竹外桃花三两枝，春江水暖鸭先知</a:t>
            </a:r>
            <a:r>
              <a:rPr lang="zh-CN" altLang="en-US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en-US" altLang="zh-CN" sz="3600" b="1" dirty="0" smtClean="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苏轼</a:t>
            </a:r>
            <a:r>
              <a:rPr lang="en-US" altLang="zh-CN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惠崇春江晚景 </a:t>
            </a:r>
            <a:r>
              <a:rPr lang="en-US" altLang="zh-CN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/ </a:t>
            </a:r>
            <a:r>
              <a:rPr lang="zh-CN" altLang="en-US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惠崇春江晓景</a:t>
            </a:r>
            <a:r>
              <a:rPr lang="en-US" altLang="zh-CN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endParaRPr lang="zh-CN" altLang="en-US" sz="3600" b="1" dirty="0" smtClean="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墙角数枝梅，凌寒独自开</a:t>
            </a:r>
            <a:r>
              <a:rPr lang="zh-CN" altLang="en-US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en-US" altLang="zh-CN" sz="3600" b="1" dirty="0" smtClean="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王安石</a:t>
            </a:r>
            <a:r>
              <a:rPr lang="en-US" altLang="zh-CN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梅花 </a:t>
            </a:r>
            <a:r>
              <a:rPr lang="en-US" altLang="zh-CN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/ </a:t>
            </a:r>
            <a:r>
              <a:rPr lang="zh-CN" altLang="en-US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梅</a:t>
            </a:r>
            <a:r>
              <a:rPr lang="en-US" altLang="zh-CN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endParaRPr lang="zh-CN" altLang="en-US" sz="3600" b="1" dirty="0" smtClean="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小荷才露尖尖角，早有蜻蜓立上头</a:t>
            </a:r>
            <a:r>
              <a:rPr lang="zh-CN" altLang="en-US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en-US" altLang="zh-CN" sz="3600" b="1" dirty="0" smtClean="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杨万里</a:t>
            </a:r>
            <a:r>
              <a:rPr lang="en-US" altLang="zh-CN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小池</a:t>
            </a:r>
            <a:r>
              <a:rPr lang="en-US" altLang="zh-CN" sz="3600" b="1" dirty="0" smtClean="0">
                <a:solidFill>
                  <a:srgbClr val="3333FF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endParaRPr lang="zh-CN" altLang="en-US" sz="3600" b="1" dirty="0" smtClean="0">
              <a:solidFill>
                <a:srgbClr val="3333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6275" y="629285"/>
            <a:ext cx="111537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边读边想象画面，说说在作者的笔下花是什么，从哪里看出作者写的是花？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0055" y="2078990"/>
            <a:ext cx="11626215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大自然的话语    星星   诸元素之女   礼品  冠冕      生者赠与死者的祭献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91681" y="799321"/>
            <a:ext cx="82296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苍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穹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绿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茵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孕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育   冠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冕    赠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予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祭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献   摇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曳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旖旎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馥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郁    凝视</a:t>
            </a:r>
            <a:endParaRPr kumimoji="0" lang="en-US" altLang="zh-CN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酿成   琼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浆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鸣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啭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哲理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领悟</a:t>
            </a:r>
            <a:endParaRPr kumimoji="0" lang="en-US" altLang="zh-CN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婆娑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起舞   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硕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大无朋  仰望高空</a:t>
            </a:r>
            <a:endParaRPr kumimoji="0" lang="en-US" altLang="zh-CN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心驰神往   顾影自怜  孤芳自赏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5RYAYSE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3660"/>
            <a:ext cx="12062460" cy="6686550"/>
          </a:xfrm>
          <a:prstGeom prst="rect">
            <a:avLst/>
          </a:prstGeom>
        </p:spPr>
      </p:pic>
      <p:pic>
        <p:nvPicPr>
          <p:cNvPr id="3" name="图片 2" descr="6d81800a19d8bc3ed31478ca828ba61ea8d3459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7590" y="938530"/>
            <a:ext cx="3404235" cy="40138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2560" y="586740"/>
            <a:ext cx="849503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作者简介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纪伯伦（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1883——1931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）黎巴嫩诗人、作家、画家，被称为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艺术天才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黎巴嫩文坛骄子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”,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与印度的泰戈尔齐名，被并称为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站在东西方文化桥梁上的两位巨人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。其作品多以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爱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主题，通过大胆的想象和象征的手法，表达深沉的感情和远大的理想，并常常流露出愤世嫉俗的态度或表现某种神秘力量，是阿拉伯近代文学史上第一个使用散文诗体的作家。主要代表作有散文诗集《泪与笑》《先知》《沙与沫》等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820" y="1633402"/>
            <a:ext cx="115163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自由朗读诗歌</a:t>
            </a:r>
            <a:r>
              <a:rPr lang="zh-CN" altLang="en-US" sz="5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，说说你最喜欢文中的哪句话？为什么？</a:t>
            </a:r>
            <a:endParaRPr lang="zh-CN" altLang="en-US" sz="5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7820" y="287020"/>
            <a:ext cx="5212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sym typeface="+mn-ea"/>
              </a:rPr>
              <a:t>初读课文，整体感知</a:t>
            </a:r>
            <a:endParaRPr lang="zh-CN" altLang="en-US" sz="44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820" y="1633402"/>
            <a:ext cx="115163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自由朗读诗歌，想一想诗歌主要写了什么，表达了作者怎样的情感？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7820" y="287020"/>
            <a:ext cx="5212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sym typeface="+mn-ea"/>
              </a:rPr>
              <a:t>初读课文，整体感知</a:t>
            </a:r>
            <a:endParaRPr lang="zh-CN" altLang="en-US" sz="44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150" y="141605"/>
            <a:ext cx="11478895" cy="6123940"/>
          </a:xfrm>
          <a:prstGeom prst="rect">
            <a:avLst/>
          </a:prstGeom>
          <a:solidFill>
            <a:srgbClr val="FFFF99">
              <a:alpha val="41961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/>
              <a:t>     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我是大自然的话语，大自然说出来，又收回去，把它藏在心间，然后又说一遍……</a:t>
            </a:r>
          </a:p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我是星星，从苍穹坠落在绿茵中。</a:t>
            </a:r>
          </a:p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我是诸元素之女：冬将我孕育；春使我开放；夏让我成长；秋令我昏昏睡去。</a:t>
            </a:r>
          </a:p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我是亲友之间交往的礼品；我是婚礼的冠冕；我是生者赠与死者最后的祭献。</a:t>
            </a:r>
          </a:p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清早，我同晨风一道光明欢迎；傍晚，我又与群鸟一起为它送行。</a:t>
            </a:r>
          </a:p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我在原野上摇曳，使原野风光更加旖旎；我在清风中呼吸，使清风芬芳馥郁。我微睡时，黑夜星空的千万颗亮晶晶的眼睛对我察看；我醒来时，白昼的那只硕大的独眼向我凝视。</a:t>
            </a:r>
          </a:p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我饮着朝露酿成的琼浆；听着小鸟的鸣转，歌唱；我婆娑起舞，芳草为我鼓掌。我总是仰望高空，对光明心驰神往；我从不顾影自怜，也不孤芳自赏。而这些哲理，人类并未完全领悟。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7211" y="280605"/>
            <a:ext cx="11478895" cy="6123940"/>
          </a:xfrm>
          <a:prstGeom prst="rect">
            <a:avLst/>
          </a:prstGeom>
          <a:solidFill>
            <a:srgbClr val="FFFF99">
              <a:alpha val="43922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/>
              <a:t>     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我是大自然的话语，大自然说出来，又收回去，把它藏在心间，然后又说一遍……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我是星星，从苍穹坠落在绿茵中。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我是诸元素之女：冬将我孕育；春使我开放；夏让我成长；秋令我昏昏睡去。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我是亲友之间交往的礼品；我是婚礼的冠冕；我是生者赠与死者最后的祭献。</a:t>
            </a: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清早，我同晨风一道光明欢迎；傍晚，我又与群鸟一起为它送行。</a:t>
            </a: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我在原野上摇曳，使原野风光更加旖旎；我在清风中呼吸，使清风芬芳馥郁。我微睡时，黑夜星空的千万颗亮晶晶的眼睛对我察看；我醒来时，白昼的那只硕大的独眼向我凝视。</a:t>
            </a: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我饮着朝露酿成的琼浆；听着小鸟的鸣转，歌唱；我婆娑起舞，芳草为我鼓掌。我总是仰望高空，对光明心驰神往；我从不顾影自怜，也不孤芳自赏。而这些哲理，人类并未完全领悟。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7840" y="429895"/>
            <a:ext cx="11478895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是大自然的话语，大自然说出来，又收回去，把它藏在心间，然后又说一遍……</a:t>
            </a: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是星星，从苍穹坠落在绿茵中。</a:t>
            </a: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是诸元素之女：冬将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孕育；春使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开放；夏让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成长；秋令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昏昏睡去。</a:t>
            </a: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是亲友之间交往的礼品；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是婚礼的冠冕；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是生者赠与死者最后的祭献。</a:t>
            </a: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清早，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同晨风一道光明欢迎；傍晚，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又与群鸟一起为它送行。</a:t>
            </a: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在原野上摇曳，使原野风光更加旖旎；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在清风中呼吸，使清风芬芳馥郁。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微睡时，黑夜星空的千万颗亮晶晶的眼睛对我察看；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醒来时，白昼的那只硕大的独眼向我凝视。</a:t>
            </a: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饮着朝露酿成的琼浆；听着小鸟的鸣转，歌唱；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婆娑起舞，芳草为我鼓掌。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总是仰望高空，对光明心驰神往；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从不顾影自怜，也不孤芳自赏。而这些哲理，人类并未完全领悟。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7840" y="849630"/>
            <a:ext cx="11478895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我是大自然的话语，大自然说出来，又收回去，把它藏在心间，然后又说一遍……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花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是大自然的话语，大自然说出来，又收回去，把它藏在心间，然后又说一遍……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我是星星，从苍穹坠落在绿茵中。</a:t>
            </a:r>
          </a:p>
          <a:p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花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是星星，从苍穹坠落在绿茵中。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</a:p>
          <a:p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1552D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我是诸元素之女：冬将我孕育；春使我开放；夏让我成长；秋令我昏昏睡去。</a:t>
            </a:r>
          </a:p>
          <a:p>
            <a:r>
              <a:rPr lang="zh-CN" altLang="en-US" sz="2800" b="1">
                <a:solidFill>
                  <a:srgbClr val="1552D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花</a:t>
            </a:r>
            <a:r>
              <a:rPr lang="zh-CN" altLang="en-US" sz="2800" b="1">
                <a:solidFill>
                  <a:srgbClr val="1552D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是诸元素之女：冬将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花</a:t>
            </a:r>
            <a:r>
              <a:rPr lang="zh-CN" altLang="en-US" sz="2800" b="1">
                <a:solidFill>
                  <a:srgbClr val="1552D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孕育；春使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花</a:t>
            </a:r>
            <a:r>
              <a:rPr lang="zh-CN" altLang="en-US" sz="2800" b="1">
                <a:solidFill>
                  <a:srgbClr val="1552D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开放；夏让花成长；秋令花昏昏睡去。</a:t>
            </a:r>
            <a:endParaRPr lang="zh-CN" altLang="en-US" sz="2800" b="1">
              <a:solidFill>
                <a:srgbClr val="1552D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3755" y="5922645"/>
            <a:ext cx="11142980" cy="1660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　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-66040" y="151130"/>
            <a:ext cx="4300855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3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比较阅读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30270" y="6060440"/>
            <a:ext cx="105867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一个含蓄一个直白。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1291</Words>
  <Application>WPS 演示</Application>
  <PresentationFormat>自定义</PresentationFormat>
  <Paragraphs>94</Paragraphs>
  <Slides>16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《花之歌》  【黎巴嫩】纪伯伦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4</cp:revision>
  <dcterms:created xsi:type="dcterms:W3CDTF">2018-03-01T02:03:00Z</dcterms:created>
  <dcterms:modified xsi:type="dcterms:W3CDTF">2018-09-19T04:51:00Z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