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9" r:id="rId4"/>
    <p:sldId id="258" r:id="rId5"/>
    <p:sldId id="257" r:id="rId6"/>
    <p:sldId id="261" r:id="rId7"/>
    <p:sldId id="263" r:id="rId8"/>
    <p:sldId id="266" r:id="rId9"/>
    <p:sldId id="262" r:id="rId10"/>
    <p:sldId id="264" r:id="rId11"/>
    <p:sldId id="267" r:id="rId12"/>
    <p:sldId id="269" r:id="rId13"/>
    <p:sldId id="270" r:id="rId14"/>
    <p:sldId id="273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88" d="100"/>
          <a:sy n="88" d="100"/>
        </p:scale>
        <p:origin x="12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849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583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9194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60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3571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4593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566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475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88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585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038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530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389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27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01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996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A4106-0408-41CE-9407-038BF3B95A44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12E6D1D-7026-424C-9758-389CB3A4D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949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ACB74F8A-9728-4EF5-9856-2F2CD122E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742" y="584427"/>
            <a:ext cx="7227887" cy="258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5400" b="1" dirty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 身子像个小逗点，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5400" b="1" dirty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摇着一根小尾巴，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5400" b="1" dirty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en-US" altLang="zh-CN" sz="5400" b="1" dirty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zh-CN" sz="5400" b="1" dirty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长大吃虫叫</a:t>
            </a:r>
            <a:r>
              <a:rPr lang="zh-CN" altLang="zh-CN" sz="54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zh-CN" sz="5400" b="1" dirty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呱呱</a:t>
            </a:r>
            <a:r>
              <a:rPr lang="zh-CN" altLang="zh-CN" sz="54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zh-CN" sz="5400" b="1" dirty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。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861D4F-6AAA-43C0-AFF9-0088C45283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5578" y="4177620"/>
            <a:ext cx="40100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4572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4572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4572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4572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  <a:buClrTx/>
              <a:buSzTx/>
              <a:buFontTx/>
              <a:buNone/>
            </a:pPr>
            <a:r>
              <a:rPr lang="zh-CN" altLang="zh-CN" sz="6000" b="1" dirty="0">
                <a:solidFill>
                  <a:srgbClr val="3333CC"/>
                </a:solidFill>
                <a:latin typeface="Arial" panose="020B0604020202020204" pitchFamily="34" charset="0"/>
                <a:ea typeface="楷体_GB2312" pitchFamily="1" charset="-122"/>
              </a:rPr>
              <a:t>谜底：蝌蚪</a:t>
            </a:r>
          </a:p>
        </p:txBody>
      </p:sp>
    </p:spTree>
    <p:extLst>
      <p:ext uri="{BB962C8B-B14F-4D97-AF65-F5344CB8AC3E}">
        <p14:creationId xmlns:p14="http://schemas.microsoft.com/office/powerpoint/2010/main" val="402533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2DF497-E480-420B-8C88-5A95441FA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课文理解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05BA81-3EDB-4D1E-8BAD-5EF80FE021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847" y="1561875"/>
            <a:ext cx="9261323" cy="3880773"/>
          </a:xfrm>
        </p:spPr>
        <p:txBody>
          <a:bodyPr>
            <a:normAutofit/>
          </a:bodyPr>
          <a:lstStyle/>
          <a:p>
            <a:r>
              <a:rPr lang="zh-CN" altLang="en-US" sz="40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学习课文第一自然段，找出描写小蝌蚪外形的句子，并用横线划出。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83E39C-1084-47DA-956B-368DA356D3F5}"/>
              </a:ext>
            </a:extLst>
          </p:cNvPr>
          <p:cNvSpPr txBox="1"/>
          <p:nvPr/>
        </p:nvSpPr>
        <p:spPr>
          <a:xfrm>
            <a:off x="1306284" y="3502261"/>
            <a:ext cx="70423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大大的脑袋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灰黑色的身子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长长的尾巴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C8DDF2-7814-40F9-A1F1-B16B04B141D7}"/>
              </a:ext>
            </a:extLst>
          </p:cNvPr>
          <p:cNvSpPr txBox="1"/>
          <p:nvPr/>
        </p:nvSpPr>
        <p:spPr>
          <a:xfrm>
            <a:off x="239485" y="5181038"/>
            <a:ext cx="99229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小练笔：请你描写你喜欢的小动物的外形。（用上偏正短语）</a:t>
            </a:r>
          </a:p>
        </p:txBody>
      </p:sp>
    </p:spTree>
    <p:extLst>
      <p:ext uri="{BB962C8B-B14F-4D97-AF65-F5344CB8AC3E}">
        <p14:creationId xmlns:p14="http://schemas.microsoft.com/office/powerpoint/2010/main" val="40101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A5A5C41-16C8-4C9B-9695-B527C54CF0E4}"/>
              </a:ext>
            </a:extLst>
          </p:cNvPr>
          <p:cNvSpPr txBox="1"/>
          <p:nvPr/>
        </p:nvSpPr>
        <p:spPr>
          <a:xfrm>
            <a:off x="163287" y="108857"/>
            <a:ext cx="4153701" cy="523220"/>
          </a:xfrm>
          <a:prstGeom prst="rect">
            <a:avLst/>
          </a:prstGeom>
          <a:solidFill>
            <a:schemeClr val="accent2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学习课文第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2—5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自然段：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3E54BB-50CB-4F9C-A42C-B5429CDCF741}"/>
              </a:ext>
            </a:extLst>
          </p:cNvPr>
          <p:cNvSpPr txBox="1"/>
          <p:nvPr/>
        </p:nvSpPr>
        <p:spPr>
          <a:xfrm>
            <a:off x="163287" y="1448387"/>
            <a:ext cx="86976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、分角色朗读</a:t>
            </a:r>
            <a:r>
              <a:rPr lang="en-US" altLang="zh-CN" sz="3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2—5</a:t>
            </a:r>
            <a:r>
              <a:rPr lang="zh-CN" altLang="en-US" sz="3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自然段，比一比谁读得流利，读得有感情。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452D48-5B74-4988-89F1-5009E130A9B9}"/>
              </a:ext>
            </a:extLst>
          </p:cNvPr>
          <p:cNvSpPr txBox="1"/>
          <p:nvPr/>
        </p:nvSpPr>
        <p:spPr>
          <a:xfrm>
            <a:off x="163287" y="3537857"/>
            <a:ext cx="86976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、按顺序找出描写小蝌蚪身体变化的句子，并在课文上用横线划出。</a:t>
            </a:r>
          </a:p>
        </p:txBody>
      </p:sp>
    </p:spTree>
    <p:extLst>
      <p:ext uri="{BB962C8B-B14F-4D97-AF65-F5344CB8AC3E}">
        <p14:creationId xmlns:p14="http://schemas.microsoft.com/office/powerpoint/2010/main" val="2672745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4">
            <a:extLst>
              <a:ext uri="{FF2B5EF4-FFF2-40B4-BE49-F238E27FC236}">
                <a16:creationId xmlns:a16="http://schemas.microsoft.com/office/drawing/2014/main" id="{AB893EEE-1D93-40CE-B66F-A4BC062E4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25" y="4002378"/>
            <a:ext cx="24288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Picture 3" descr="1">
            <a:extLst>
              <a:ext uri="{FF2B5EF4-FFF2-40B4-BE49-F238E27FC236}">
                <a16:creationId xmlns:a16="http://schemas.microsoft.com/office/drawing/2014/main" id="{052B048C-6760-4F07-B84C-99387C6B2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595314"/>
            <a:ext cx="2133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4" descr="2">
            <a:extLst>
              <a:ext uri="{FF2B5EF4-FFF2-40B4-BE49-F238E27FC236}">
                <a16:creationId xmlns:a16="http://schemas.microsoft.com/office/drawing/2014/main" id="{C9477F97-DD5A-4D86-8D7E-4743252CE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686" y="696342"/>
            <a:ext cx="25908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5" descr="3">
            <a:extLst>
              <a:ext uri="{FF2B5EF4-FFF2-40B4-BE49-F238E27FC236}">
                <a16:creationId xmlns:a16="http://schemas.microsoft.com/office/drawing/2014/main" id="{EDDAEC9B-2FC5-405A-9282-DE593F4C7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014" y="545763"/>
            <a:ext cx="251460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6" name="AutoShape 6">
            <a:extLst>
              <a:ext uri="{FF2B5EF4-FFF2-40B4-BE49-F238E27FC236}">
                <a16:creationId xmlns:a16="http://schemas.microsoft.com/office/drawing/2014/main" id="{95838F9C-7735-4F84-B148-266CAE7A7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6050" y="1382314"/>
            <a:ext cx="762000" cy="457200"/>
          </a:xfrm>
          <a:prstGeom prst="right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6567" name="AutoShape 7">
            <a:extLst>
              <a:ext uri="{FF2B5EF4-FFF2-40B4-BE49-F238E27FC236}">
                <a16:creationId xmlns:a16="http://schemas.microsoft.com/office/drawing/2014/main" id="{C64B7780-02FE-4971-A5CB-6E59F042C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1690516"/>
            <a:ext cx="762000" cy="533400"/>
          </a:xfrm>
          <a:prstGeom prst="rightArrow">
            <a:avLst>
              <a:gd name="adj1" fmla="val 50000"/>
              <a:gd name="adj2" fmla="val 357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6568" name="AutoShape 8">
            <a:extLst>
              <a:ext uri="{FF2B5EF4-FFF2-40B4-BE49-F238E27FC236}">
                <a16:creationId xmlns:a16="http://schemas.microsoft.com/office/drawing/2014/main" id="{A2BC2BDA-909E-4D9A-9674-D0B7369BE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45486" y="3067219"/>
            <a:ext cx="522514" cy="816429"/>
          </a:xfrm>
          <a:prstGeom prst="downArrow">
            <a:avLst>
              <a:gd name="adj1" fmla="val 50000"/>
              <a:gd name="adj2" fmla="val 656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6569" name="Text Box 9">
            <a:extLst>
              <a:ext uri="{FF2B5EF4-FFF2-40B4-BE49-F238E27FC236}">
                <a16:creationId xmlns:a16="http://schemas.microsoft.com/office/drawing/2014/main" id="{D8BAF9EA-6B72-4638-AD6D-9B80842153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765" y="2619235"/>
            <a:ext cx="296719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小蝌蚪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：（         ）的</a:t>
            </a:r>
            <a:r>
              <a:rPr lang="zh-CN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脑袋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（           ）</a:t>
            </a:r>
            <a:r>
              <a:rPr lang="zh-CN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的身子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（         ）的</a:t>
            </a:r>
            <a:r>
              <a:rPr lang="zh-CN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尾巴 </a:t>
            </a:r>
          </a:p>
        </p:txBody>
      </p:sp>
      <p:sp>
        <p:nvSpPr>
          <p:cNvPr id="66570" name="Text Box 10">
            <a:extLst>
              <a:ext uri="{FF2B5EF4-FFF2-40B4-BE49-F238E27FC236}">
                <a16:creationId xmlns:a16="http://schemas.microsoft.com/office/drawing/2014/main" id="{B7652B68-74FF-4E9D-846F-5AA5AA5C1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774" y="4748087"/>
            <a:ext cx="56388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最后变成了一只披着（                  ）           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露着（                  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鼓着一对（                ）的青蛙</a:t>
            </a: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。          </a:t>
            </a:r>
          </a:p>
        </p:txBody>
      </p:sp>
      <p:sp>
        <p:nvSpPr>
          <p:cNvPr id="66571" name="Text Box 11">
            <a:extLst>
              <a:ext uri="{FF2B5EF4-FFF2-40B4-BE49-F238E27FC236}">
                <a16:creationId xmlns:a16="http://schemas.microsoft.com/office/drawing/2014/main" id="{B297BE0E-0F4F-4436-8575-B9638B998E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7086" y="2939706"/>
            <a:ext cx="2792101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先长出（               ）</a:t>
            </a:r>
          </a:p>
        </p:txBody>
      </p:sp>
      <p:sp>
        <p:nvSpPr>
          <p:cNvPr id="66572" name="Text Box 12">
            <a:extLst>
              <a:ext uri="{FF2B5EF4-FFF2-40B4-BE49-F238E27FC236}">
                <a16:creationId xmlns:a16="http://schemas.microsoft.com/office/drawing/2014/main" id="{CF3B2E47-2785-44A2-94DC-926F4BFFA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1000" y="2903971"/>
            <a:ext cx="2667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然后长出（                 </a:t>
            </a:r>
            <a:r>
              <a:rPr lang="zh-CN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66573" name="Text Box 13">
            <a:extLst>
              <a:ext uri="{FF2B5EF4-FFF2-40B4-BE49-F238E27FC236}">
                <a16:creationId xmlns:a16="http://schemas.microsoft.com/office/drawing/2014/main" id="{7EEF48A3-D1C5-4316-837A-DD0320A1D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829" y="6156564"/>
            <a:ext cx="2362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接着尾巴（             ）</a:t>
            </a:r>
          </a:p>
        </p:txBody>
      </p:sp>
      <p:sp>
        <p:nvSpPr>
          <p:cNvPr id="66574" name="AutoShape 14">
            <a:extLst>
              <a:ext uri="{FF2B5EF4-FFF2-40B4-BE49-F238E27FC236}">
                <a16:creationId xmlns:a16="http://schemas.microsoft.com/office/drawing/2014/main" id="{D3E6C2C5-FB0E-46DC-B5D6-09C8C7AC44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9187" y="4653533"/>
            <a:ext cx="1524000" cy="609600"/>
          </a:xfrm>
          <a:prstGeom prst="lef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66575" name="Picture 15" descr="d_2_39">
            <a:extLst>
              <a:ext uri="{FF2B5EF4-FFF2-40B4-BE49-F238E27FC236}">
                <a16:creationId xmlns:a16="http://schemas.microsoft.com/office/drawing/2014/main" id="{3832DB0F-E9F1-450D-8003-5F719CC87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8240"/>
              </a:clrFrom>
              <a:clrTo>
                <a:srgbClr val="00824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912" y="3965128"/>
            <a:ext cx="21367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76" name="Text Box 16">
            <a:extLst>
              <a:ext uri="{FF2B5EF4-FFF2-40B4-BE49-F238E27FC236}">
                <a16:creationId xmlns:a16="http://schemas.microsoft.com/office/drawing/2014/main" id="{C56B396E-919A-4999-A3FA-5361F6547B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3974" y="2918476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两条后腿</a:t>
            </a:r>
          </a:p>
        </p:txBody>
      </p:sp>
      <p:sp>
        <p:nvSpPr>
          <p:cNvPr id="66577" name="Text Box 17">
            <a:extLst>
              <a:ext uri="{FF2B5EF4-FFF2-40B4-BE49-F238E27FC236}">
                <a16:creationId xmlns:a16="http://schemas.microsoft.com/office/drawing/2014/main" id="{4DEC5DB2-F713-4856-9F83-45300E4CD5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2229" y="2917344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两条前腿</a:t>
            </a:r>
          </a:p>
        </p:txBody>
      </p:sp>
      <p:sp>
        <p:nvSpPr>
          <p:cNvPr id="66578" name="Text Box 18">
            <a:extLst>
              <a:ext uri="{FF2B5EF4-FFF2-40B4-BE49-F238E27FC236}">
                <a16:creationId xmlns:a16="http://schemas.microsoft.com/office/drawing/2014/main" id="{229C5EE4-C98F-4D8D-95FF-8E13752942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3562" y="6150059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变短了</a:t>
            </a:r>
          </a:p>
        </p:txBody>
      </p:sp>
      <p:sp>
        <p:nvSpPr>
          <p:cNvPr id="66579" name="Text Box 19">
            <a:extLst>
              <a:ext uri="{FF2B5EF4-FFF2-40B4-BE49-F238E27FC236}">
                <a16:creationId xmlns:a16="http://schemas.microsoft.com/office/drawing/2014/main" id="{6EF8E631-7999-4FFE-B7D8-88AC58804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0803" y="4722365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碧绿的衣裳</a:t>
            </a:r>
          </a:p>
        </p:txBody>
      </p:sp>
      <p:sp>
        <p:nvSpPr>
          <p:cNvPr id="66580" name="Text Box 20">
            <a:extLst>
              <a:ext uri="{FF2B5EF4-FFF2-40B4-BE49-F238E27FC236}">
                <a16:creationId xmlns:a16="http://schemas.microsoft.com/office/drawing/2014/main" id="{83C96A27-FF85-4719-BF35-C515E953E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2472" y="5179127"/>
            <a:ext cx="152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雪白的肚皮</a:t>
            </a:r>
          </a:p>
        </p:txBody>
      </p:sp>
      <p:sp>
        <p:nvSpPr>
          <p:cNvPr id="66581" name="Text Box 21">
            <a:extLst>
              <a:ext uri="{FF2B5EF4-FFF2-40B4-BE49-F238E27FC236}">
                <a16:creationId xmlns:a16="http://schemas.microsoft.com/office/drawing/2014/main" id="{828DA7C3-B617-4B94-83B0-CC5785DE2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9672" y="5617547"/>
            <a:ext cx="106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大眼睛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448A87E-CED3-44EB-AA5B-A15F1ADB9270}"/>
              </a:ext>
            </a:extLst>
          </p:cNvPr>
          <p:cNvSpPr txBox="1"/>
          <p:nvPr/>
        </p:nvSpPr>
        <p:spPr>
          <a:xfrm>
            <a:off x="-74442" y="84580"/>
            <a:ext cx="8697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、根据课文内容填空。</a:t>
            </a:r>
          </a:p>
        </p:txBody>
      </p:sp>
      <p:sp>
        <p:nvSpPr>
          <p:cNvPr id="23" name="Text Box 16">
            <a:extLst>
              <a:ext uri="{FF2B5EF4-FFF2-40B4-BE49-F238E27FC236}">
                <a16:creationId xmlns:a16="http://schemas.microsoft.com/office/drawing/2014/main" id="{FB7A3FA0-5225-460D-BA65-36B581C1E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072" y="3440414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长长</a:t>
            </a:r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Text Box 16">
            <a:extLst>
              <a:ext uri="{FF2B5EF4-FFF2-40B4-BE49-F238E27FC236}">
                <a16:creationId xmlns:a16="http://schemas.microsoft.com/office/drawing/2014/main" id="{120DC7F7-E04C-4EB7-B3CC-B3A90EE67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9332" y="3001994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灰黑色</a:t>
            </a:r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 Box 16">
            <a:extLst>
              <a:ext uri="{FF2B5EF4-FFF2-40B4-BE49-F238E27FC236}">
                <a16:creationId xmlns:a16="http://schemas.microsoft.com/office/drawing/2014/main" id="{F2764F05-DCF2-42E9-93C0-6F40080E82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336" y="2595333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大大</a:t>
            </a:r>
            <a:endParaRPr lang="zh-CN" altLang="zh-CN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681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6" grpId="0" autoUpdateAnimBg="0"/>
      <p:bldP spid="66577" grpId="0" autoUpdateAnimBg="0"/>
      <p:bldP spid="66578" grpId="0" autoUpdateAnimBg="0"/>
      <p:bldP spid="66579" grpId="0" autoUpdateAnimBg="0"/>
      <p:bldP spid="66580" grpId="0" autoUpdateAnimBg="0"/>
      <p:bldP spid="66581" grpId="0" autoUpdateAnimBg="0"/>
      <p:bldP spid="23" grpId="0" autoUpdateAnimBg="0"/>
      <p:bldP spid="24" grpId="0" autoUpdateAnimBg="0"/>
      <p:bldP spid="2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B09D76-8F3A-4886-B9A0-B238ECA6D4D3}"/>
              </a:ext>
            </a:extLst>
          </p:cNvPr>
          <p:cNvSpPr txBox="1"/>
          <p:nvPr/>
        </p:nvSpPr>
        <p:spPr>
          <a:xfrm>
            <a:off x="174171" y="325433"/>
            <a:ext cx="9176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、句子学习，比一比哪一句写得好，为什么？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2E9246-EF5A-4C84-9456-BAEEC811336C}"/>
              </a:ext>
            </a:extLst>
          </p:cNvPr>
          <p:cNvSpPr txBox="1"/>
          <p:nvPr/>
        </p:nvSpPr>
        <p:spPr>
          <a:xfrm>
            <a:off x="941614" y="1208314"/>
            <a:ext cx="76417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①他们看见鲤鱼妈妈在教小鲤鱼捕食，就迎上去，问：“鲤鱼阿姨，我们的妈妈在哪里？”</a:t>
            </a:r>
            <a:endParaRPr lang="en-US" altLang="zh-CN" sz="24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②他们看见鲤鱼妈妈在教小鲤鱼捕食，就游过去，问：“鲤鱼阿姨，我们的妈妈在哪里？”</a:t>
            </a:r>
            <a:endParaRPr lang="en-US" altLang="zh-CN" sz="24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1740DB-4700-4759-8642-F1A0849B3C74}"/>
              </a:ext>
            </a:extLst>
          </p:cNvPr>
          <p:cNvSpPr txBox="1"/>
          <p:nvPr/>
        </p:nvSpPr>
        <p:spPr>
          <a:xfrm>
            <a:off x="789214" y="3528076"/>
            <a:ext cx="76417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③他们看见一只乌龟摆动着四条腿在水里游，就连忙追上去，叫着：“妈妈，妈妈！”</a:t>
            </a:r>
            <a:endParaRPr lang="en-US" altLang="zh-CN" sz="24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④他们看见一只乌龟摆动着四条腿在水里游，就连忙游过去，叫着：“妈妈，妈妈！”</a:t>
            </a:r>
            <a:endParaRPr lang="en-US" altLang="zh-CN" sz="2400" b="1" dirty="0">
              <a:solidFill>
                <a:schemeClr val="accent5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859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7C6BEE1-2F8E-47FF-87BC-7901DFAB17B4}"/>
              </a:ext>
            </a:extLst>
          </p:cNvPr>
          <p:cNvSpPr txBox="1"/>
          <p:nvPr/>
        </p:nvSpPr>
        <p:spPr>
          <a:xfrm>
            <a:off x="0" y="271004"/>
            <a:ext cx="9176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、读一读，用划横线的字说句子。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ADE4FD-A0F9-48F5-89E9-5C5DA14E884B}"/>
              </a:ext>
            </a:extLst>
          </p:cNvPr>
          <p:cNvSpPr txBox="1"/>
          <p:nvPr/>
        </p:nvSpPr>
        <p:spPr>
          <a:xfrm>
            <a:off x="1034144" y="1426029"/>
            <a:ext cx="69862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u="sng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披</a:t>
            </a: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着碧绿的衣裳    </a:t>
            </a:r>
            <a:r>
              <a:rPr lang="zh-CN" altLang="en-US" sz="3200" b="1" u="sng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鼓</a:t>
            </a: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着大大的眼睛</a:t>
            </a:r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u="sng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露</a:t>
            </a: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着雪白的肚皮</a:t>
            </a: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u="sng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甩</a:t>
            </a: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着长长的尾巴 </a:t>
            </a:r>
          </a:p>
        </p:txBody>
      </p:sp>
    </p:spTree>
    <p:extLst>
      <p:ext uri="{BB962C8B-B14F-4D97-AF65-F5344CB8AC3E}">
        <p14:creationId xmlns:p14="http://schemas.microsoft.com/office/powerpoint/2010/main" val="3328009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2F79EA7-0B96-4736-AC54-876EE5B5C202}"/>
              </a:ext>
            </a:extLst>
          </p:cNvPr>
          <p:cNvSpPr txBox="1"/>
          <p:nvPr/>
        </p:nvSpPr>
        <p:spPr>
          <a:xfrm>
            <a:off x="97971" y="87086"/>
            <a:ext cx="65967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思考：青蛙是益虫还是害虫呢？你是从课文的哪一段哪一句看得出来的？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FE3450-982B-4B2D-B3DF-C0DE599F56DC}"/>
              </a:ext>
            </a:extLst>
          </p:cNvPr>
          <p:cNvSpPr txBox="1"/>
          <p:nvPr/>
        </p:nvSpPr>
        <p:spPr>
          <a:xfrm>
            <a:off x="353784" y="2460171"/>
            <a:ext cx="78431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不知什么时候，小青蛙的尾巴已经不见了。</a:t>
            </a:r>
            <a:r>
              <a:rPr lang="zh-CN" altLang="en-US" sz="3200" b="1" dirty="0">
                <a:solidFill>
                  <a:schemeClr val="accent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他们跟着妈妈天天去捉害虫。</a:t>
            </a:r>
          </a:p>
        </p:txBody>
      </p:sp>
    </p:spTree>
    <p:extLst>
      <p:ext uri="{BB962C8B-B14F-4D97-AF65-F5344CB8AC3E}">
        <p14:creationId xmlns:p14="http://schemas.microsoft.com/office/powerpoint/2010/main" val="240434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>
            <a:extLst>
              <a:ext uri="{FF2B5EF4-FFF2-40B4-BE49-F238E27FC236}">
                <a16:creationId xmlns:a16="http://schemas.microsoft.com/office/drawing/2014/main" id="{98F3A96A-465C-454E-BC44-03390AA08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91" b="13383"/>
          <a:stretch>
            <a:fillRect/>
          </a:stretch>
        </p:blipFill>
        <p:spPr bwMode="auto">
          <a:xfrm>
            <a:off x="-861785" y="0"/>
            <a:ext cx="110399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0899" name="Text Box 3">
            <a:extLst>
              <a:ext uri="{FF2B5EF4-FFF2-40B4-BE49-F238E27FC236}">
                <a16:creationId xmlns:a16="http://schemas.microsoft.com/office/drawing/2014/main" id="{567BBE5D-ABA1-4718-B825-59C5AF86A0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30276"/>
            <a:ext cx="716438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保护青蛙 !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     保护动物  !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保护环境!</a:t>
            </a:r>
            <a:br>
              <a:rPr lang="zh-CN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2170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5A485C2-8952-4571-B111-3053BDEC23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4846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ABAC8ED2-234A-4389-A0C7-462EFEE350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9238" y="303591"/>
            <a:ext cx="7766936" cy="1646302"/>
          </a:xfrm>
        </p:spPr>
        <p:txBody>
          <a:bodyPr/>
          <a:lstStyle/>
          <a:p>
            <a:r>
              <a:rPr lang="zh-CN" altLang="en-US" sz="9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小蝌蚪找妈妈</a:t>
            </a:r>
          </a:p>
        </p:txBody>
      </p:sp>
    </p:spTree>
    <p:extLst>
      <p:ext uri="{BB962C8B-B14F-4D97-AF65-F5344CB8AC3E}">
        <p14:creationId xmlns:p14="http://schemas.microsoft.com/office/powerpoint/2010/main" val="1935558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EB15D04-74B5-4D93-92F2-5EFDC43C74F9}"/>
              </a:ext>
            </a:extLst>
          </p:cNvPr>
          <p:cNvSpPr txBox="1"/>
          <p:nvPr/>
        </p:nvSpPr>
        <p:spPr>
          <a:xfrm>
            <a:off x="357362" y="350235"/>
            <a:ext cx="63722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自读课文，回答问题：</a:t>
            </a: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4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662E3B-BFFA-45C3-BD29-39E251659038}"/>
              </a:ext>
            </a:extLst>
          </p:cNvPr>
          <p:cNvSpPr txBox="1"/>
          <p:nvPr/>
        </p:nvSpPr>
        <p:spPr>
          <a:xfrm>
            <a:off x="500743" y="2764971"/>
            <a:ext cx="82285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小蝌蚪身上发生了哪些变化？</a:t>
            </a:r>
          </a:p>
        </p:txBody>
      </p:sp>
    </p:spTree>
    <p:extLst>
      <p:ext uri="{BB962C8B-B14F-4D97-AF65-F5344CB8AC3E}">
        <p14:creationId xmlns:p14="http://schemas.microsoft.com/office/powerpoint/2010/main" val="1661705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30F08B1-BDAE-4110-A5C6-C97BAE96211A}"/>
              </a:ext>
            </a:extLst>
          </p:cNvPr>
          <p:cNvSpPr txBox="1"/>
          <p:nvPr/>
        </p:nvSpPr>
        <p:spPr>
          <a:xfrm>
            <a:off x="899592" y="1844824"/>
            <a:ext cx="705678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tánɡ</a:t>
            </a:r>
            <a:r>
              <a:rPr lang="en-US" altLang="zh-CN" sz="4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 dirty="0" err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yínɡ</a:t>
            </a:r>
            <a:r>
              <a:rPr lang="en-US" altLang="zh-CN" sz="4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 dirty="0" err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dǐnɡ</a:t>
            </a:r>
            <a:r>
              <a:rPr lang="en-US" altLang="zh-CN" sz="4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kuān</a:t>
            </a:r>
            <a:endParaRPr lang="en-US" altLang="zh-CN" sz="4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塘     迎    顶    </a:t>
            </a:r>
            <a:r>
              <a:rPr lang="zh-CN" altLang="en-US" sz="4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宽</a:t>
            </a:r>
            <a:endParaRPr lang="en-US" altLang="zh-CN" sz="4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 b="1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dài</a:t>
            </a:r>
            <a:r>
              <a:rPr lang="en-US" altLang="zh-CN" sz="4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huí</a:t>
            </a:r>
            <a:r>
              <a:rPr lang="en-US" altLang="zh-CN" sz="4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ɡuí</a:t>
            </a:r>
            <a:r>
              <a:rPr lang="en-US" altLang="zh-CN" sz="4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yí</a:t>
            </a:r>
            <a:r>
              <a:rPr lang="en-US" altLang="zh-CN" sz="4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4000" b="1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pī</a:t>
            </a:r>
            <a:endParaRPr lang="en-US" altLang="zh-CN" sz="4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袋   灰   龟   姨   披</a:t>
            </a:r>
            <a:endParaRPr lang="en-US" altLang="zh-CN" sz="40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 b="1" dirty="0" err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jiāo</a:t>
            </a:r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 dirty="0" err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nāo</a:t>
            </a:r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 dirty="0" err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bǔ</a:t>
            </a:r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 dirty="0" err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ɡǔ</a:t>
            </a:r>
            <a:r>
              <a:rPr lang="en-US" altLang="zh-CN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ā   </a:t>
            </a:r>
            <a:r>
              <a:rPr lang="en-US" altLang="zh-CN" sz="4000" b="1" dirty="0" err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wa</a:t>
            </a:r>
            <a:r>
              <a:rPr lang="zh-CN" altLang="en-US" sz="40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教    脑   捕  鼓  阿  哇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5" name="WordArt 2">
            <a:extLst>
              <a:ext uri="{FF2B5EF4-FFF2-40B4-BE49-F238E27FC236}">
                <a16:creationId xmlns:a16="http://schemas.microsoft.com/office/drawing/2014/main" id="{F2FDCEC2-7C05-4066-BD18-4BA6778CFD92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160977" y="269032"/>
            <a:ext cx="2160240" cy="1017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8"/>
                    </a:srgbClr>
                  </a:outerShdw>
                </a:effectLst>
                <a:latin typeface="+mn-ea"/>
                <a:cs typeface="+mn-ea"/>
              </a:rPr>
              <a:t>我会读</a:t>
            </a:r>
          </a:p>
        </p:txBody>
      </p:sp>
    </p:spTree>
    <p:extLst>
      <p:ext uri="{BB962C8B-B14F-4D97-AF65-F5344CB8AC3E}">
        <p14:creationId xmlns:p14="http://schemas.microsoft.com/office/powerpoint/2010/main" val="1903693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F59BDCD-684D-499D-A077-B1202081144C}"/>
              </a:ext>
            </a:extLst>
          </p:cNvPr>
          <p:cNvSpPr/>
          <p:nvPr/>
        </p:nvSpPr>
        <p:spPr>
          <a:xfrm>
            <a:off x="323528" y="730441"/>
            <a:ext cx="61926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塘     迎    顶    </a:t>
            </a:r>
            <a:r>
              <a:rPr lang="zh-CN" altLang="en-US" sz="4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宽</a:t>
            </a:r>
            <a:endParaRPr lang="en-US" altLang="zh-CN" sz="4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1CBE05-E1E2-4F99-93EF-0E266B4B0F48}"/>
              </a:ext>
            </a:extLst>
          </p:cNvPr>
          <p:cNvSpPr/>
          <p:nvPr/>
        </p:nvSpPr>
        <p:spPr>
          <a:xfrm>
            <a:off x="323528" y="2492896"/>
            <a:ext cx="64087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袋   灰   龟   姨   披</a:t>
            </a:r>
            <a:endParaRPr lang="en-US" altLang="zh-CN" sz="44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BF8D6B7-A574-4129-8DC3-F0B0FC5CF67C}"/>
              </a:ext>
            </a:extLst>
          </p:cNvPr>
          <p:cNvSpPr/>
          <p:nvPr/>
        </p:nvSpPr>
        <p:spPr>
          <a:xfrm>
            <a:off x="395536" y="4509120"/>
            <a:ext cx="81195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    脑   捕   鼓   阿   哇</a:t>
            </a:r>
            <a:endParaRPr lang="en-US" altLang="zh-CN" sz="44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1023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E458F19-9BD5-4C61-B00E-600728C23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086"/>
            <a:ext cx="12115801" cy="6857999"/>
          </a:xfrm>
          <a:prstGeom prst="rect">
            <a:avLst/>
          </a:prstGeom>
        </p:spPr>
      </p:pic>
      <p:grpSp>
        <p:nvGrpSpPr>
          <p:cNvPr id="8" name="Group 12">
            <a:extLst>
              <a:ext uri="{FF2B5EF4-FFF2-40B4-BE49-F238E27FC236}">
                <a16:creationId xmlns:a16="http://schemas.microsoft.com/office/drawing/2014/main" id="{5C072E81-E439-41CC-8FE9-4C0CC8ECBA40}"/>
              </a:ext>
            </a:extLst>
          </p:cNvPr>
          <p:cNvGrpSpPr>
            <a:grpSpLocks/>
          </p:cNvGrpSpPr>
          <p:nvPr/>
        </p:nvGrpSpPr>
        <p:grpSpPr bwMode="auto">
          <a:xfrm>
            <a:off x="1089705" y="1051510"/>
            <a:ext cx="1372733" cy="1187349"/>
            <a:chOff x="0" y="0"/>
            <a:chExt cx="912" cy="768"/>
          </a:xfrm>
        </p:grpSpPr>
        <p:pic>
          <p:nvPicPr>
            <p:cNvPr id="9" name="Picture 13" descr="25">
              <a:extLst>
                <a:ext uri="{FF2B5EF4-FFF2-40B4-BE49-F238E27FC236}">
                  <a16:creationId xmlns:a16="http://schemas.microsoft.com/office/drawing/2014/main" id="{0F1A1BB2-C52F-45EB-82DE-A82481696C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14">
              <a:extLst>
                <a:ext uri="{FF2B5EF4-FFF2-40B4-BE49-F238E27FC236}">
                  <a16:creationId xmlns:a16="http://schemas.microsoft.com/office/drawing/2014/main" id="{43E079D2-B23F-42C1-BF3C-28A89CB1F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塘</a:t>
              </a:r>
            </a:p>
          </p:txBody>
        </p:sp>
      </p:grpSp>
      <p:grpSp>
        <p:nvGrpSpPr>
          <p:cNvPr id="11" name="Group 12">
            <a:extLst>
              <a:ext uri="{FF2B5EF4-FFF2-40B4-BE49-F238E27FC236}">
                <a16:creationId xmlns:a16="http://schemas.microsoft.com/office/drawing/2014/main" id="{1CDD9A5C-2A21-4EF2-9F97-6A3BB502E92A}"/>
              </a:ext>
            </a:extLst>
          </p:cNvPr>
          <p:cNvGrpSpPr>
            <a:grpSpLocks/>
          </p:cNvGrpSpPr>
          <p:nvPr/>
        </p:nvGrpSpPr>
        <p:grpSpPr bwMode="auto">
          <a:xfrm>
            <a:off x="2697284" y="984428"/>
            <a:ext cx="1372733" cy="1187349"/>
            <a:chOff x="0" y="0"/>
            <a:chExt cx="912" cy="768"/>
          </a:xfrm>
        </p:grpSpPr>
        <p:pic>
          <p:nvPicPr>
            <p:cNvPr id="12" name="Picture 13" descr="25">
              <a:extLst>
                <a:ext uri="{FF2B5EF4-FFF2-40B4-BE49-F238E27FC236}">
                  <a16:creationId xmlns:a16="http://schemas.microsoft.com/office/drawing/2014/main" id="{5DB01ADC-81E8-4842-85C4-556784555D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4">
              <a:extLst>
                <a:ext uri="{FF2B5EF4-FFF2-40B4-BE49-F238E27FC236}">
                  <a16:creationId xmlns:a16="http://schemas.microsoft.com/office/drawing/2014/main" id="{9F828D76-9498-4855-A166-8C031E9AC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迎</a:t>
              </a: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:a16="http://schemas.microsoft.com/office/drawing/2014/main" id="{0AA5EC15-0892-4B77-8838-696D998EE33F}"/>
              </a:ext>
            </a:extLst>
          </p:cNvPr>
          <p:cNvGrpSpPr>
            <a:grpSpLocks/>
          </p:cNvGrpSpPr>
          <p:nvPr/>
        </p:nvGrpSpPr>
        <p:grpSpPr bwMode="auto">
          <a:xfrm>
            <a:off x="4199464" y="311196"/>
            <a:ext cx="1372733" cy="1187349"/>
            <a:chOff x="0" y="0"/>
            <a:chExt cx="912" cy="768"/>
          </a:xfrm>
        </p:grpSpPr>
        <p:pic>
          <p:nvPicPr>
            <p:cNvPr id="15" name="Picture 13" descr="25">
              <a:extLst>
                <a:ext uri="{FF2B5EF4-FFF2-40B4-BE49-F238E27FC236}">
                  <a16:creationId xmlns:a16="http://schemas.microsoft.com/office/drawing/2014/main" id="{795F7F24-9A26-46A3-8B49-6CA2060662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3E47425D-7ED7-4AE8-9B30-13D3E0296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顶</a:t>
              </a:r>
            </a:p>
          </p:txBody>
        </p:sp>
      </p:grpSp>
      <p:grpSp>
        <p:nvGrpSpPr>
          <p:cNvPr id="17" name="Group 12">
            <a:extLst>
              <a:ext uri="{FF2B5EF4-FFF2-40B4-BE49-F238E27FC236}">
                <a16:creationId xmlns:a16="http://schemas.microsoft.com/office/drawing/2014/main" id="{CCC26965-1557-4825-BC23-21CC91F72DB0}"/>
              </a:ext>
            </a:extLst>
          </p:cNvPr>
          <p:cNvGrpSpPr>
            <a:grpSpLocks/>
          </p:cNvGrpSpPr>
          <p:nvPr/>
        </p:nvGrpSpPr>
        <p:grpSpPr bwMode="auto">
          <a:xfrm>
            <a:off x="5975535" y="600070"/>
            <a:ext cx="1372733" cy="1187349"/>
            <a:chOff x="0" y="0"/>
            <a:chExt cx="912" cy="768"/>
          </a:xfrm>
        </p:grpSpPr>
        <p:pic>
          <p:nvPicPr>
            <p:cNvPr id="18" name="Picture 13" descr="25">
              <a:extLst>
                <a:ext uri="{FF2B5EF4-FFF2-40B4-BE49-F238E27FC236}">
                  <a16:creationId xmlns:a16="http://schemas.microsoft.com/office/drawing/2014/main" id="{82ECB1E2-F079-41B4-8EF7-EB71FF00CC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id="{9AD0000E-222A-49D2-BE59-4CAE212F5E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宽</a:t>
              </a:r>
            </a:p>
          </p:txBody>
        </p:sp>
      </p:grpSp>
      <p:grpSp>
        <p:nvGrpSpPr>
          <p:cNvPr id="20" name="Group 12">
            <a:extLst>
              <a:ext uri="{FF2B5EF4-FFF2-40B4-BE49-F238E27FC236}">
                <a16:creationId xmlns:a16="http://schemas.microsoft.com/office/drawing/2014/main" id="{14B62683-A584-4D23-84D9-034BA023AF26}"/>
              </a:ext>
            </a:extLst>
          </p:cNvPr>
          <p:cNvGrpSpPr>
            <a:grpSpLocks/>
          </p:cNvGrpSpPr>
          <p:nvPr/>
        </p:nvGrpSpPr>
        <p:grpSpPr bwMode="auto">
          <a:xfrm>
            <a:off x="7627923" y="705244"/>
            <a:ext cx="1372733" cy="1187349"/>
            <a:chOff x="0" y="0"/>
            <a:chExt cx="912" cy="768"/>
          </a:xfrm>
        </p:grpSpPr>
        <p:pic>
          <p:nvPicPr>
            <p:cNvPr id="21" name="Picture 13" descr="25">
              <a:extLst>
                <a:ext uri="{FF2B5EF4-FFF2-40B4-BE49-F238E27FC236}">
                  <a16:creationId xmlns:a16="http://schemas.microsoft.com/office/drawing/2014/main" id="{A37C2D9E-CCA5-428E-87E6-2E14BA5171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14">
              <a:extLst>
                <a:ext uri="{FF2B5EF4-FFF2-40B4-BE49-F238E27FC236}">
                  <a16:creationId xmlns:a16="http://schemas.microsoft.com/office/drawing/2014/main" id="{EC799CC9-3951-425F-B22D-02D8CFF4B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袋</a:t>
              </a:r>
            </a:p>
          </p:txBody>
        </p:sp>
      </p:grpSp>
      <p:grpSp>
        <p:nvGrpSpPr>
          <p:cNvPr id="23" name="Group 12">
            <a:extLst>
              <a:ext uri="{FF2B5EF4-FFF2-40B4-BE49-F238E27FC236}">
                <a16:creationId xmlns:a16="http://schemas.microsoft.com/office/drawing/2014/main" id="{BCF22E96-9A62-46BB-8643-641784FF9701}"/>
              </a:ext>
            </a:extLst>
          </p:cNvPr>
          <p:cNvGrpSpPr>
            <a:grpSpLocks/>
          </p:cNvGrpSpPr>
          <p:nvPr/>
        </p:nvGrpSpPr>
        <p:grpSpPr bwMode="auto">
          <a:xfrm>
            <a:off x="1086221" y="2727189"/>
            <a:ext cx="1372733" cy="1187349"/>
            <a:chOff x="0" y="0"/>
            <a:chExt cx="912" cy="768"/>
          </a:xfrm>
        </p:grpSpPr>
        <p:pic>
          <p:nvPicPr>
            <p:cNvPr id="24" name="Picture 13" descr="25">
              <a:extLst>
                <a:ext uri="{FF2B5EF4-FFF2-40B4-BE49-F238E27FC236}">
                  <a16:creationId xmlns:a16="http://schemas.microsoft.com/office/drawing/2014/main" id="{977C3428-C879-46F1-A2D3-0F7DE2924F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14">
              <a:extLst>
                <a:ext uri="{FF2B5EF4-FFF2-40B4-BE49-F238E27FC236}">
                  <a16:creationId xmlns:a16="http://schemas.microsoft.com/office/drawing/2014/main" id="{3454430D-1A2F-4219-AE80-D7F13CB31E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灰</a:t>
              </a:r>
            </a:p>
          </p:txBody>
        </p:sp>
      </p:grpSp>
      <p:grpSp>
        <p:nvGrpSpPr>
          <p:cNvPr id="26" name="Group 12">
            <a:extLst>
              <a:ext uri="{FF2B5EF4-FFF2-40B4-BE49-F238E27FC236}">
                <a16:creationId xmlns:a16="http://schemas.microsoft.com/office/drawing/2014/main" id="{CF8ADF2D-EA85-40E8-AEC5-377C74A1D094}"/>
              </a:ext>
            </a:extLst>
          </p:cNvPr>
          <p:cNvGrpSpPr>
            <a:grpSpLocks/>
          </p:cNvGrpSpPr>
          <p:nvPr/>
        </p:nvGrpSpPr>
        <p:grpSpPr bwMode="auto">
          <a:xfrm>
            <a:off x="2567837" y="2238859"/>
            <a:ext cx="1372733" cy="1187349"/>
            <a:chOff x="0" y="0"/>
            <a:chExt cx="912" cy="768"/>
          </a:xfrm>
        </p:grpSpPr>
        <p:pic>
          <p:nvPicPr>
            <p:cNvPr id="27" name="Picture 13" descr="25">
              <a:extLst>
                <a:ext uri="{FF2B5EF4-FFF2-40B4-BE49-F238E27FC236}">
                  <a16:creationId xmlns:a16="http://schemas.microsoft.com/office/drawing/2014/main" id="{6A7AEC8F-3575-494E-8ABB-5E8BE961BE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Rectangle 14">
              <a:extLst>
                <a:ext uri="{FF2B5EF4-FFF2-40B4-BE49-F238E27FC236}">
                  <a16:creationId xmlns:a16="http://schemas.microsoft.com/office/drawing/2014/main" id="{18EA06C4-BDA7-430A-BF48-8A3496C2F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龟</a:t>
              </a:r>
            </a:p>
          </p:txBody>
        </p:sp>
      </p:grpSp>
      <p:grpSp>
        <p:nvGrpSpPr>
          <p:cNvPr id="29" name="Group 12">
            <a:extLst>
              <a:ext uri="{FF2B5EF4-FFF2-40B4-BE49-F238E27FC236}">
                <a16:creationId xmlns:a16="http://schemas.microsoft.com/office/drawing/2014/main" id="{BCCA1703-0467-40D8-8D69-5145951ECB39}"/>
              </a:ext>
            </a:extLst>
          </p:cNvPr>
          <p:cNvGrpSpPr>
            <a:grpSpLocks/>
          </p:cNvGrpSpPr>
          <p:nvPr/>
        </p:nvGrpSpPr>
        <p:grpSpPr bwMode="auto">
          <a:xfrm>
            <a:off x="4336409" y="1863219"/>
            <a:ext cx="1372733" cy="1187349"/>
            <a:chOff x="0" y="0"/>
            <a:chExt cx="912" cy="768"/>
          </a:xfrm>
        </p:grpSpPr>
        <p:pic>
          <p:nvPicPr>
            <p:cNvPr id="30" name="Picture 13" descr="25">
              <a:extLst>
                <a:ext uri="{FF2B5EF4-FFF2-40B4-BE49-F238E27FC236}">
                  <a16:creationId xmlns:a16="http://schemas.microsoft.com/office/drawing/2014/main" id="{0DC26A2C-37D2-484A-8CC9-192AE4F2C6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Rectangle 14">
              <a:extLst>
                <a:ext uri="{FF2B5EF4-FFF2-40B4-BE49-F238E27FC236}">
                  <a16:creationId xmlns:a16="http://schemas.microsoft.com/office/drawing/2014/main" id="{D475C640-8A42-45FE-9EBE-E22D0DA9A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鼓</a:t>
              </a:r>
            </a:p>
          </p:txBody>
        </p:sp>
      </p:grpSp>
      <p:grpSp>
        <p:nvGrpSpPr>
          <p:cNvPr id="32" name="Group 12">
            <a:extLst>
              <a:ext uri="{FF2B5EF4-FFF2-40B4-BE49-F238E27FC236}">
                <a16:creationId xmlns:a16="http://schemas.microsoft.com/office/drawing/2014/main" id="{A8B4DCC1-8060-44B7-8107-AF91A679DFFA}"/>
              </a:ext>
            </a:extLst>
          </p:cNvPr>
          <p:cNvGrpSpPr>
            <a:grpSpLocks/>
          </p:cNvGrpSpPr>
          <p:nvPr/>
        </p:nvGrpSpPr>
        <p:grpSpPr bwMode="auto">
          <a:xfrm>
            <a:off x="5990667" y="1789095"/>
            <a:ext cx="1372733" cy="1187349"/>
            <a:chOff x="0" y="0"/>
            <a:chExt cx="912" cy="768"/>
          </a:xfrm>
        </p:grpSpPr>
        <p:pic>
          <p:nvPicPr>
            <p:cNvPr id="33" name="Picture 13" descr="25">
              <a:extLst>
                <a:ext uri="{FF2B5EF4-FFF2-40B4-BE49-F238E27FC236}">
                  <a16:creationId xmlns:a16="http://schemas.microsoft.com/office/drawing/2014/main" id="{41040861-F743-41E2-A767-5BA280DD34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Rectangle 14">
              <a:extLst>
                <a:ext uri="{FF2B5EF4-FFF2-40B4-BE49-F238E27FC236}">
                  <a16:creationId xmlns:a16="http://schemas.microsoft.com/office/drawing/2014/main" id="{9D2F2379-CCEF-48F2-9F4F-73AD051464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披</a:t>
              </a:r>
            </a:p>
          </p:txBody>
        </p:sp>
      </p:grpSp>
      <p:grpSp>
        <p:nvGrpSpPr>
          <p:cNvPr id="35" name="Group 12">
            <a:extLst>
              <a:ext uri="{FF2B5EF4-FFF2-40B4-BE49-F238E27FC236}">
                <a16:creationId xmlns:a16="http://schemas.microsoft.com/office/drawing/2014/main" id="{36A85CF8-950D-40D1-874F-5310303F0363}"/>
              </a:ext>
            </a:extLst>
          </p:cNvPr>
          <p:cNvGrpSpPr>
            <a:grpSpLocks/>
          </p:cNvGrpSpPr>
          <p:nvPr/>
        </p:nvGrpSpPr>
        <p:grpSpPr bwMode="auto">
          <a:xfrm>
            <a:off x="7491005" y="1892593"/>
            <a:ext cx="1372733" cy="1187349"/>
            <a:chOff x="0" y="0"/>
            <a:chExt cx="912" cy="768"/>
          </a:xfrm>
        </p:grpSpPr>
        <p:pic>
          <p:nvPicPr>
            <p:cNvPr id="36" name="Picture 13" descr="25">
              <a:extLst>
                <a:ext uri="{FF2B5EF4-FFF2-40B4-BE49-F238E27FC236}">
                  <a16:creationId xmlns:a16="http://schemas.microsoft.com/office/drawing/2014/main" id="{019AD6E8-5B5A-479E-BB28-B78AC02E57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Rectangle 14">
              <a:extLst>
                <a:ext uri="{FF2B5EF4-FFF2-40B4-BE49-F238E27FC236}">
                  <a16:creationId xmlns:a16="http://schemas.microsoft.com/office/drawing/2014/main" id="{C3E169D6-CE1F-47C9-B058-3E457BE075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教</a:t>
              </a:r>
            </a:p>
          </p:txBody>
        </p:sp>
      </p:grpSp>
      <p:grpSp>
        <p:nvGrpSpPr>
          <p:cNvPr id="38" name="Group 12">
            <a:extLst>
              <a:ext uri="{FF2B5EF4-FFF2-40B4-BE49-F238E27FC236}">
                <a16:creationId xmlns:a16="http://schemas.microsoft.com/office/drawing/2014/main" id="{055805F7-71D2-4734-8AE6-8AA6AD7B6A29}"/>
              </a:ext>
            </a:extLst>
          </p:cNvPr>
          <p:cNvGrpSpPr>
            <a:grpSpLocks/>
          </p:cNvGrpSpPr>
          <p:nvPr/>
        </p:nvGrpSpPr>
        <p:grpSpPr bwMode="auto">
          <a:xfrm>
            <a:off x="9175103" y="2269909"/>
            <a:ext cx="1372733" cy="1187349"/>
            <a:chOff x="0" y="0"/>
            <a:chExt cx="912" cy="768"/>
          </a:xfrm>
        </p:grpSpPr>
        <p:pic>
          <p:nvPicPr>
            <p:cNvPr id="39" name="Picture 13" descr="25">
              <a:extLst>
                <a:ext uri="{FF2B5EF4-FFF2-40B4-BE49-F238E27FC236}">
                  <a16:creationId xmlns:a16="http://schemas.microsoft.com/office/drawing/2014/main" id="{FA028BE2-EDD0-4560-881D-C1D941942D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Rectangle 14">
              <a:extLst>
                <a:ext uri="{FF2B5EF4-FFF2-40B4-BE49-F238E27FC236}">
                  <a16:creationId xmlns:a16="http://schemas.microsoft.com/office/drawing/2014/main" id="{1472DE66-931C-4081-9222-EF110BC1B9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脑</a:t>
              </a:r>
            </a:p>
          </p:txBody>
        </p:sp>
      </p:grpSp>
      <p:grpSp>
        <p:nvGrpSpPr>
          <p:cNvPr id="41" name="Group 12">
            <a:extLst>
              <a:ext uri="{FF2B5EF4-FFF2-40B4-BE49-F238E27FC236}">
                <a16:creationId xmlns:a16="http://schemas.microsoft.com/office/drawing/2014/main" id="{9EDF5AF1-0AFA-4278-9735-F2FF44F30EAE}"/>
              </a:ext>
            </a:extLst>
          </p:cNvPr>
          <p:cNvGrpSpPr>
            <a:grpSpLocks/>
          </p:cNvGrpSpPr>
          <p:nvPr/>
        </p:nvGrpSpPr>
        <p:grpSpPr bwMode="auto">
          <a:xfrm>
            <a:off x="2174135" y="3700501"/>
            <a:ext cx="1372733" cy="1187349"/>
            <a:chOff x="0" y="0"/>
            <a:chExt cx="912" cy="768"/>
          </a:xfrm>
        </p:grpSpPr>
        <p:pic>
          <p:nvPicPr>
            <p:cNvPr id="42" name="Picture 13" descr="25">
              <a:extLst>
                <a:ext uri="{FF2B5EF4-FFF2-40B4-BE49-F238E27FC236}">
                  <a16:creationId xmlns:a16="http://schemas.microsoft.com/office/drawing/2014/main" id="{56FB3CB6-9933-4C78-A0FF-5E6C5D6421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Rectangle 14">
              <a:extLst>
                <a:ext uri="{FF2B5EF4-FFF2-40B4-BE49-F238E27FC236}">
                  <a16:creationId xmlns:a16="http://schemas.microsoft.com/office/drawing/2014/main" id="{12A873D5-0343-48BD-99F9-E48499F81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捕</a:t>
              </a:r>
            </a:p>
          </p:txBody>
        </p:sp>
      </p:grpSp>
      <p:grpSp>
        <p:nvGrpSpPr>
          <p:cNvPr id="44" name="Group 12">
            <a:extLst>
              <a:ext uri="{FF2B5EF4-FFF2-40B4-BE49-F238E27FC236}">
                <a16:creationId xmlns:a16="http://schemas.microsoft.com/office/drawing/2014/main" id="{1C2E5AC1-19E9-4983-8120-5F2D48BFF4A3}"/>
              </a:ext>
            </a:extLst>
          </p:cNvPr>
          <p:cNvGrpSpPr>
            <a:grpSpLocks/>
          </p:cNvGrpSpPr>
          <p:nvPr/>
        </p:nvGrpSpPr>
        <p:grpSpPr bwMode="auto">
          <a:xfrm>
            <a:off x="4054884" y="2978120"/>
            <a:ext cx="1372733" cy="1187349"/>
            <a:chOff x="0" y="0"/>
            <a:chExt cx="912" cy="768"/>
          </a:xfrm>
        </p:grpSpPr>
        <p:pic>
          <p:nvPicPr>
            <p:cNvPr id="45" name="Picture 13" descr="25">
              <a:extLst>
                <a:ext uri="{FF2B5EF4-FFF2-40B4-BE49-F238E27FC236}">
                  <a16:creationId xmlns:a16="http://schemas.microsoft.com/office/drawing/2014/main" id="{7663A7B6-4216-429C-A23A-C30E2A6BF5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Rectangle 14">
              <a:extLst>
                <a:ext uri="{FF2B5EF4-FFF2-40B4-BE49-F238E27FC236}">
                  <a16:creationId xmlns:a16="http://schemas.microsoft.com/office/drawing/2014/main" id="{C0643C6D-B88D-4248-9687-D6CEB0519E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姨</a:t>
              </a:r>
            </a:p>
          </p:txBody>
        </p:sp>
      </p:grpSp>
      <p:grpSp>
        <p:nvGrpSpPr>
          <p:cNvPr id="47" name="Group 12">
            <a:extLst>
              <a:ext uri="{FF2B5EF4-FFF2-40B4-BE49-F238E27FC236}">
                <a16:creationId xmlns:a16="http://schemas.microsoft.com/office/drawing/2014/main" id="{11228B30-B2AB-447E-800F-B28C8A067D3D}"/>
              </a:ext>
            </a:extLst>
          </p:cNvPr>
          <p:cNvGrpSpPr>
            <a:grpSpLocks/>
          </p:cNvGrpSpPr>
          <p:nvPr/>
        </p:nvGrpSpPr>
        <p:grpSpPr bwMode="auto">
          <a:xfrm>
            <a:off x="6393666" y="2832533"/>
            <a:ext cx="1372733" cy="1187349"/>
            <a:chOff x="0" y="0"/>
            <a:chExt cx="912" cy="768"/>
          </a:xfrm>
        </p:grpSpPr>
        <p:pic>
          <p:nvPicPr>
            <p:cNvPr id="48" name="Picture 13" descr="25">
              <a:extLst>
                <a:ext uri="{FF2B5EF4-FFF2-40B4-BE49-F238E27FC236}">
                  <a16:creationId xmlns:a16="http://schemas.microsoft.com/office/drawing/2014/main" id="{E6B007FD-0F47-4856-86CC-1FEB5316F8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Rectangle 14">
              <a:extLst>
                <a:ext uri="{FF2B5EF4-FFF2-40B4-BE49-F238E27FC236}">
                  <a16:creationId xmlns:a16="http://schemas.microsoft.com/office/drawing/2014/main" id="{005363DC-7682-4055-9C31-D0269BC41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阿</a:t>
              </a:r>
            </a:p>
          </p:txBody>
        </p:sp>
      </p:grpSp>
      <p:grpSp>
        <p:nvGrpSpPr>
          <p:cNvPr id="50" name="Group 12">
            <a:extLst>
              <a:ext uri="{FF2B5EF4-FFF2-40B4-BE49-F238E27FC236}">
                <a16:creationId xmlns:a16="http://schemas.microsoft.com/office/drawing/2014/main" id="{FF7B1222-0C71-45AD-97FD-AB9789ECB55F}"/>
              </a:ext>
            </a:extLst>
          </p:cNvPr>
          <p:cNvGrpSpPr>
            <a:grpSpLocks/>
          </p:cNvGrpSpPr>
          <p:nvPr/>
        </p:nvGrpSpPr>
        <p:grpSpPr bwMode="auto">
          <a:xfrm>
            <a:off x="8265157" y="3291489"/>
            <a:ext cx="1372733" cy="1187349"/>
            <a:chOff x="0" y="0"/>
            <a:chExt cx="912" cy="768"/>
          </a:xfrm>
        </p:grpSpPr>
        <p:pic>
          <p:nvPicPr>
            <p:cNvPr id="51" name="Picture 13" descr="25">
              <a:extLst>
                <a:ext uri="{FF2B5EF4-FFF2-40B4-BE49-F238E27FC236}">
                  <a16:creationId xmlns:a16="http://schemas.microsoft.com/office/drawing/2014/main" id="{EB861E66-8630-4B4E-84FB-9343B85C30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Rectangle 14">
              <a:extLst>
                <a:ext uri="{FF2B5EF4-FFF2-40B4-BE49-F238E27FC236}">
                  <a16:creationId xmlns:a16="http://schemas.microsoft.com/office/drawing/2014/main" id="{35E83671-637A-4AEE-92BB-AA58FCD5F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92"/>
              <a:ext cx="634" cy="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1pPr>
              <a:lvl2pPr marL="742950" indent="-28575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2pPr>
              <a:lvl3pPr marL="11430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3pPr>
              <a:lvl4pPr marL="16002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4pPr>
              <a:lvl5pPr marL="2057400" indent="-228600"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Dotum" panose="020B0600000101010101" pitchFamily="34" charset="-127"/>
                  <a:ea typeface="Dotum" panose="020B0600000101010101" pitchFamily="34" charset="-127"/>
                </a:defRPr>
              </a:lvl9pPr>
            </a:lstStyle>
            <a:p>
              <a:pPr eaLnBrk="1" hangingPunct="1"/>
              <a:r>
                <a:rPr lang="zh-CN" altLang="en-US" sz="6000" b="1" dirty="0">
                  <a:latin typeface="楷体_GB2312" pitchFamily="1" charset="-122"/>
                  <a:ea typeface="楷体_GB2312" pitchFamily="1" charset="-122"/>
                </a:rPr>
                <a:t>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460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5 -0.06273 L 0.29466 0.56112 L 0.29466 0.56135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08 -0.03727 L 0.15808 0.58658 L 0.15808 0.58681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237 0.04213 L 0.04479 0.66598 L 0.04479 0.66621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703 -4.07407E-6 L -0.09987 0.62385 L -0.09987 0.62408 " pathEditMode="relative" rAng="0" ptsTypes="A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258 0.00093 L -0.23542 0.62477 L -0.23542 0.625 " pathEditMode="relative" rAng="0" ptsTypes="AAA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09 -0.03727 L 0.15808 0.58657 L 0.15808 0.5868 " pathEditMode="relative" rAng="0" ptsTypes="A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09 -0.03727 L 0.15807 0.58658 L 0.15807 0.58681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09 -0.03727 L 0.15807 0.58658 L 0.15807 0.58681 " pathEditMode="relative" rAng="0" ptsTypes="AAA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09 -0.03726 L 0.15807 0.58658 L 0.15807 0.58681 " pathEditMode="relative" rAng="0" ptsTypes="AAA">
                                      <p:cBhvr>
                                        <p:cTn id="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09 -0.03727 L 0.15808 0.58657 L 0.15808 0.58681 " pathEditMode="relative" rAng="0" ptsTypes="AAA">
                                      <p:cBhvr>
                                        <p:cTn id="4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08 -0.03727 L 0.15808 0.58658 L 0.15808 0.58681 " pathEditMode="relative" rAng="0" ptsTypes="AAA">
                                      <p:cBhvr>
                                        <p:cTn id="4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09 -0.03727 L 0.15807 0.58657 L 0.15807 0.5868 " pathEditMode="relative" rAng="0" ptsTypes="AAA">
                                      <p:cBhvr>
                                        <p:cTn id="5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09 -0.03727 L 0.15808 0.58658 L 0.15808 0.58681 " pathEditMode="relative" rAng="0" ptsTypes="AAA">
                                      <p:cBhvr>
                                        <p:cTn id="5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09 -0.03727 L 0.15807 0.58657 L 0.15807 0.5868 " pathEditMode="relative" rAng="0" ptsTypes="AAA">
                                      <p:cBhvr>
                                        <p:cTn id="5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08 -0.03727 L 0.15808 0.58657 L 0.15808 0.5868 " pathEditMode="relative" rAng="0" ptsTypes="AAA">
                                      <p:cBhvr>
                                        <p:cTn id="6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95DE371-5E60-4C99-AD8D-D7BC0C83B1BB}"/>
              </a:ext>
            </a:extLst>
          </p:cNvPr>
          <p:cNvSpPr txBox="1"/>
          <p:nvPr/>
        </p:nvSpPr>
        <p:spPr>
          <a:xfrm>
            <a:off x="267523" y="80016"/>
            <a:ext cx="4245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1</a:t>
            </a:r>
            <a:r>
              <a:rPr lang="zh-CN" altLang="en-US" sz="3200" dirty="0"/>
              <a:t>、比一比，再组词。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554430-DD9A-4E64-8B4D-5BF044731F59}"/>
              </a:ext>
            </a:extLst>
          </p:cNvPr>
          <p:cNvSpPr txBox="1"/>
          <p:nvPr/>
        </p:nvSpPr>
        <p:spPr>
          <a:xfrm>
            <a:off x="1066799" y="56758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塘（      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E972D3C-D318-4E78-9C43-73809747AC9C}"/>
              </a:ext>
            </a:extLst>
          </p:cNvPr>
          <p:cNvSpPr/>
          <p:nvPr/>
        </p:nvSpPr>
        <p:spPr>
          <a:xfrm>
            <a:off x="1066799" y="130628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糖（      ）</a:t>
            </a:r>
          </a:p>
        </p:txBody>
      </p:sp>
      <p:sp>
        <p:nvSpPr>
          <p:cNvPr id="11" name="左大括号 10">
            <a:extLst>
              <a:ext uri="{FF2B5EF4-FFF2-40B4-BE49-F238E27FC236}">
                <a16:creationId xmlns:a16="http://schemas.microsoft.com/office/drawing/2014/main" id="{BDD84F37-FDE7-4080-ADFE-474A5E727A71}"/>
              </a:ext>
            </a:extLst>
          </p:cNvPr>
          <p:cNvSpPr/>
          <p:nvPr/>
        </p:nvSpPr>
        <p:spPr>
          <a:xfrm>
            <a:off x="5018314" y="762000"/>
            <a:ext cx="315686" cy="99059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>
            <a:extLst>
              <a:ext uri="{FF2B5EF4-FFF2-40B4-BE49-F238E27FC236}">
                <a16:creationId xmlns:a16="http://schemas.microsoft.com/office/drawing/2014/main" id="{88B765F7-B480-4E04-B8E9-F1AC739D619F}"/>
              </a:ext>
            </a:extLst>
          </p:cNvPr>
          <p:cNvSpPr/>
          <p:nvPr/>
        </p:nvSpPr>
        <p:spPr>
          <a:xfrm>
            <a:off x="751113" y="762000"/>
            <a:ext cx="315686" cy="99059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3EEE1D-01C3-48A1-BC1F-14614E52B8C5}"/>
              </a:ext>
            </a:extLst>
          </p:cNvPr>
          <p:cNvSpPr txBox="1"/>
          <p:nvPr/>
        </p:nvSpPr>
        <p:spPr>
          <a:xfrm>
            <a:off x="5315198" y="497058"/>
            <a:ext cx="26613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披（      ）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F0DD01F-DC96-4CF3-B7EF-2B5C0AEB68B9}"/>
              </a:ext>
            </a:extLst>
          </p:cNvPr>
          <p:cNvSpPr txBox="1"/>
          <p:nvPr/>
        </p:nvSpPr>
        <p:spPr>
          <a:xfrm>
            <a:off x="5315198" y="1432766"/>
            <a:ext cx="26613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被（      ）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2EC3D85-70E1-440B-9FF2-B81F0764DFDF}"/>
              </a:ext>
            </a:extLst>
          </p:cNvPr>
          <p:cNvSpPr txBox="1"/>
          <p:nvPr/>
        </p:nvSpPr>
        <p:spPr>
          <a:xfrm>
            <a:off x="300179" y="2044986"/>
            <a:ext cx="2476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2</a:t>
            </a:r>
            <a:r>
              <a:rPr lang="zh-CN" altLang="en-US" sz="3200" b="1" dirty="0"/>
              <a:t>、加一加：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D74AB84-BA9E-45AE-AA77-67655A33E987}"/>
              </a:ext>
            </a:extLst>
          </p:cNvPr>
          <p:cNvSpPr txBox="1"/>
          <p:nvPr/>
        </p:nvSpPr>
        <p:spPr>
          <a:xfrm>
            <a:off x="267523" y="2782184"/>
            <a:ext cx="2976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丁</a:t>
            </a:r>
            <a:r>
              <a:rPr lang="en-US" altLang="zh-CN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</a:t>
            </a:r>
            <a:r>
              <a:rPr lang="en-US" altLang="zh-CN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）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CB5770B-B997-4CC7-8899-C05D04CD2219}"/>
              </a:ext>
            </a:extLst>
          </p:cNvPr>
          <p:cNvSpPr txBox="1"/>
          <p:nvPr/>
        </p:nvSpPr>
        <p:spPr>
          <a:xfrm>
            <a:off x="3845787" y="2795890"/>
            <a:ext cx="2976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</a:t>
            </a:r>
            <a:r>
              <a:rPr lang="en-US" altLang="zh-CN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衣</a:t>
            </a:r>
            <a:r>
              <a:rPr lang="en-US" altLang="zh-CN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）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09CB99C-FB62-4B1B-BCC0-2B23C8CC22A1}"/>
              </a:ext>
            </a:extLst>
          </p:cNvPr>
          <p:cNvSpPr txBox="1"/>
          <p:nvPr/>
        </p:nvSpPr>
        <p:spPr>
          <a:xfrm>
            <a:off x="300179" y="3640634"/>
            <a:ext cx="3297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3</a:t>
            </a:r>
            <a:r>
              <a:rPr lang="zh-CN" altLang="en-US" sz="3200" b="1" dirty="0"/>
              <a:t>、一字组多词：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9A80BED-1EAE-4D84-8C74-F399A8559922}"/>
              </a:ext>
            </a:extLst>
          </p:cNvPr>
          <p:cNvSpPr txBox="1"/>
          <p:nvPr/>
        </p:nvSpPr>
        <p:spPr>
          <a:xfrm>
            <a:off x="390399" y="4319640"/>
            <a:ext cx="72436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袋 （  ）（  ）（  ）（  ）</a:t>
            </a:r>
            <a:endParaRPr lang="en-US" altLang="zh-CN" sz="36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迎 （  ）（  ）（  ）（  ）</a:t>
            </a:r>
            <a:endParaRPr lang="en-US" altLang="zh-CN" sz="36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塘 （  ）（  ）（  ）（  ）</a:t>
            </a:r>
            <a:endParaRPr lang="en-US" altLang="zh-CN" sz="36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0529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BF99C4-49C9-4F51-A415-C4DF4A950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我会写：</a:t>
            </a:r>
          </a:p>
        </p:txBody>
      </p:sp>
    </p:spTree>
    <p:extLst>
      <p:ext uri="{BB962C8B-B14F-4D97-AF65-F5344CB8AC3E}">
        <p14:creationId xmlns:p14="http://schemas.microsoft.com/office/powerpoint/2010/main" val="2650477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C7267B-A009-45BB-A8CA-608673FA9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9492343" cy="2002971"/>
          </a:xfrm>
        </p:spPr>
        <p:txBody>
          <a:bodyPr>
            <a:normAutofit/>
          </a:bodyPr>
          <a:lstStyle/>
          <a:p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    再读课文，按课文内容给下列的图画排序，并根据图画故事。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0C2F7A90-664D-4DA2-A529-2B9B27320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371" y="4197123"/>
            <a:ext cx="1683586" cy="240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ADD092AF-3CCF-44F0-A793-F849FC783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371" y="1411999"/>
            <a:ext cx="2250504" cy="259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533A8175-9B22-4967-9621-B46145FF9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05" y="4097271"/>
            <a:ext cx="2495244" cy="2615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B4FA7D5B-0688-46EC-93DE-DB96FD81E7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797" y="1380889"/>
            <a:ext cx="2337176" cy="2654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0C98D3C9-CB53-46F6-AAA4-B3B38185A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962" y="4209369"/>
            <a:ext cx="2169096" cy="2383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10122860-210A-4F56-A667-26C2178CF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05" y="1538967"/>
            <a:ext cx="2495244" cy="24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DC9F981-A84D-4EC0-9692-ABBC11802A13}"/>
              </a:ext>
            </a:extLst>
          </p:cNvPr>
          <p:cNvSpPr txBox="1"/>
          <p:nvPr/>
        </p:nvSpPr>
        <p:spPr>
          <a:xfrm>
            <a:off x="185057" y="3204327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58FB5B7-CACA-4597-9823-ED6CD89B0A38}"/>
              </a:ext>
            </a:extLst>
          </p:cNvPr>
          <p:cNvSpPr txBox="1"/>
          <p:nvPr/>
        </p:nvSpPr>
        <p:spPr>
          <a:xfrm>
            <a:off x="5692711" y="5762342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914A18-8B8F-4A39-8D99-35DF40354CE5}"/>
              </a:ext>
            </a:extLst>
          </p:cNvPr>
          <p:cNvSpPr txBox="1"/>
          <p:nvPr/>
        </p:nvSpPr>
        <p:spPr>
          <a:xfrm>
            <a:off x="3448454" y="576234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A02B805-38DD-4A1F-B41A-D56C7F08B7DC}"/>
              </a:ext>
            </a:extLst>
          </p:cNvPr>
          <p:cNvSpPr txBox="1"/>
          <p:nvPr/>
        </p:nvSpPr>
        <p:spPr>
          <a:xfrm>
            <a:off x="242147" y="588208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9F20F9E-68FA-48E7-8BE1-CD949D11A60F}"/>
              </a:ext>
            </a:extLst>
          </p:cNvPr>
          <p:cNvSpPr txBox="1"/>
          <p:nvPr/>
        </p:nvSpPr>
        <p:spPr>
          <a:xfrm>
            <a:off x="6092821" y="318175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475BFDF-E1B6-45A6-92DD-490B0FC5B365}"/>
              </a:ext>
            </a:extLst>
          </p:cNvPr>
          <p:cNvSpPr txBox="1"/>
          <p:nvPr/>
        </p:nvSpPr>
        <p:spPr>
          <a:xfrm>
            <a:off x="3356182" y="309362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</a:p>
        </p:txBody>
      </p:sp>
    </p:spTree>
    <p:extLst>
      <p:ext uri="{BB962C8B-B14F-4D97-AF65-F5344CB8AC3E}">
        <p14:creationId xmlns:p14="http://schemas.microsoft.com/office/powerpoint/2010/main" val="1039123626"/>
      </p:ext>
    </p:extLst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115</TotalTime>
  <Words>593</Words>
  <Application>Microsoft Office PowerPoint</Application>
  <PresentationFormat>宽屏</PresentationFormat>
  <Paragraphs>93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Dotum</vt:lpstr>
      <vt:lpstr>方正姚体</vt:lpstr>
      <vt:lpstr>华文新魏</vt:lpstr>
      <vt:lpstr>楷体_GB2312</vt:lpstr>
      <vt:lpstr>宋体</vt:lpstr>
      <vt:lpstr>Arial</vt:lpstr>
      <vt:lpstr>Trebuchet MS</vt:lpstr>
      <vt:lpstr>Wingdings 3</vt:lpstr>
      <vt:lpstr>平面</vt:lpstr>
      <vt:lpstr>PowerPoint 演示文稿</vt:lpstr>
      <vt:lpstr>小蝌蚪找妈妈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我会写：</vt:lpstr>
      <vt:lpstr>    再读课文，按课文内容给下列的图画排序，并根据图画故事。</vt:lpstr>
      <vt:lpstr>课文理解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</cp:revision>
  <dcterms:created xsi:type="dcterms:W3CDTF">2017-07-20T04:40:08Z</dcterms:created>
  <dcterms:modified xsi:type="dcterms:W3CDTF">2017-07-24T02:23:03Z</dcterms:modified>
</cp:coreProperties>
</file>