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3" r:id="rId3"/>
    <p:sldId id="413" r:id="rId5"/>
    <p:sldId id="338" r:id="rId6"/>
    <p:sldId id="425" r:id="rId7"/>
    <p:sldId id="426" r:id="rId8"/>
    <p:sldId id="427" r:id="rId9"/>
    <p:sldId id="303" r:id="rId10"/>
    <p:sldId id="428" r:id="rId11"/>
    <p:sldId id="418" r:id="rId12"/>
    <p:sldId id="417" r:id="rId13"/>
    <p:sldId id="300" r:id="rId14"/>
    <p:sldId id="390" r:id="rId15"/>
    <p:sldId id="415" r:id="rId16"/>
    <p:sldId id="420" r:id="rId17"/>
    <p:sldId id="430" r:id="rId18"/>
    <p:sldId id="429" r:id="rId19"/>
    <p:sldId id="394" r:id="rId20"/>
    <p:sldId id="371" r:id="rId21"/>
    <p:sldId id="375" r:id="rId22"/>
    <p:sldId id="342" r:id="rId23"/>
    <p:sldId id="431" r:id="rId24"/>
    <p:sldId id="399" r:id="rId25"/>
    <p:sldId id="400" r:id="rId26"/>
    <p:sldId id="401" r:id="rId27"/>
    <p:sldId id="384" r:id="rId28"/>
    <p:sldId id="432" r:id="rId29"/>
    <p:sldId id="433" r:id="rId30"/>
    <p:sldId id="434" r:id="rId31"/>
    <p:sldId id="421" r:id="rId32"/>
    <p:sldId id="324" r:id="rId33"/>
    <p:sldId id="393" r:id="rId34"/>
    <p:sldId id="313" r:id="rId35"/>
    <p:sldId id="319" r:id="rId36"/>
    <p:sldId id="419" r:id="rId37"/>
    <p:sldId id="416" r:id="rId38"/>
    <p:sldId id="377"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0000FF"/>
    <a:srgbClr val="0066FF"/>
    <a:srgbClr val="0033CC"/>
    <a:srgbClr val="0066CC"/>
    <a:srgbClr val="3333FF"/>
    <a:srgbClr val="08CDE8"/>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2" autoAdjust="0"/>
    <p:restoredTop sz="93765" autoAdjust="0"/>
  </p:normalViewPr>
  <p:slideViewPr>
    <p:cSldViewPr>
      <p:cViewPr>
        <p:scale>
          <a:sx n="36" d="100"/>
          <a:sy n="36" d="100"/>
        </p:scale>
        <p:origin x="-534" y="-1056"/>
      </p:cViewPr>
      <p:guideLst>
        <p:guide orient="horz" pos="3929"/>
        <p:guide pos="5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07DAD98-2A7B-4F49-B244-43F8B29CD2A8}"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1741113-BB2B-4153-8786-A70A9968394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ln>
        </p:spPr>
      </p:sp>
      <p:sp>
        <p:nvSpPr>
          <p:cNvPr id="2253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745CB90D-2256-4E38-9DC8-EB0FAD7B02B7}"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1741113-BB2B-4153-8786-A70A9968394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ln>
        </p:spPr>
      </p:sp>
      <p:sp>
        <p:nvSpPr>
          <p:cNvPr id="57346"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4" name="灯片编号占位符 3"/>
          <p:cNvSpPr>
            <a:spLocks noGrp="1"/>
          </p:cNvSpPr>
          <p:nvPr>
            <p:ph type="sldNum" sz="quarter" idx="5"/>
          </p:nvPr>
        </p:nvSpPr>
        <p:spPr/>
        <p:txBody>
          <a:bodyPr/>
          <a:lstStyle/>
          <a:p>
            <a:pPr>
              <a:defRPr/>
            </a:pPr>
            <a:fld id="{5612AA4A-06A0-414B-B5A4-19F5656375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407988" y="168275"/>
            <a:ext cx="2617787" cy="823913"/>
          </a:xfrm>
          <a:prstGeom prst="rect">
            <a:avLst/>
          </a:prstGeom>
          <a:noFill/>
          <a:ln w="9525">
            <a:noFill/>
            <a:miter lim="800000"/>
            <a:headEnd/>
            <a:tailEnd/>
          </a:ln>
        </p:spPr>
      </p:pic>
      <p:sp>
        <p:nvSpPr>
          <p:cNvPr id="3" name="TextBox 7"/>
          <p:cNvSpPr txBox="1"/>
          <p:nvPr userDrawn="1"/>
        </p:nvSpPr>
        <p:spPr>
          <a:xfrm>
            <a:off x="6215063" y="0"/>
            <a:ext cx="2928937" cy="646113"/>
          </a:xfrm>
          <a:prstGeom prst="rect">
            <a:avLst/>
          </a:prstGeom>
          <a:noFill/>
        </p:spPr>
        <p:txBody>
          <a:bodyPr>
            <a:spAutoFit/>
          </a:bodyPr>
          <a:lstStyle/>
          <a:p>
            <a:pPr>
              <a:lnSpc>
                <a:spcPct val="150000"/>
              </a:lnSpc>
              <a:defRPr/>
            </a:pPr>
            <a:r>
              <a:rPr lang="zh-CN" altLang="en-US" sz="2400" dirty="0">
                <a:latin typeface="楷体" panose="02010609060101010101" pitchFamily="49" charset="-122"/>
                <a:ea typeface="楷体" panose="02010609060101010101" pitchFamily="49" charset="-122"/>
              </a:rPr>
              <a:t>人教版五年级上册</a:t>
            </a:r>
            <a:endParaRPr lang="en-US" altLang="zh-CN" sz="2400"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lvl1pPr>
              <a:defRPr/>
            </a:lvl1pPr>
          </a:lstStyle>
          <a:p>
            <a:pPr>
              <a:defRPr/>
            </a:pPr>
            <a:fld id="{62F157C2-149E-458D-9772-08EBE5E20A54}" type="datetimeFigureOut">
              <a:rPr lang="en-US"/>
            </a:fld>
            <a:endParaRPr lang="en-US"/>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lgn="r">
              <a:defRPr/>
            </a:lvl1pPr>
          </a:lstStyle>
          <a:p>
            <a:pPr>
              <a:defRPr/>
            </a:pPr>
            <a:fld id="{EC7821C1-7FA5-4CF7-B477-83484BAC4853}" type="slidenum">
              <a:rPr lang="en-US"/>
            </a:fld>
            <a:endParaRPr lang="zh-CN" altLang="en-US"/>
          </a:p>
        </p:txBody>
      </p:sp>
    </p:spTree>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CD62FFC-11A6-4775-B78E-B1C6473F077A}" type="datetimeFigureOut">
              <a:rPr lang="zh-CN" altLang="en-US"/>
            </a:fld>
            <a:endParaRPr lang="zh-CN" altLang="en-US"/>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lgn="r">
              <a:defRPr/>
            </a:lvl1pPr>
          </a:lstStyle>
          <a:p>
            <a:pPr>
              <a:defRPr/>
            </a:pPr>
            <a:fld id="{E24E6751-ABE4-4125-AB2D-318F37DFDE7B}"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AAC878-8AAB-4075-AB16-1478E9D262BF}" type="datetimeFigureOut">
              <a:rPr lang="zh-CN" altLang="en-US"/>
            </a:fld>
            <a:endParaRPr lang="zh-CN" altLang="en-US"/>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lgn="r">
              <a:defRPr/>
            </a:lvl1pPr>
          </a:lstStyle>
          <a:p>
            <a:pPr>
              <a:defRPr/>
            </a:pPr>
            <a:fld id="{A0E04BEF-1042-4B05-8A62-B300F3880E63}"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srcRect/>
          <a:stretch>
            <a:fillRect/>
          </a:stretch>
        </p:blipFill>
        <p:spPr bwMode="auto">
          <a:xfrm>
            <a:off x="7207250" y="188913"/>
            <a:ext cx="1901825" cy="863600"/>
          </a:xfrm>
          <a:prstGeom prst="rect">
            <a:avLst/>
          </a:prstGeom>
          <a:noFill/>
          <a:ln w="9525">
            <a:noFill/>
            <a:miter lim="800000"/>
            <a:headEnd/>
            <a:tailEnd/>
          </a:ln>
        </p:spPr>
      </p:pic>
      <p:pic>
        <p:nvPicPr>
          <p:cNvPr id="3" name="图片 8"/>
          <p:cNvPicPr>
            <a:picLocks noChangeAspect="1"/>
          </p:cNvPicPr>
          <p:nvPr userDrawn="1"/>
        </p:nvPicPr>
        <p:blipFill>
          <a:blip r:embed="rId3"/>
          <a:srcRect/>
          <a:stretch>
            <a:fillRect/>
          </a:stretch>
        </p:blipFill>
        <p:spPr bwMode="auto">
          <a:xfrm>
            <a:off x="323850" y="111125"/>
            <a:ext cx="719138" cy="687388"/>
          </a:xfrm>
          <a:prstGeom prst="rect">
            <a:avLst/>
          </a:prstGeom>
          <a:noFill/>
          <a:ln w="9525">
            <a:noFill/>
            <a:miter lim="800000"/>
            <a:headEnd/>
            <a:tailEnd/>
          </a:ln>
        </p:spPr>
      </p:pic>
      <p:sp>
        <p:nvSpPr>
          <p:cNvPr id="4"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6D137C05-6146-4727-A737-DCEA752FAB27}" type="datetimeFigureOut">
              <a:rPr lang="zh-CN" altLang="en-US"/>
            </a:fld>
            <a:endParaRPr lang="zh-CN" altLang="en-US"/>
          </a:p>
        </p:txBody>
      </p:sp>
      <p:sp>
        <p:nvSpPr>
          <p:cNvPr id="5"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6EDACE57-C21F-447F-B265-55A6A756D0FC}" type="slidenum">
              <a:rPr lang="zh-CN" altLang="en-US"/>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6948488" y="112713"/>
            <a:ext cx="1757362" cy="554037"/>
          </a:xfrm>
          <a:prstGeom prst="rect">
            <a:avLst/>
          </a:prstGeom>
          <a:noFill/>
          <a:ln w="9525">
            <a:noFill/>
            <a:miter lim="800000"/>
            <a:headEnd/>
            <a:tailEnd/>
          </a:ln>
        </p:spPr>
      </p:pic>
      <p:sp>
        <p:nvSpPr>
          <p:cNvPr id="3"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A2AC7E2D-BB5D-4E69-93E1-7CDD80889C54}" type="datetimeFigureOut">
              <a:rPr lang="zh-CN" altLang="en-US"/>
            </a:fld>
            <a:endParaRPr lang="zh-CN" altLang="en-US"/>
          </a:p>
        </p:txBody>
      </p:sp>
      <p:sp>
        <p:nvSpPr>
          <p:cNvPr id="4"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C8309AD7-02F5-4DEB-8A65-CA5F5D97BEC6}" type="slidenum">
              <a:rPr lang="zh-CN" altLang="en-US"/>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6948488" y="112713"/>
            <a:ext cx="1757362" cy="554037"/>
          </a:xfrm>
          <a:prstGeom prst="rect">
            <a:avLst/>
          </a:prstGeom>
          <a:noFill/>
          <a:ln w="9525">
            <a:noFill/>
            <a:miter lim="800000"/>
            <a:headEnd/>
            <a:tailEnd/>
          </a:ln>
        </p:spPr>
      </p:pic>
      <p:sp>
        <p:nvSpPr>
          <p:cNvPr id="3"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C150E10A-2CF8-4B71-941F-F5CEB7EFD642}" type="datetimeFigureOut">
              <a:rPr lang="zh-CN" altLang="en-US"/>
            </a:fld>
            <a:endParaRPr lang="zh-CN" altLang="en-US"/>
          </a:p>
        </p:txBody>
      </p:sp>
      <p:sp>
        <p:nvSpPr>
          <p:cNvPr id="4"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ED6CAFE2-D938-43BA-B8DC-21D0D2506703}" type="slidenum">
              <a:rPr lang="zh-CN" altLang="en-US"/>
            </a:fld>
            <a:endParaRPr lang="zh-CN" altLang="en-US"/>
          </a:p>
        </p:txBody>
      </p:sp>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6948488" y="112713"/>
            <a:ext cx="1757362" cy="554037"/>
          </a:xfrm>
          <a:prstGeom prst="rect">
            <a:avLst/>
          </a:prstGeom>
          <a:noFill/>
          <a:ln w="9525">
            <a:noFill/>
            <a:miter lim="800000"/>
            <a:headEnd/>
            <a:tailEnd/>
          </a:ln>
        </p:spPr>
      </p:pic>
      <p:sp>
        <p:nvSpPr>
          <p:cNvPr id="3"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2B74E88F-A9D0-4AF9-A2D1-C45732B3D690}" type="datetimeFigureOut">
              <a:rPr lang="zh-CN" altLang="en-US"/>
            </a:fld>
            <a:endParaRPr lang="zh-CN" altLang="en-US"/>
          </a:p>
        </p:txBody>
      </p:sp>
      <p:sp>
        <p:nvSpPr>
          <p:cNvPr id="4"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41F83952-F39E-44D5-9EBA-2C14BAAE1644}" type="slidenum">
              <a:rPr lang="zh-CN" altLang="en-US"/>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6948488" y="112713"/>
            <a:ext cx="1757362" cy="554037"/>
          </a:xfrm>
          <a:prstGeom prst="rect">
            <a:avLst/>
          </a:prstGeom>
          <a:noFill/>
          <a:ln w="9525">
            <a:noFill/>
            <a:miter lim="800000"/>
            <a:headEnd/>
            <a:tailEnd/>
          </a:ln>
        </p:spPr>
      </p:pic>
      <p:sp>
        <p:nvSpPr>
          <p:cNvPr id="3"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031594E1-5230-4D91-ADD5-D284816E61FA}" type="datetimeFigureOut">
              <a:rPr lang="zh-CN" altLang="en-US"/>
            </a:fld>
            <a:endParaRPr lang="zh-CN" altLang="en-US"/>
          </a:p>
        </p:txBody>
      </p:sp>
      <p:sp>
        <p:nvSpPr>
          <p:cNvPr id="4"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9D2AA241-3645-485E-BED6-C250B10ACB20}" type="slidenum">
              <a:rPr lang="zh-CN" altLang="en-US"/>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pic>
        <p:nvPicPr>
          <p:cNvPr id="2" name="Picture 2" descr="C:\Documents and Settings\Administrator\桌面\五洲时代天华Logo.png"/>
          <p:cNvPicPr>
            <a:picLocks noChangeAspect="1" noChangeArrowheads="1"/>
          </p:cNvPicPr>
          <p:nvPr userDrawn="1"/>
        </p:nvPicPr>
        <p:blipFill>
          <a:blip r:embed="rId2"/>
          <a:srcRect/>
          <a:stretch>
            <a:fillRect/>
          </a:stretch>
        </p:blipFill>
        <p:spPr bwMode="auto">
          <a:xfrm>
            <a:off x="6948488" y="112713"/>
            <a:ext cx="1757362" cy="554037"/>
          </a:xfrm>
          <a:prstGeom prst="rect">
            <a:avLst/>
          </a:prstGeom>
          <a:noFill/>
          <a:ln w="9525">
            <a:noFill/>
            <a:miter lim="800000"/>
            <a:headEnd/>
            <a:tailEnd/>
          </a:ln>
        </p:spPr>
      </p:pic>
      <p:sp>
        <p:nvSpPr>
          <p:cNvPr id="3" name="日期占位符 3"/>
          <p:cNvSpPr>
            <a:spLocks noGrp="1"/>
          </p:cNvSpPr>
          <p:nvPr>
            <p:ph type="dt" sz="half" idx="10"/>
          </p:nvPr>
        </p:nvSpPr>
        <p:spPr>
          <a:xfrm>
            <a:off x="428625" y="6675438"/>
            <a:ext cx="2133600" cy="365125"/>
          </a:xfrm>
        </p:spPr>
        <p:txBody>
          <a:bodyPr/>
          <a:lstStyle>
            <a:lvl1pPr fontAlgn="auto">
              <a:spcBef>
                <a:spcPts val="0"/>
              </a:spcBef>
              <a:spcAft>
                <a:spcPts val="0"/>
              </a:spcAft>
              <a:defRPr>
                <a:latin typeface="+mn-lt"/>
                <a:ea typeface="+mn-ea"/>
              </a:defRPr>
            </a:lvl1pPr>
          </a:lstStyle>
          <a:p>
            <a:pPr>
              <a:defRPr/>
            </a:pPr>
            <a:fld id="{BAB05F11-208D-4311-8AC4-7475B265494C}" type="datetimeFigureOut">
              <a:rPr lang="zh-CN" altLang="en-US"/>
            </a:fld>
            <a:endParaRPr lang="zh-CN" altLang="en-US"/>
          </a:p>
        </p:txBody>
      </p:sp>
      <p:sp>
        <p:nvSpPr>
          <p:cNvPr id="4" name="页脚占位符 4"/>
          <p:cNvSpPr>
            <a:spLocks noGrp="1"/>
          </p:cNvSpPr>
          <p:nvPr>
            <p:ph type="ftr" sz="quarter" idx="11"/>
          </p:nvPr>
        </p:nvSpPr>
        <p:spPr>
          <a:xfrm>
            <a:off x="3143250" y="6675438"/>
            <a:ext cx="2895600" cy="365125"/>
          </a:xfrm>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灯片编号占位符 5"/>
          <p:cNvSpPr>
            <a:spLocks noGrp="1"/>
          </p:cNvSpPr>
          <p:nvPr>
            <p:ph type="sldNum" sz="quarter" idx="12"/>
          </p:nvPr>
        </p:nvSpPr>
        <p:spPr>
          <a:xfrm>
            <a:off x="6572250" y="6675438"/>
            <a:ext cx="2133600" cy="365125"/>
          </a:xfrm>
        </p:spPr>
        <p:txBody>
          <a:bodyPr/>
          <a:lstStyle>
            <a:lvl1pPr algn="r" fontAlgn="auto">
              <a:spcBef>
                <a:spcPts val="0"/>
              </a:spcBef>
              <a:spcAft>
                <a:spcPts val="0"/>
              </a:spcAft>
              <a:defRPr>
                <a:latin typeface="+mn-lt"/>
                <a:ea typeface="+mn-ea"/>
              </a:defRPr>
            </a:lvl1pPr>
          </a:lstStyle>
          <a:p>
            <a:pPr>
              <a:defRPr/>
            </a:pPr>
            <a:fld id="{9093449E-1F97-4890-9357-0F891CCCEE73}" type="slidenum">
              <a:rPr lang="zh-CN" altLang="en-US"/>
            </a:fld>
            <a:endParaRPr lang="zh-CN" altLang="en-US"/>
          </a:p>
        </p:txBody>
      </p:sp>
    </p:spTree>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fontAlgn="auto">
              <a:spcBef>
                <a:spcPts val="0"/>
              </a:spcBef>
              <a:spcAft>
                <a:spcPts val="0"/>
              </a:spcAft>
              <a:defRPr>
                <a:latin typeface="+mn-lt"/>
                <a:ea typeface="+mn-ea"/>
              </a:defRPr>
            </a:lvl1pPr>
          </a:lstStyle>
          <a:p>
            <a:pPr>
              <a:defRPr/>
            </a:pPr>
            <a:fld id="{B6BFBF37-EBBD-4420-89C8-010BF7C03DF3}" type="datetimeFigureOut">
              <a:rPr lang="zh-CN" altLang="en-US"/>
            </a:fld>
            <a:endParaRPr lang="zh-CN" altLang="en-US"/>
          </a:p>
        </p:txBody>
      </p:sp>
      <p:sp>
        <p:nvSpPr>
          <p:cNvPr id="3" name="页脚占位符 4"/>
          <p:cNvSpPr>
            <a:spLocks noGrp="1"/>
          </p:cNvSpPr>
          <p:nvPr>
            <p:ph type="ftr" sz="quarter" idx="11"/>
          </p:nvPr>
        </p:nvSpPr>
        <p:spPr/>
        <p:txBody>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4" name="灯片编号占位符 5"/>
          <p:cNvSpPr>
            <a:spLocks noGrp="1"/>
          </p:cNvSpPr>
          <p:nvPr>
            <p:ph type="sldNum" sz="quarter" idx="12"/>
          </p:nvPr>
        </p:nvSpPr>
        <p:spPr/>
        <p:txBody>
          <a:bodyPr/>
          <a:lstStyle>
            <a:lvl1pPr algn="r" fontAlgn="auto">
              <a:spcBef>
                <a:spcPts val="0"/>
              </a:spcBef>
              <a:spcAft>
                <a:spcPts val="0"/>
              </a:spcAft>
              <a:defRPr>
                <a:latin typeface="+mn-lt"/>
                <a:ea typeface="+mn-ea"/>
              </a:defRPr>
            </a:lvl1pPr>
          </a:lstStyle>
          <a:p>
            <a:pPr>
              <a:defRPr/>
            </a:pPr>
            <a:fld id="{FE2308BB-4EE6-4C65-B3B4-80536322E830}" type="slidenum">
              <a:rPr lang="zh-CN" altLang="en-US"/>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6362F36-DA86-42D1-AA8D-7808F074D20D}" type="datetimeFigureOut">
              <a:rPr lang="en-US"/>
            </a:fld>
            <a:endParaRPr lang="en-US"/>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lgn="r">
              <a:defRPr/>
            </a:lvl1pPr>
          </a:lstStyle>
          <a:p>
            <a:pPr>
              <a:defRPr/>
            </a:pPr>
            <a:fld id="{CB677BA0-8502-459A-9CAC-20024627E5A1}" type="slidenum">
              <a:rPr 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9DA0B5BA-9B80-413A-9BB8-AFAD69000FF5}" type="datetimeFigureOut">
              <a:rPr lang="zh-CN" altLang="en-US"/>
            </a:fld>
            <a:endParaRPr lang="zh-CN" altLang="en-US"/>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12"/>
          </p:nvPr>
        </p:nvSpPr>
        <p:spPr/>
        <p:txBody>
          <a:bodyPr/>
          <a:lstStyle>
            <a:lvl1pPr algn="r">
              <a:defRPr/>
            </a:lvl1pPr>
          </a:lstStyle>
          <a:p>
            <a:pPr>
              <a:defRPr/>
            </a:pPr>
            <a:fld id="{BFBEC477-6A7F-4194-9A6D-58BB2107E5C5}"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EFDD4984-E12D-4261-8390-FC954291B18A}" type="datetimeFigureOut">
              <a:rPr lang="zh-CN" altLang="en-US"/>
            </a:fld>
            <a:endParaRPr lang="zh-CN" altLang="en-US"/>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lgn="r">
              <a:defRPr/>
            </a:lvl1pPr>
          </a:lstStyle>
          <a:p>
            <a:pPr>
              <a:defRPr/>
            </a:pPr>
            <a:fld id="{50817C26-D9EC-4D58-B04A-AE2E0E550C99}"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D699EEC7-6732-487F-B2F6-E4AC32922870}" type="datetimeFigureOut">
              <a:rPr lang="zh-CN" altLang="en-US"/>
            </a:fld>
            <a:endParaRPr lang="zh-CN" altLang="en-US"/>
          </a:p>
        </p:txBody>
      </p:sp>
      <p:sp>
        <p:nvSpPr>
          <p:cNvPr id="8" name="页脚占位符 7"/>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9" name="灯片编号占位符 8"/>
          <p:cNvSpPr>
            <a:spLocks noGrp="1"/>
          </p:cNvSpPr>
          <p:nvPr>
            <p:ph type="sldNum" sz="quarter" idx="12"/>
          </p:nvPr>
        </p:nvSpPr>
        <p:spPr/>
        <p:txBody>
          <a:bodyPr/>
          <a:lstStyle>
            <a:lvl1pPr algn="r">
              <a:defRPr/>
            </a:lvl1pPr>
          </a:lstStyle>
          <a:p>
            <a:pPr>
              <a:defRPr/>
            </a:pPr>
            <a:fld id="{1D334D63-FC9C-49D4-8132-B594678AA5CA}"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B443AEF6-F165-44FD-8416-098FCAF696DD}" type="datetimeFigureOut">
              <a:rPr lang="zh-CN" altLang="en-US"/>
            </a:fld>
            <a:endParaRPr lang="zh-CN" altLang="en-US"/>
          </a:p>
        </p:txBody>
      </p:sp>
      <p:sp>
        <p:nvSpPr>
          <p:cNvPr id="4" name="页脚占位符 3"/>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5" name="灯片编号占位符 4"/>
          <p:cNvSpPr>
            <a:spLocks noGrp="1"/>
          </p:cNvSpPr>
          <p:nvPr>
            <p:ph type="sldNum" sz="quarter" idx="12"/>
          </p:nvPr>
        </p:nvSpPr>
        <p:spPr/>
        <p:txBody>
          <a:bodyPr/>
          <a:lstStyle>
            <a:lvl1pPr algn="r">
              <a:defRPr/>
            </a:lvl1pPr>
          </a:lstStyle>
          <a:p>
            <a:pPr>
              <a:defRPr/>
            </a:pPr>
            <a:fld id="{7CE3133B-116C-43A2-967D-F7F7CEDF9105}"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2BD79AFA-CE5E-45B4-A486-87FE9D877FF2}" type="datetimeFigureOut">
              <a:rPr lang="zh-CN" altLang="en-US"/>
            </a:fld>
            <a:endParaRPr lang="zh-CN" altLang="en-US"/>
          </a:p>
        </p:txBody>
      </p:sp>
      <p:sp>
        <p:nvSpPr>
          <p:cNvPr id="3" name="页脚占位符 2"/>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4" name="灯片编号占位符 3"/>
          <p:cNvSpPr>
            <a:spLocks noGrp="1"/>
          </p:cNvSpPr>
          <p:nvPr>
            <p:ph type="sldNum" sz="quarter" idx="12"/>
          </p:nvPr>
        </p:nvSpPr>
        <p:spPr/>
        <p:txBody>
          <a:bodyPr/>
          <a:lstStyle>
            <a:lvl1pPr algn="r">
              <a:defRPr/>
            </a:lvl1pPr>
          </a:lstStyle>
          <a:p>
            <a:pPr>
              <a:defRPr/>
            </a:pPr>
            <a:fld id="{AFF5A976-8348-45B7-88F8-411EA90B253B}"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7BE8BADB-774E-4379-9164-AED3984F8456}" type="datetimeFigureOut">
              <a:rPr lang="zh-CN" altLang="en-US"/>
            </a:fld>
            <a:endParaRPr lang="zh-CN" altLang="en-US"/>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lgn="r">
              <a:defRPr/>
            </a:lvl1pPr>
          </a:lstStyle>
          <a:p>
            <a:pPr>
              <a:defRPr/>
            </a:pPr>
            <a:fld id="{DC4577EB-C2B6-43C2-ACD9-8ECEF2497429}"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A72ED162-12A7-4F7C-8F00-F79C7A9A5BA2}" type="datetimeFigureOut">
              <a:rPr lang="zh-CN" altLang="en-US"/>
            </a:fld>
            <a:endParaRPr lang="zh-CN" altLang="en-US"/>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zh-CN" altLang="en-US"/>
          </a:p>
        </p:txBody>
      </p:sp>
      <p:sp>
        <p:nvSpPr>
          <p:cNvPr id="7" name="灯片编号占位符 6"/>
          <p:cNvSpPr>
            <a:spLocks noGrp="1"/>
          </p:cNvSpPr>
          <p:nvPr>
            <p:ph type="sldNum" sz="quarter" idx="12"/>
          </p:nvPr>
        </p:nvSpPr>
        <p:spPr/>
        <p:txBody>
          <a:bodyPr/>
          <a:lstStyle>
            <a:lvl1pPr algn="r">
              <a:defRPr/>
            </a:lvl1pPr>
          </a:lstStyle>
          <a:p>
            <a:pPr>
              <a:defRPr/>
            </a:pPr>
            <a:fld id="{327435AA-CD65-4ADE-BF55-44EB806AF9B2}" type="slidenum">
              <a:rPr lang="zh-CN" altLang="en-US"/>
            </a:fld>
            <a:endParaRPr lang="zh-CN" altLang="en-US"/>
          </a:p>
        </p:txBody>
      </p:sp>
    </p:spTree>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6457E27D-C83D-4E4B-922C-E8B2312B5389}" type="datetimeFigureOut">
              <a:rPr lang="en-US"/>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100">
                <a:solidFill>
                  <a:schemeClr val="tx2">
                    <a:lumMod val="75000"/>
                    <a:lumOff val="2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fld id="{EDA150FB-6859-4B91-BB79-F7C207407E8C}" type="slidenum">
              <a:rPr 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pull dir="d"/>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emf"/><Relationship Id="rId7" Type="http://schemas.openxmlformats.org/officeDocument/2006/relationships/image" Target="../media/image1.png"/><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2" Type="http://schemas.openxmlformats.org/officeDocument/2006/relationships/notesSlide" Target="../notesSlides/notesSlide1.xml"/><Relationship Id="rId11" Type="http://schemas.openxmlformats.org/officeDocument/2006/relationships/slideLayout" Target="../slideLayouts/slideLayout4.xml"/><Relationship Id="rId10" Type="http://schemas.openxmlformats.org/officeDocument/2006/relationships/image" Target="../media/image12.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10.emf"/></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hyperlink" Target="&#26391;&#35835;-&#38597;&#40065;&#34255;&#24067;&#22823;&#23777;&#35895;\&#35838;&#25991;&#26391;&#35835;%20&#20154;&#25945;-&#22235;&#19978;-2&#38597;&#40065;&#34255;&#24067;&#22823;&#23777;&#35895;.mp4" TargetMode="Externa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7.jpe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7.jpe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8.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0.emf"/><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29.png"/><Relationship Id="rId3" Type="http://schemas.openxmlformats.org/officeDocument/2006/relationships/image" Target="../media/image10.emf"/><Relationship Id="rId2" Type="http://schemas.openxmlformats.org/officeDocument/2006/relationships/image" Target="../media/image13.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image" Target="../media/image16.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15.jpeg"/><Relationship Id="rId5" Type="http://schemas.openxmlformats.org/officeDocument/2006/relationships/image" Target="../media/image14.emf"/><Relationship Id="rId4" Type="http://schemas.openxmlformats.org/officeDocument/2006/relationships/image" Target="../media/image9.emf"/><Relationship Id="rId3" Type="http://schemas.openxmlformats.org/officeDocument/2006/relationships/image" Target="../media/image13.png"/><Relationship Id="rId2" Type="http://schemas.openxmlformats.org/officeDocument/2006/relationships/image" Target="../media/image4.png"/><Relationship Id="rId10" Type="http://schemas.openxmlformats.org/officeDocument/2006/relationships/slideLayout" Target="../slideLayouts/slideLayout1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29.png"/><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5.jpe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6.jpeg"/><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29.png"/><Relationship Id="rId3" Type="http://schemas.openxmlformats.org/officeDocument/2006/relationships/image" Target="../media/image10.emf"/><Relationship Id="rId2" Type="http://schemas.openxmlformats.org/officeDocument/2006/relationships/image" Target="../media/image13.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hemeOverride" Target="../theme/themeOverride1.xml"/><Relationship Id="rId5" Type="http://schemas.openxmlformats.org/officeDocument/2006/relationships/image" Target="../media/image37.jpe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1.jpeg"/><Relationship Id="rId7" Type="http://schemas.openxmlformats.org/officeDocument/2006/relationships/image" Target="../media/image40.png"/><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3.jpeg"/><Relationship Id="rId7" Type="http://schemas.openxmlformats.org/officeDocument/2006/relationships/image" Target="../media/image42.jpeg"/><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29.png"/><Relationship Id="rId3" Type="http://schemas.openxmlformats.org/officeDocument/2006/relationships/image" Target="../media/image10.emf"/><Relationship Id="rId2" Type="http://schemas.openxmlformats.org/officeDocument/2006/relationships/image" Target="../media/image13.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29.png"/><Relationship Id="rId3" Type="http://schemas.openxmlformats.org/officeDocument/2006/relationships/image" Target="../media/image10.emf"/><Relationship Id="rId2" Type="http://schemas.openxmlformats.org/officeDocument/2006/relationships/image" Target="../media/image13.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9.png"/><Relationship Id="rId6" Type="http://schemas.openxmlformats.org/officeDocument/2006/relationships/image" Target="../media/image10.emf"/><Relationship Id="rId5" Type="http://schemas.openxmlformats.org/officeDocument/2006/relationships/image" Target="../media/image12.pn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9.jpeg"/><Relationship Id="rId7" Type="http://schemas.openxmlformats.org/officeDocument/2006/relationships/image" Target="../media/image18.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4.png"/><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9.png"/><Relationship Id="rId6" Type="http://schemas.openxmlformats.org/officeDocument/2006/relationships/image" Target="../media/image10.emf"/><Relationship Id="rId5" Type="http://schemas.openxmlformats.org/officeDocument/2006/relationships/image" Target="../media/image45.pn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0.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emf"/><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image" Target="../media/image14.emf"/><Relationship Id="rId3" Type="http://schemas.openxmlformats.org/officeDocument/2006/relationships/image" Target="../media/image9.emf"/><Relationship Id="rId2" Type="http://schemas.openxmlformats.org/officeDocument/2006/relationships/image" Target="../media/image13.png"/><Relationship Id="rId10" Type="http://schemas.openxmlformats.org/officeDocument/2006/relationships/slideLayout" Target="../slideLayouts/slideLayout1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4.png"/><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image" Target="../media/image4.png"/><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0.png"/><Relationship Id="rId6" Type="http://schemas.openxmlformats.org/officeDocument/2006/relationships/image" Target="../media/image10.emf"/><Relationship Id="rId5" Type="http://schemas.openxmlformats.org/officeDocument/2006/relationships/image" Target="../media/image14.emf"/><Relationship Id="rId4" Type="http://schemas.openxmlformats.org/officeDocument/2006/relationships/image" Target="../media/image4.png"/><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10.emf"/></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emf"/><Relationship Id="rId5" Type="http://schemas.openxmlformats.org/officeDocument/2006/relationships/image" Target="../media/image9.emf"/><Relationship Id="rId4" Type="http://schemas.openxmlformats.org/officeDocument/2006/relationships/image" Target="../media/image13.png"/><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1506" name="图片 6"/>
          <p:cNvPicPr>
            <a:picLocks noChangeAspect="1"/>
          </p:cNvPicPr>
          <p:nvPr/>
        </p:nvPicPr>
        <p:blipFill>
          <a:blip r:embed="rId1"/>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785918" y="2000240"/>
            <a:ext cx="5328592" cy="768350"/>
          </a:xfrm>
          <a:prstGeom prst="rect">
            <a:avLst/>
          </a:prstGeom>
          <a:noFill/>
        </p:spPr>
        <p:txBody>
          <a:bodyPr>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2*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雅鲁藏布大峡谷</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1508" name="图片 9"/>
          <p:cNvPicPr>
            <a:picLocks noChangeAspect="1"/>
          </p:cNvPicPr>
          <p:nvPr/>
        </p:nvPicPr>
        <p:blipFill>
          <a:blip r:embed="rId2"/>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3"/>
          <a:srcRect/>
          <a:stretch>
            <a:fillRect/>
          </a:stretch>
        </p:blipFill>
        <p:spPr bwMode="auto">
          <a:xfrm>
            <a:off x="2913063" y="2881313"/>
            <a:ext cx="4197350" cy="623887"/>
          </a:xfrm>
          <a:prstGeom prst="rect">
            <a:avLst/>
          </a:prstGeom>
          <a:noFill/>
          <a:ln w="9525">
            <a:noFill/>
            <a:miter lim="800000"/>
            <a:headEnd/>
            <a:tailEnd/>
          </a:ln>
        </p:spPr>
      </p:pic>
      <p:pic>
        <p:nvPicPr>
          <p:cNvPr id="21510" name="图片 14"/>
          <p:cNvPicPr>
            <a:picLocks noChangeAspect="1"/>
          </p:cNvPicPr>
          <p:nvPr/>
        </p:nvPicPr>
        <p:blipFill>
          <a:blip r:embed="rId4"/>
          <a:srcRect l="33527" b="78349"/>
          <a:stretch>
            <a:fillRect/>
          </a:stretch>
        </p:blipFill>
        <p:spPr bwMode="auto">
          <a:xfrm>
            <a:off x="0" y="5337175"/>
            <a:ext cx="3851275" cy="1546225"/>
          </a:xfrm>
          <a:prstGeom prst="rect">
            <a:avLst/>
          </a:prstGeom>
          <a:noFill/>
          <a:ln w="9525">
            <a:noFill/>
            <a:miter lim="800000"/>
            <a:headEnd/>
            <a:tailEnd/>
          </a:ln>
        </p:spPr>
      </p:pic>
      <p:pic>
        <p:nvPicPr>
          <p:cNvPr id="21511" name="图片 5"/>
          <p:cNvPicPr>
            <a:picLocks noChangeAspect="1"/>
          </p:cNvPicPr>
          <p:nvPr/>
        </p:nvPicPr>
        <p:blipFill>
          <a:blip r:embed="rId5"/>
          <a:srcRect/>
          <a:stretch>
            <a:fillRect/>
          </a:stretch>
        </p:blipFill>
        <p:spPr bwMode="auto">
          <a:xfrm>
            <a:off x="2727325" y="6459538"/>
            <a:ext cx="596900" cy="436562"/>
          </a:xfrm>
          <a:prstGeom prst="rect">
            <a:avLst/>
          </a:prstGeom>
          <a:noFill/>
          <a:ln w="9525">
            <a:noFill/>
            <a:miter lim="800000"/>
            <a:headEnd/>
            <a:tailEnd/>
          </a:ln>
        </p:spPr>
      </p:pic>
      <p:pic>
        <p:nvPicPr>
          <p:cNvPr id="21512" name="图片 7"/>
          <p:cNvPicPr>
            <a:picLocks noChangeAspect="1"/>
          </p:cNvPicPr>
          <p:nvPr/>
        </p:nvPicPr>
        <p:blipFill>
          <a:blip r:embed="rId6"/>
          <a:srcRect/>
          <a:stretch>
            <a:fillRect/>
          </a:stretch>
        </p:blipFill>
        <p:spPr bwMode="auto">
          <a:xfrm>
            <a:off x="1655763" y="5662613"/>
            <a:ext cx="539750" cy="460375"/>
          </a:xfrm>
          <a:prstGeom prst="rect">
            <a:avLst/>
          </a:prstGeom>
          <a:noFill/>
          <a:ln w="9525">
            <a:noFill/>
            <a:miter lim="800000"/>
            <a:headEnd/>
            <a:tailEnd/>
          </a:ln>
        </p:spPr>
      </p:pic>
      <p:pic>
        <p:nvPicPr>
          <p:cNvPr id="21513" name="Picture 2" descr="C:\Documents and Settings\Administrator\桌面\五洲时代天华Logo.png"/>
          <p:cNvPicPr>
            <a:picLocks noChangeAspect="1" noChangeArrowheads="1"/>
          </p:cNvPicPr>
          <p:nvPr/>
        </p:nvPicPr>
        <p:blipFill>
          <a:blip r:embed="rId7"/>
          <a:srcRect/>
          <a:stretch>
            <a:fillRect/>
          </a:stretch>
        </p:blipFill>
        <p:spPr bwMode="auto">
          <a:xfrm>
            <a:off x="407988" y="168275"/>
            <a:ext cx="2617787" cy="823913"/>
          </a:xfrm>
          <a:prstGeom prst="rect">
            <a:avLst/>
          </a:prstGeom>
          <a:noFill/>
          <a:ln w="9525">
            <a:noFill/>
            <a:miter lim="800000"/>
            <a:headEnd/>
            <a:tailEnd/>
          </a:ln>
        </p:spPr>
      </p:pic>
      <p:sp>
        <p:nvSpPr>
          <p:cNvPr id="2" name="TextBox 1"/>
          <p:cNvSpPr txBox="1">
            <a:spLocks noChangeArrowheads="1"/>
          </p:cNvSpPr>
          <p:nvPr/>
        </p:nvSpPr>
        <p:spPr bwMode="auto">
          <a:xfrm>
            <a:off x="3071813" y="3357563"/>
            <a:ext cx="3879850" cy="823912"/>
          </a:xfrm>
          <a:prstGeom prst="rect">
            <a:avLst/>
          </a:prstGeom>
          <a:noFill/>
          <a:ln w="9525">
            <a:noFill/>
            <a:miter lim="800000"/>
          </a:ln>
        </p:spPr>
        <p:txBody>
          <a:bodyPr>
            <a:spAutoFit/>
          </a:bodyPr>
          <a:lstStyle/>
          <a:p>
            <a:pPr>
              <a:lnSpc>
                <a:spcPct val="150000"/>
              </a:lnSpc>
            </a:pPr>
            <a:r>
              <a:rPr lang="zh-CN" altLang="en-US" sz="3200">
                <a:latin typeface="楷体" panose="02010609060101010101" pitchFamily="49" charset="-122"/>
                <a:ea typeface="楷体" panose="02010609060101010101" pitchFamily="49" charset="-122"/>
              </a:rPr>
              <a:t>人教版四年级上册</a:t>
            </a:r>
            <a:endParaRPr lang="en-US" altLang="zh-CN" sz="3200">
              <a:latin typeface="楷体" panose="02010609060101010101" pitchFamily="49" charset="-122"/>
              <a:ea typeface="楷体" panose="02010609060101010101" pitchFamily="49" charset="-122"/>
            </a:endParaRPr>
          </a:p>
        </p:txBody>
      </p:sp>
      <p:grpSp>
        <p:nvGrpSpPr>
          <p:cNvPr id="21515" name="组合 2"/>
          <p:cNvGrpSpPr/>
          <p:nvPr/>
        </p:nvGrpSpPr>
        <p:grpSpPr bwMode="auto">
          <a:xfrm>
            <a:off x="5835650" y="4560888"/>
            <a:ext cx="1328738" cy="2055812"/>
            <a:chOff x="5836357" y="4560894"/>
            <a:chExt cx="1327930" cy="2056092"/>
          </a:xfrm>
        </p:grpSpPr>
        <p:pic>
          <p:nvPicPr>
            <p:cNvPr id="21517" name="图片 5"/>
            <p:cNvPicPr>
              <a:picLocks noChangeAspect="1"/>
            </p:cNvPicPr>
            <p:nvPr/>
          </p:nvPicPr>
          <p:blipFill>
            <a:blip r:embed="rId8"/>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1518" name="Picture 2"/>
            <p:cNvPicPr>
              <a:picLocks noChangeAspect="1" noChangeArrowheads="1"/>
            </p:cNvPicPr>
            <p:nvPr/>
          </p:nvPicPr>
          <p:blipFill>
            <a:blip r:embed="rId9">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21516" name="Picture 3"/>
          <p:cNvPicPr>
            <a:picLocks noChangeAspect="1" noChangeArrowheads="1"/>
          </p:cNvPicPr>
          <p:nvPr/>
        </p:nvPicPr>
        <p:blipFill>
          <a:blip r:embed="rId10"/>
          <a:srcRect/>
          <a:stretch>
            <a:fillRect/>
          </a:stretch>
        </p:blipFill>
        <p:spPr bwMode="auto">
          <a:xfrm>
            <a:off x="2195513" y="4724400"/>
            <a:ext cx="1549400" cy="173355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1" presetClass="entr" presetSubtype="0" fill="hold" grpId="0" nodeType="afterEffect">
                                  <p:stCondLst>
                                    <p:cond delay="50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8"/>
          <p:cNvGrpSpPr/>
          <p:nvPr/>
        </p:nvGrpSpPr>
        <p:grpSpPr bwMode="auto">
          <a:xfrm>
            <a:off x="7145338" y="4149725"/>
            <a:ext cx="1243012" cy="2219325"/>
            <a:chOff x="5836357" y="4560894"/>
            <a:chExt cx="1327930" cy="2056092"/>
          </a:xfrm>
        </p:grpSpPr>
        <p:pic>
          <p:nvPicPr>
            <p:cNvPr id="35855" name="图片 5"/>
            <p:cNvPicPr>
              <a:picLocks noChangeAspect="1"/>
            </p:cNvPicPr>
            <p:nvPr/>
          </p:nvPicPr>
          <p:blipFill>
            <a:blip r:embed="rId1"/>
            <a:srcRect l="35500" r="32249" b="80045"/>
            <a:stretch>
              <a:fillRect/>
            </a:stretch>
          </p:blipFill>
          <p:spPr bwMode="auto">
            <a:xfrm>
              <a:off x="5836357" y="4560894"/>
              <a:ext cx="429028" cy="383639"/>
            </a:xfrm>
            <a:prstGeom prst="rect">
              <a:avLst/>
            </a:prstGeom>
            <a:noFill/>
            <a:ln w="9525">
              <a:noFill/>
              <a:miter lim="800000"/>
              <a:headEnd/>
              <a:tailEnd/>
            </a:ln>
          </p:spPr>
        </p:pic>
        <p:pic>
          <p:nvPicPr>
            <p:cNvPr id="35856"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35842" name="图片 9"/>
          <p:cNvPicPr>
            <a:picLocks noChangeAspect="1"/>
          </p:cNvPicPr>
          <p:nvPr/>
        </p:nvPicPr>
        <p:blipFill>
          <a:blip r:embed="rId3"/>
          <a:srcRect r="72971"/>
          <a:stretch>
            <a:fillRect/>
          </a:stretch>
        </p:blipFill>
        <p:spPr bwMode="auto">
          <a:xfrm>
            <a:off x="6427788" y="5984875"/>
            <a:ext cx="1624012" cy="1543050"/>
          </a:xfrm>
          <a:prstGeom prst="rect">
            <a:avLst/>
          </a:prstGeom>
          <a:noFill/>
          <a:ln w="9525">
            <a:noFill/>
            <a:miter lim="800000"/>
            <a:headEnd/>
            <a:tailEnd/>
          </a:ln>
        </p:spPr>
      </p:pic>
      <p:pic>
        <p:nvPicPr>
          <p:cNvPr id="35843" name="图片 12"/>
          <p:cNvPicPr>
            <a:picLocks noChangeAspect="1"/>
          </p:cNvPicPr>
          <p:nvPr/>
        </p:nvPicPr>
        <p:blipFill>
          <a:blip r:embed="rId4"/>
          <a:srcRect r="72971"/>
          <a:stretch>
            <a:fillRect/>
          </a:stretch>
        </p:blipFill>
        <p:spPr bwMode="auto">
          <a:xfrm>
            <a:off x="684213" y="6156325"/>
            <a:ext cx="1265237" cy="1200150"/>
          </a:xfrm>
          <a:prstGeom prst="rect">
            <a:avLst/>
          </a:prstGeom>
          <a:noFill/>
          <a:ln w="9525">
            <a:noFill/>
            <a:miter lim="800000"/>
            <a:headEnd/>
            <a:tailEnd/>
          </a:ln>
        </p:spPr>
      </p:pic>
      <p:pic>
        <p:nvPicPr>
          <p:cNvPr id="35844" name="图片 7"/>
          <p:cNvPicPr>
            <a:picLocks noChangeAspect="1"/>
          </p:cNvPicPr>
          <p:nvPr/>
        </p:nvPicPr>
        <p:blipFill>
          <a:blip r:embed="rId5"/>
          <a:srcRect/>
          <a:stretch>
            <a:fillRect/>
          </a:stretch>
        </p:blipFill>
        <p:spPr bwMode="auto">
          <a:xfrm>
            <a:off x="158750" y="6296025"/>
            <a:ext cx="539750" cy="460375"/>
          </a:xfrm>
          <a:prstGeom prst="rect">
            <a:avLst/>
          </a:prstGeom>
          <a:noFill/>
          <a:ln w="9525">
            <a:noFill/>
            <a:miter lim="800000"/>
            <a:headEnd/>
            <a:tailEnd/>
          </a:ln>
        </p:spPr>
      </p:pic>
      <p:pic>
        <p:nvPicPr>
          <p:cNvPr id="35845" name="图片 8"/>
          <p:cNvPicPr>
            <a:picLocks noChangeAspect="1"/>
          </p:cNvPicPr>
          <p:nvPr/>
        </p:nvPicPr>
        <p:blipFill>
          <a:blip r:embed="rId6"/>
          <a:srcRect/>
          <a:stretch>
            <a:fillRect/>
          </a:stretch>
        </p:blipFill>
        <p:spPr bwMode="auto">
          <a:xfrm>
            <a:off x="8027988" y="6365875"/>
            <a:ext cx="720725" cy="477838"/>
          </a:xfrm>
          <a:prstGeom prst="rect">
            <a:avLst/>
          </a:prstGeom>
          <a:noFill/>
          <a:ln w="9525">
            <a:noFill/>
            <a:miter lim="800000"/>
            <a:headEnd/>
            <a:tailEnd/>
          </a:ln>
        </p:spPr>
      </p:pic>
      <p:sp>
        <p:nvSpPr>
          <p:cNvPr id="19" name="TextBox 18"/>
          <p:cNvSpPr txBox="1">
            <a:spLocks noChangeArrowheads="1"/>
          </p:cNvSpPr>
          <p:nvPr/>
        </p:nvSpPr>
        <p:spPr bwMode="auto">
          <a:xfrm>
            <a:off x="3004974" y="1291143"/>
            <a:ext cx="3892412" cy="584775"/>
          </a:xfrm>
          <a:prstGeom prst="rect">
            <a:avLst/>
          </a:prstGeom>
          <a:noFill/>
          <a:ln w="9525">
            <a:noFill/>
            <a:miter lim="800000"/>
          </a:ln>
        </p:spPr>
        <p:txBody>
          <a:bodyPr wrap="none">
            <a:spAutoFit/>
          </a:bodyPr>
          <a:lstStyle/>
          <a:p>
            <a:r>
              <a:rPr lang="zh-CN" altLang="en-US" sz="3200" b="1" dirty="0" smtClean="0">
                <a:solidFill>
                  <a:srgbClr val="0000FF"/>
                </a:solidFill>
                <a:latin typeface="楷体" panose="02010609060101010101" pitchFamily="49" charset="-122"/>
                <a:ea typeface="楷体" panose="02010609060101010101" pitchFamily="49" charset="-122"/>
              </a:rPr>
              <a:t>形容形态多样的词语</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0" name="TextBox 19"/>
          <p:cNvSpPr txBox="1">
            <a:spLocks noChangeArrowheads="1"/>
          </p:cNvSpPr>
          <p:nvPr/>
        </p:nvSpPr>
        <p:spPr bwMode="auto">
          <a:xfrm>
            <a:off x="971550" y="2508250"/>
            <a:ext cx="1826141" cy="584775"/>
          </a:xfrm>
          <a:prstGeom prst="rect">
            <a:avLst/>
          </a:prstGeom>
          <a:noFill/>
          <a:ln w="9525">
            <a:noFill/>
            <a:miter lim="800000"/>
          </a:ln>
        </p:spPr>
        <p:txBody>
          <a:bodyPr wrap="none">
            <a:spAutoFit/>
          </a:bodyPr>
          <a:lstStyle/>
          <a:p>
            <a:r>
              <a:rPr lang="zh-CN" altLang="en-US" sz="3200" dirty="0" smtClean="0">
                <a:latin typeface="楷体" panose="02010609060101010101" pitchFamily="49" charset="-122"/>
                <a:ea typeface="楷体" panose="02010609060101010101" pitchFamily="49" charset="-122"/>
              </a:rPr>
              <a:t>千姿百态</a:t>
            </a:r>
            <a:endParaRPr lang="zh-CN" altLang="en-US" sz="3200" dirty="0">
              <a:latin typeface="楷体" panose="02010609060101010101" pitchFamily="49" charset="-122"/>
              <a:ea typeface="楷体" panose="02010609060101010101" pitchFamily="49" charset="-122"/>
            </a:endParaRPr>
          </a:p>
        </p:txBody>
      </p:sp>
      <p:sp>
        <p:nvSpPr>
          <p:cNvPr id="21" name="TextBox 20"/>
          <p:cNvSpPr txBox="1">
            <a:spLocks noChangeArrowheads="1"/>
          </p:cNvSpPr>
          <p:nvPr/>
        </p:nvSpPr>
        <p:spPr bwMode="auto">
          <a:xfrm>
            <a:off x="3708400" y="2554288"/>
            <a:ext cx="1826141" cy="584775"/>
          </a:xfrm>
          <a:prstGeom prst="rect">
            <a:avLst/>
          </a:prstGeom>
          <a:noFill/>
          <a:ln w="9525">
            <a:noFill/>
            <a:miter lim="800000"/>
          </a:ln>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姿</a:t>
            </a:r>
            <a:r>
              <a:rPr lang="zh-CN" altLang="en-US" sz="3200" dirty="0" smtClean="0">
                <a:solidFill>
                  <a:srgbClr val="FF0000"/>
                </a:solidFill>
                <a:latin typeface="楷体" panose="02010609060101010101" pitchFamily="49" charset="-122"/>
                <a:ea typeface="楷体" panose="02010609060101010101" pitchFamily="49" charset="-122"/>
              </a:rPr>
              <a:t>态万千</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2" name="TextBox 21"/>
          <p:cNvSpPr txBox="1">
            <a:spLocks noChangeArrowheads="1"/>
          </p:cNvSpPr>
          <p:nvPr/>
        </p:nvSpPr>
        <p:spPr bwMode="auto">
          <a:xfrm>
            <a:off x="6427788" y="2554288"/>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仪态万千</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3" name="TextBox 22"/>
          <p:cNvSpPr txBox="1">
            <a:spLocks noChangeArrowheads="1"/>
          </p:cNvSpPr>
          <p:nvPr/>
        </p:nvSpPr>
        <p:spPr bwMode="auto">
          <a:xfrm>
            <a:off x="971550" y="3527425"/>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形态各异</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4" name="TextBox 23"/>
          <p:cNvSpPr txBox="1">
            <a:spLocks noChangeArrowheads="1"/>
          </p:cNvSpPr>
          <p:nvPr/>
        </p:nvSpPr>
        <p:spPr bwMode="auto">
          <a:xfrm>
            <a:off x="3690938" y="3527425"/>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形态多样</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5" name="TextBox 24"/>
          <p:cNvSpPr txBox="1">
            <a:spLocks noChangeArrowheads="1"/>
          </p:cNvSpPr>
          <p:nvPr/>
        </p:nvSpPr>
        <p:spPr bwMode="auto">
          <a:xfrm>
            <a:off x="6489700" y="3535363"/>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形态不一</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188" y="1187450"/>
            <a:ext cx="18002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词语积累</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8" name="对角圆角矩形 27"/>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9"/>
          <p:cNvPicPr>
            <a:picLocks noChangeAspect="1"/>
          </p:cNvPicPr>
          <p:nvPr/>
        </p:nvPicPr>
        <p:blipFill>
          <a:blip r:embed="rId1"/>
          <a:srcRect r="72971"/>
          <a:stretch>
            <a:fillRect/>
          </a:stretch>
        </p:blipFill>
        <p:spPr bwMode="auto">
          <a:xfrm>
            <a:off x="6434138" y="5992813"/>
            <a:ext cx="1624012" cy="1543050"/>
          </a:xfrm>
          <a:prstGeom prst="rect">
            <a:avLst/>
          </a:prstGeom>
          <a:noFill/>
          <a:ln w="9525">
            <a:noFill/>
            <a:miter lim="800000"/>
            <a:headEnd/>
            <a:tailEnd/>
          </a:ln>
        </p:spPr>
      </p:pic>
      <p:pic>
        <p:nvPicPr>
          <p:cNvPr id="36866" name="图片 12"/>
          <p:cNvPicPr>
            <a:picLocks noChangeAspect="1"/>
          </p:cNvPicPr>
          <p:nvPr/>
        </p:nvPicPr>
        <p:blipFill>
          <a:blip r:embed="rId2"/>
          <a:srcRect r="72971"/>
          <a:stretch>
            <a:fillRect/>
          </a:stretch>
        </p:blipFill>
        <p:spPr bwMode="auto">
          <a:xfrm>
            <a:off x="763588" y="5992813"/>
            <a:ext cx="1265237" cy="1200150"/>
          </a:xfrm>
          <a:prstGeom prst="rect">
            <a:avLst/>
          </a:prstGeom>
          <a:noFill/>
          <a:ln w="9525">
            <a:noFill/>
            <a:miter lim="800000"/>
            <a:headEnd/>
            <a:tailEnd/>
          </a:ln>
        </p:spPr>
      </p:pic>
      <p:pic>
        <p:nvPicPr>
          <p:cNvPr id="36867" name="图片 7"/>
          <p:cNvPicPr>
            <a:picLocks noChangeAspect="1"/>
          </p:cNvPicPr>
          <p:nvPr/>
        </p:nvPicPr>
        <p:blipFill>
          <a:blip r:embed="rId3"/>
          <a:srcRect/>
          <a:stretch>
            <a:fillRect/>
          </a:stretch>
        </p:blipFill>
        <p:spPr bwMode="auto">
          <a:xfrm>
            <a:off x="312738" y="6296025"/>
            <a:ext cx="539750" cy="460375"/>
          </a:xfrm>
          <a:prstGeom prst="rect">
            <a:avLst/>
          </a:prstGeom>
          <a:noFill/>
          <a:ln w="9525">
            <a:noFill/>
            <a:miter lim="800000"/>
            <a:headEnd/>
            <a:tailEnd/>
          </a:ln>
        </p:spPr>
      </p:pic>
      <p:pic>
        <p:nvPicPr>
          <p:cNvPr id="36868" name="图片 8"/>
          <p:cNvPicPr>
            <a:picLocks noChangeAspect="1"/>
          </p:cNvPicPr>
          <p:nvPr/>
        </p:nvPicPr>
        <p:blipFill>
          <a:blip r:embed="rId4"/>
          <a:srcRect/>
          <a:stretch>
            <a:fillRect/>
          </a:stretch>
        </p:blipFill>
        <p:spPr bwMode="auto">
          <a:xfrm>
            <a:off x="8027988" y="6286500"/>
            <a:ext cx="720725" cy="477838"/>
          </a:xfrm>
          <a:prstGeom prst="rect">
            <a:avLst/>
          </a:prstGeom>
          <a:noFill/>
          <a:ln w="9525">
            <a:noFill/>
            <a:miter lim="800000"/>
            <a:headEnd/>
            <a:tailEnd/>
          </a:ln>
        </p:spPr>
      </p:pic>
      <p:sp>
        <p:nvSpPr>
          <p:cNvPr id="17" name="TextBox 16"/>
          <p:cNvSpPr txBox="1">
            <a:spLocks noChangeArrowheads="1"/>
          </p:cNvSpPr>
          <p:nvPr/>
        </p:nvSpPr>
        <p:spPr bwMode="auto">
          <a:xfrm>
            <a:off x="2143125" y="981075"/>
            <a:ext cx="1785938" cy="584200"/>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壮丽</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28" name="TextBox 27"/>
          <p:cNvSpPr txBox="1">
            <a:spLocks noChangeArrowheads="1"/>
          </p:cNvSpPr>
          <p:nvPr/>
        </p:nvSpPr>
        <p:spPr bwMode="auto">
          <a:xfrm>
            <a:off x="3643313" y="981075"/>
            <a:ext cx="1143000"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壮美</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9" name="TextBox 28"/>
          <p:cNvSpPr txBox="1">
            <a:spLocks noChangeArrowheads="1"/>
          </p:cNvSpPr>
          <p:nvPr/>
        </p:nvSpPr>
        <p:spPr bwMode="auto">
          <a:xfrm>
            <a:off x="5143500" y="981075"/>
            <a:ext cx="1785938" cy="584200"/>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神秘</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0" name="TextBox 29"/>
          <p:cNvSpPr txBox="1">
            <a:spLocks noChangeArrowheads="1"/>
          </p:cNvSpPr>
          <p:nvPr/>
        </p:nvSpPr>
        <p:spPr bwMode="auto">
          <a:xfrm>
            <a:off x="6643688" y="981075"/>
            <a:ext cx="1143000"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神奇</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1" name="TextBox 30"/>
          <p:cNvSpPr txBox="1">
            <a:spLocks noChangeArrowheads="1"/>
          </p:cNvSpPr>
          <p:nvPr/>
        </p:nvSpPr>
        <p:spPr bwMode="auto">
          <a:xfrm>
            <a:off x="2162175" y="1773238"/>
            <a:ext cx="1785938" cy="584200"/>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呈现</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2" name="TextBox 31"/>
          <p:cNvSpPr txBox="1">
            <a:spLocks noChangeArrowheads="1"/>
          </p:cNvSpPr>
          <p:nvPr/>
        </p:nvSpPr>
        <p:spPr bwMode="auto">
          <a:xfrm>
            <a:off x="3662363" y="1766888"/>
            <a:ext cx="1143000"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展现</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33" name="TextBox 32"/>
          <p:cNvSpPr txBox="1">
            <a:spLocks noChangeArrowheads="1"/>
          </p:cNvSpPr>
          <p:nvPr/>
        </p:nvSpPr>
        <p:spPr bwMode="auto">
          <a:xfrm>
            <a:off x="5162550" y="1766888"/>
            <a:ext cx="1785938" cy="584200"/>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奇特</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4" name="TextBox 33"/>
          <p:cNvSpPr txBox="1">
            <a:spLocks noChangeArrowheads="1"/>
          </p:cNvSpPr>
          <p:nvPr/>
        </p:nvSpPr>
        <p:spPr bwMode="auto">
          <a:xfrm>
            <a:off x="6662738" y="1766888"/>
            <a:ext cx="1143000"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奇异</a:t>
            </a:r>
            <a:endParaRPr lang="zh-CN" altLang="en-US" sz="3200" dirty="0">
              <a:solidFill>
                <a:srgbClr val="FF0000"/>
              </a:solidFill>
              <a:latin typeface="楷体" panose="02010609060101010101" pitchFamily="49" charset="-122"/>
              <a:ea typeface="楷体" panose="02010609060101010101" pitchFamily="49" charset="-122"/>
            </a:endParaRPr>
          </a:p>
        </p:txBody>
      </p:sp>
      <p:cxnSp>
        <p:nvCxnSpPr>
          <p:cNvPr id="36" name="直接连接符 35"/>
          <p:cNvCxnSpPr/>
          <p:nvPr/>
        </p:nvCxnSpPr>
        <p:spPr>
          <a:xfrm>
            <a:off x="539750" y="2636838"/>
            <a:ext cx="7286625" cy="1587"/>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4213" y="4365625"/>
            <a:ext cx="7286625" cy="1588"/>
          </a:xfrm>
          <a:prstGeom prst="line">
            <a:avLst/>
          </a:prstGeom>
          <a:ln w="3175">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2124075" y="2924175"/>
            <a:ext cx="1785938" cy="585788"/>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强烈</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39" name="TextBox 38"/>
          <p:cNvSpPr txBox="1">
            <a:spLocks noChangeArrowheads="1"/>
          </p:cNvSpPr>
          <p:nvPr/>
        </p:nvSpPr>
        <p:spPr bwMode="auto">
          <a:xfrm>
            <a:off x="3624263" y="2924175"/>
            <a:ext cx="1143000" cy="585788"/>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微弱</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0" name="TextBox 39"/>
          <p:cNvSpPr txBox="1">
            <a:spLocks noChangeArrowheads="1"/>
          </p:cNvSpPr>
          <p:nvPr/>
        </p:nvSpPr>
        <p:spPr bwMode="auto">
          <a:xfrm>
            <a:off x="5124450" y="2924175"/>
            <a:ext cx="1785938" cy="585788"/>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巨大</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1" name="TextBox 40"/>
          <p:cNvSpPr txBox="1">
            <a:spLocks noChangeArrowheads="1"/>
          </p:cNvSpPr>
          <p:nvPr/>
        </p:nvSpPr>
        <p:spPr bwMode="auto">
          <a:xfrm>
            <a:off x="6624638" y="2924175"/>
            <a:ext cx="1143000" cy="585788"/>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微小</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2" name="TextBox 41"/>
          <p:cNvSpPr txBox="1">
            <a:spLocks noChangeArrowheads="1"/>
          </p:cNvSpPr>
          <p:nvPr/>
        </p:nvSpPr>
        <p:spPr bwMode="auto">
          <a:xfrm>
            <a:off x="2143125" y="3709988"/>
            <a:ext cx="1785938" cy="585787"/>
          </a:xfrm>
          <a:prstGeom prst="rect">
            <a:avLst/>
          </a:prstGeom>
          <a:noFill/>
          <a:ln w="9525">
            <a:noFill/>
            <a:miter lim="800000"/>
          </a:ln>
        </p:spPr>
        <p:txBody>
          <a:bodyPr>
            <a:spAutoFit/>
          </a:bodyPr>
          <a:lstStyle/>
          <a:p>
            <a:r>
              <a:rPr lang="zh-CN" altLang="en-US" sz="3200" dirty="0">
                <a:latin typeface="楷体" panose="02010609060101010101" pitchFamily="49" charset="-122"/>
                <a:ea typeface="楷体" panose="02010609060101010101" pitchFamily="49" charset="-122"/>
              </a:rPr>
              <a:t>珍贵</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3" name="TextBox 42"/>
          <p:cNvSpPr txBox="1">
            <a:spLocks noChangeArrowheads="1"/>
          </p:cNvSpPr>
          <p:nvPr/>
        </p:nvSpPr>
        <p:spPr bwMode="auto">
          <a:xfrm>
            <a:off x="3643313" y="3709988"/>
            <a:ext cx="1143000" cy="585787"/>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普通</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4" name="TextBox 43"/>
          <p:cNvSpPr txBox="1">
            <a:spLocks noChangeArrowheads="1"/>
          </p:cNvSpPr>
          <p:nvPr/>
        </p:nvSpPr>
        <p:spPr bwMode="auto">
          <a:xfrm>
            <a:off x="5143500" y="3709988"/>
            <a:ext cx="1785938" cy="585787"/>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奇特</a:t>
            </a:r>
            <a:r>
              <a:rPr lang="en-US" altLang="zh-CN"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5" name="TextBox 44"/>
          <p:cNvSpPr txBox="1">
            <a:spLocks noChangeArrowheads="1"/>
          </p:cNvSpPr>
          <p:nvPr/>
        </p:nvSpPr>
        <p:spPr bwMode="auto">
          <a:xfrm>
            <a:off x="6643688" y="3709988"/>
            <a:ext cx="1143000" cy="585787"/>
          </a:xfrm>
          <a:prstGeom prst="rect">
            <a:avLst/>
          </a:prstGeom>
          <a:noFill/>
          <a:ln w="9525">
            <a:noFill/>
            <a:miter lim="800000"/>
          </a:ln>
        </p:spPr>
        <p:txBody>
          <a:bodyPr>
            <a:spAutoFit/>
          </a:bodyPr>
          <a:lstStyle/>
          <a:p>
            <a:r>
              <a:rPr lang="zh-CN" altLang="en-US" sz="3200" dirty="0">
                <a:solidFill>
                  <a:srgbClr val="FF0000"/>
                </a:solidFill>
                <a:latin typeface="楷体" panose="02010609060101010101" pitchFamily="49" charset="-122"/>
                <a:ea typeface="楷体" panose="02010609060101010101" pitchFamily="49" charset="-122"/>
              </a:rPr>
              <a:t>寻常</a:t>
            </a:r>
            <a:endParaRPr lang="zh-CN" altLang="en-US" sz="3200" dirty="0">
              <a:solidFill>
                <a:srgbClr val="FF0000"/>
              </a:solidFill>
              <a:latin typeface="楷体" panose="02010609060101010101" pitchFamily="49" charset="-122"/>
              <a:ea typeface="楷体" panose="02010609060101010101" pitchFamily="49" charset="-122"/>
            </a:endParaRPr>
          </a:p>
        </p:txBody>
      </p:sp>
      <p:grpSp>
        <p:nvGrpSpPr>
          <p:cNvPr id="54" name="组合 53"/>
          <p:cNvGrpSpPr/>
          <p:nvPr/>
        </p:nvGrpSpPr>
        <p:grpSpPr bwMode="auto">
          <a:xfrm>
            <a:off x="2339975" y="4652964"/>
            <a:ext cx="5765800" cy="1349562"/>
            <a:chOff x="2910550" y="3573016"/>
            <a:chExt cx="5766098" cy="864096"/>
          </a:xfrm>
        </p:grpSpPr>
        <p:sp>
          <p:nvSpPr>
            <p:cNvPr id="36893" name="文本框 63"/>
            <p:cNvSpPr txBox="1">
              <a:spLocks noChangeArrowheads="1"/>
            </p:cNvSpPr>
            <p:nvPr/>
          </p:nvSpPr>
          <p:spPr bwMode="auto">
            <a:xfrm>
              <a:off x="2946952" y="3573016"/>
              <a:ext cx="5729696" cy="864096"/>
            </a:xfrm>
            <a:prstGeom prst="rect">
              <a:avLst/>
            </a:prstGeom>
            <a:noFill/>
            <a:ln w="22225">
              <a:solidFill>
                <a:srgbClr val="FDCB53"/>
              </a:solidFill>
              <a:miter lim="800000"/>
            </a:ln>
          </p:spPr>
          <p:txBody>
            <a:bodyPr>
              <a:spAutoFit/>
            </a:bodyPr>
            <a:lstStyle/>
            <a:p>
              <a:endParaRPr lang="zh-CN" altLang="en-US"/>
            </a:p>
          </p:txBody>
        </p:sp>
        <p:sp>
          <p:nvSpPr>
            <p:cNvPr id="36894" name="文本框 64"/>
            <p:cNvSpPr txBox="1">
              <a:spLocks noChangeArrowheads="1"/>
            </p:cNvSpPr>
            <p:nvPr/>
          </p:nvSpPr>
          <p:spPr bwMode="auto">
            <a:xfrm>
              <a:off x="2910550" y="3662359"/>
              <a:ext cx="520193" cy="646331"/>
            </a:xfrm>
            <a:prstGeom prst="rect">
              <a:avLst/>
            </a:prstGeom>
            <a:noFill/>
            <a:ln w="9525">
              <a:noFill/>
              <a:miter lim="800000"/>
            </a:ln>
          </p:spPr>
          <p:txBody>
            <a:bodyPr>
              <a:spAutoFit/>
            </a:bodyPr>
            <a:lstStyle/>
            <a:p>
              <a:r>
                <a:rPr lang="zh-CN" altLang="en-US" sz="3600" dirty="0" smtClean="0">
                  <a:solidFill>
                    <a:srgbClr val="EF3E22"/>
                  </a:solidFill>
                  <a:latin typeface="楷体" panose="02010609060101010101" pitchFamily="49" charset="-122"/>
                  <a:ea typeface="楷体" panose="02010609060101010101" pitchFamily="49" charset="-122"/>
                </a:rPr>
                <a:t>秘</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36895" name="文本框 65"/>
            <p:cNvSpPr txBox="1">
              <a:spLocks noChangeArrowheads="1"/>
            </p:cNvSpPr>
            <p:nvPr/>
          </p:nvSpPr>
          <p:spPr bwMode="auto">
            <a:xfrm>
              <a:off x="3563888" y="3631135"/>
              <a:ext cx="1489802" cy="256182"/>
            </a:xfrm>
            <a:prstGeom prst="rect">
              <a:avLst/>
            </a:prstGeom>
            <a:noFill/>
            <a:ln w="9525">
              <a:noFill/>
              <a:miter lim="800000"/>
            </a:ln>
          </p:spPr>
          <p:txBody>
            <a:bodyPr>
              <a:spAutoFit/>
            </a:bodyPr>
            <a:lstStyle/>
            <a:p>
              <a:r>
                <a:rPr lang="en-US" altLang="zh-CN" sz="2000" dirty="0" err="1" smtClean="0">
                  <a:latin typeface="楷体" panose="02010609060101010101" pitchFamily="49" charset="-122"/>
                  <a:ea typeface="楷体" panose="02010609060101010101" pitchFamily="49" charset="-122"/>
                </a:rPr>
                <a:t>mì</a:t>
              </a:r>
              <a:r>
                <a:rPr lang="zh-CN" altLang="en-US" sz="2000" dirty="0" smtClean="0">
                  <a:latin typeface="楷体" panose="02010609060101010101" pitchFamily="49" charset="-122"/>
                  <a:ea typeface="楷体" panose="02010609060101010101" pitchFamily="49" charset="-122"/>
                </a:rPr>
                <a:t>（神秘）</a:t>
              </a:r>
              <a:endParaRPr lang="zh-CN" altLang="en-US" sz="2000" dirty="0">
                <a:latin typeface="楷体" panose="02010609060101010101" pitchFamily="49" charset="-122"/>
                <a:ea typeface="楷体" panose="02010609060101010101" pitchFamily="49" charset="-122"/>
              </a:endParaRPr>
            </a:p>
          </p:txBody>
        </p:sp>
        <p:sp>
          <p:nvSpPr>
            <p:cNvPr id="36896" name="文本框 66"/>
            <p:cNvSpPr txBox="1">
              <a:spLocks noChangeArrowheads="1"/>
            </p:cNvSpPr>
            <p:nvPr/>
          </p:nvSpPr>
          <p:spPr bwMode="auto">
            <a:xfrm>
              <a:off x="3565481" y="4000467"/>
              <a:ext cx="1585002" cy="256182"/>
            </a:xfrm>
            <a:prstGeom prst="rect">
              <a:avLst/>
            </a:prstGeom>
            <a:noFill/>
            <a:ln w="9525">
              <a:noFill/>
              <a:miter lim="800000"/>
            </a:ln>
          </p:spPr>
          <p:txBody>
            <a:bodyPr>
              <a:spAutoFit/>
            </a:bodyPr>
            <a:lstStyle/>
            <a:p>
              <a:r>
                <a:rPr lang="en-US" altLang="zh-CN" sz="2000" dirty="0" err="1" smtClean="0">
                  <a:latin typeface="楷体" panose="02010609060101010101" pitchFamily="49" charset="-122"/>
                  <a:ea typeface="楷体" panose="02010609060101010101" pitchFamily="49" charset="-122"/>
                </a:rPr>
                <a:t>bì</a:t>
              </a:r>
              <a:r>
                <a:rPr lang="zh-CN" altLang="en-US" sz="2000" dirty="0" smtClean="0">
                  <a:latin typeface="楷体" panose="02010609060101010101" pitchFamily="49" charset="-122"/>
                  <a:ea typeface="楷体" panose="02010609060101010101" pitchFamily="49" charset="-122"/>
                </a:rPr>
                <a:t>（秘鲁）</a:t>
              </a:r>
              <a:endParaRPr lang="zh-CN" altLang="en-US" sz="2000" dirty="0">
                <a:latin typeface="楷体" panose="02010609060101010101" pitchFamily="49" charset="-122"/>
                <a:ea typeface="楷体" panose="02010609060101010101" pitchFamily="49" charset="-122"/>
              </a:endParaRPr>
            </a:p>
          </p:txBody>
        </p:sp>
        <p:cxnSp>
          <p:nvCxnSpPr>
            <p:cNvPr id="59" name="直接连接符 58"/>
            <p:cNvCxnSpPr/>
            <p:nvPr/>
          </p:nvCxnSpPr>
          <p:spPr>
            <a:xfrm>
              <a:off x="3564634" y="3573016"/>
              <a:ext cx="0" cy="86348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056961" y="3573127"/>
              <a:ext cx="0" cy="86348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62" name="文本框 69"/>
          <p:cNvSpPr txBox="1">
            <a:spLocks noChangeArrowheads="1"/>
          </p:cNvSpPr>
          <p:nvPr/>
        </p:nvSpPr>
        <p:spPr bwMode="auto">
          <a:xfrm>
            <a:off x="4533900" y="4711161"/>
            <a:ext cx="3571875" cy="1015663"/>
          </a:xfrm>
          <a:prstGeom prst="rect">
            <a:avLst/>
          </a:prstGeom>
          <a:noFill/>
          <a:ln w="9525">
            <a:noFill/>
            <a:miter lim="800000"/>
          </a:ln>
        </p:spPr>
        <p:txBody>
          <a:bodyPr>
            <a:spAutoFit/>
          </a:bodyPr>
          <a:lstStyle/>
          <a:p>
            <a:r>
              <a:rPr lang="zh-CN" altLang="en-US" sz="2000" dirty="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在秘（</a:t>
            </a:r>
            <a:r>
              <a:rPr lang="en-US" altLang="zh-CN" sz="2000" dirty="0" err="1" smtClean="0">
                <a:latin typeface="楷体" panose="02010609060101010101" pitchFamily="49" charset="-122"/>
                <a:ea typeface="楷体" panose="02010609060101010101" pitchFamily="49" charset="-122"/>
              </a:rPr>
              <a:t>bì</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鲁</a:t>
            </a:r>
            <a:r>
              <a:rPr lang="zh-CN" altLang="en-US" sz="2000" dirty="0" smtClean="0">
                <a:latin typeface="楷体" panose="02010609060101010101" pitchFamily="49" charset="-122"/>
                <a:ea typeface="楷体" panose="02010609060101010101" pitchFamily="49" charset="-122"/>
              </a:rPr>
              <a:t>的土地上，森林遍布</a:t>
            </a:r>
            <a:r>
              <a:rPr lang="zh-CN" altLang="en-US" sz="2000" dirty="0">
                <a:latin typeface="楷体" panose="02010609060101010101" pitchFamily="49" charset="-122"/>
                <a:ea typeface="楷体" panose="02010609060101010101" pitchFamily="49" charset="-122"/>
              </a:rPr>
              <a:t>，神秘</a:t>
            </a:r>
            <a:r>
              <a:rPr lang="zh-CN" altLang="en-US" sz="2000" dirty="0" smtClean="0">
                <a:latin typeface="楷体" panose="02010609060101010101" pitchFamily="49" charset="-122"/>
                <a:ea typeface="楷体" panose="02010609060101010101" pitchFamily="49" charset="-122"/>
              </a:rPr>
              <a:t>（</a:t>
            </a:r>
            <a:r>
              <a:rPr lang="en-US" altLang="zh-CN" sz="2000" dirty="0" err="1" smtClean="0">
                <a:latin typeface="楷体" panose="02010609060101010101" pitchFamily="49" charset="-122"/>
                <a:ea typeface="楷体" panose="02010609060101010101" pitchFamily="49" charset="-122"/>
              </a:rPr>
              <a:t>mì</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的</a:t>
            </a:r>
            <a:r>
              <a:rPr lang="zh-CN" altLang="en-US" sz="2000" dirty="0" smtClean="0">
                <a:latin typeface="楷体" panose="02010609060101010101" pitchFamily="49" charset="-122"/>
                <a:ea typeface="楷体" panose="02010609060101010101" pitchFamily="49" charset="-122"/>
              </a:rPr>
              <a:t>亚马孙雨林就位于它的中部。</a:t>
            </a:r>
            <a:endParaRPr lang="zh-CN" altLang="en-US" sz="2000" dirty="0">
              <a:latin typeface="楷体" panose="02010609060101010101" pitchFamily="49" charset="-122"/>
              <a:ea typeface="楷体" panose="02010609060101010101" pitchFamily="49" charset="-122"/>
            </a:endParaRPr>
          </a:p>
        </p:txBody>
      </p:sp>
      <p:sp>
        <p:nvSpPr>
          <p:cNvPr id="49" name="AutoShape 2"/>
          <p:cNvSpPr>
            <a:spLocks noChangeArrowheads="1"/>
          </p:cNvSpPr>
          <p:nvPr/>
        </p:nvSpPr>
        <p:spPr bwMode="auto">
          <a:xfrm>
            <a:off x="611188" y="981075"/>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近义词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1" name="AutoShape 2"/>
          <p:cNvSpPr>
            <a:spLocks noChangeArrowheads="1"/>
          </p:cNvSpPr>
          <p:nvPr/>
        </p:nvSpPr>
        <p:spPr bwMode="auto">
          <a:xfrm>
            <a:off x="611188" y="2781300"/>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反义词</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2" name="AutoShape 2"/>
          <p:cNvSpPr>
            <a:spLocks noChangeArrowheads="1"/>
          </p:cNvSpPr>
          <p:nvPr/>
        </p:nvSpPr>
        <p:spPr bwMode="auto">
          <a:xfrm>
            <a:off x="611188" y="4581525"/>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多音字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3" name="对角圆角矩形 52"/>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left)">
                                      <p:cBhvr>
                                        <p:cTn id="82" dur="500"/>
                                        <p:tgtEl>
                                          <p:spTgt spid="4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P spid="29" grpId="0"/>
      <p:bldP spid="30" grpId="0"/>
      <p:bldP spid="31" grpId="0"/>
      <p:bldP spid="32" grpId="0"/>
      <p:bldP spid="33" grpId="0"/>
      <p:bldP spid="34" grpId="0"/>
      <p:bldP spid="38" grpId="0"/>
      <p:bldP spid="39" grpId="0"/>
      <p:bldP spid="40" grpId="0"/>
      <p:bldP spid="41" grpId="0"/>
      <p:bldP spid="42" grpId="0"/>
      <p:bldP spid="43" grpId="0"/>
      <p:bldP spid="44" grpId="0"/>
      <p:bldP spid="45"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7">
            <a:hlinkClick r:id="rId1" tooltip="" action="ppaction://hlinkfile"/>
          </p:cNvPr>
          <p:cNvPicPr>
            <a:picLocks noChangeAspect="1" noChangeArrowheads="1"/>
          </p:cNvPicPr>
          <p:nvPr/>
        </p:nvPicPr>
        <p:blipFill>
          <a:blip r:embed="rId2"/>
          <a:srcRect/>
          <a:stretch>
            <a:fillRect/>
          </a:stretch>
        </p:blipFill>
        <p:spPr bwMode="auto">
          <a:xfrm>
            <a:off x="804863" y="1320800"/>
            <a:ext cx="6738937" cy="3487738"/>
          </a:xfrm>
          <a:prstGeom prst="rect">
            <a:avLst/>
          </a:prstGeom>
          <a:noFill/>
          <a:ln w="9525">
            <a:noFill/>
            <a:miter lim="800000"/>
            <a:headEnd/>
            <a:tailEnd/>
          </a:ln>
        </p:spPr>
      </p:pic>
      <p:sp>
        <p:nvSpPr>
          <p:cNvPr id="10" name="云形标注 9"/>
          <p:cNvSpPr/>
          <p:nvPr/>
        </p:nvSpPr>
        <p:spPr>
          <a:xfrm>
            <a:off x="4932363" y="3714750"/>
            <a:ext cx="2720975" cy="1346200"/>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a:p>
        </p:txBody>
      </p:sp>
      <p:pic>
        <p:nvPicPr>
          <p:cNvPr id="37891" name="图片 9"/>
          <p:cNvPicPr>
            <a:picLocks noChangeAspect="1"/>
          </p:cNvPicPr>
          <p:nvPr/>
        </p:nvPicPr>
        <p:blipFill>
          <a:blip r:embed="rId3"/>
          <a:srcRect l="72971"/>
          <a:stretch>
            <a:fillRect/>
          </a:stretch>
        </p:blipFill>
        <p:spPr bwMode="auto">
          <a:xfrm>
            <a:off x="7893050" y="6061075"/>
            <a:ext cx="1250950" cy="1189038"/>
          </a:xfrm>
          <a:prstGeom prst="rect">
            <a:avLst/>
          </a:prstGeom>
          <a:noFill/>
          <a:ln w="9525">
            <a:noFill/>
            <a:miter lim="800000"/>
            <a:headEnd/>
            <a:tailEnd/>
          </a:ln>
        </p:spPr>
      </p:pic>
      <p:pic>
        <p:nvPicPr>
          <p:cNvPr id="37892" name="图片 12"/>
          <p:cNvPicPr>
            <a:picLocks noChangeAspect="1"/>
          </p:cNvPicPr>
          <p:nvPr/>
        </p:nvPicPr>
        <p:blipFill>
          <a:blip r:embed="rId4"/>
          <a:srcRect r="72971"/>
          <a:stretch>
            <a:fillRect/>
          </a:stretch>
        </p:blipFill>
        <p:spPr bwMode="auto">
          <a:xfrm>
            <a:off x="-44450" y="6043613"/>
            <a:ext cx="1265238" cy="1200150"/>
          </a:xfrm>
          <a:prstGeom prst="rect">
            <a:avLst/>
          </a:prstGeom>
          <a:noFill/>
          <a:ln w="9525">
            <a:noFill/>
            <a:miter lim="800000"/>
            <a:headEnd/>
            <a:tailEnd/>
          </a:ln>
        </p:spPr>
      </p:pic>
      <p:sp>
        <p:nvSpPr>
          <p:cNvPr id="2" name="TextBox 1"/>
          <p:cNvSpPr txBox="1">
            <a:spLocks noChangeArrowheads="1"/>
          </p:cNvSpPr>
          <p:nvPr/>
        </p:nvSpPr>
        <p:spPr bwMode="auto">
          <a:xfrm>
            <a:off x="5067300" y="3714750"/>
            <a:ext cx="2476500" cy="1200150"/>
          </a:xfrm>
          <a:prstGeom prst="rect">
            <a:avLst/>
          </a:prstGeom>
          <a:noFill/>
          <a:ln w="9525">
            <a:noFill/>
            <a:miter lim="800000"/>
          </a:ln>
        </p:spPr>
        <p:txBody>
          <a:bodyPr>
            <a:spAutoFit/>
          </a:bodyPr>
          <a:lstStyle/>
          <a:p>
            <a:r>
              <a:rPr lang="zh-CN" altLang="en-US" sz="2400" b="1">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　小喇叭朗读开始了，点一点音箱，一起听。</a:t>
            </a:r>
            <a:endParaRPr lang="zh-CN" altLang="en-US" sz="240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a:spAutoFit/>
          </a:bodyPr>
          <a:lstStyle/>
          <a:p>
            <a:pPr>
              <a:defRPr/>
            </a:pPr>
            <a:r>
              <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37895" name="Picture 5"/>
          <p:cNvPicPr>
            <a:picLocks noChangeAspect="1" noChangeArrowheads="1"/>
          </p:cNvPicPr>
          <p:nvPr/>
        </p:nvPicPr>
        <p:blipFill>
          <a:blip r:embed="rId5"/>
          <a:srcRect/>
          <a:stretch>
            <a:fillRect/>
          </a:stretch>
        </p:blipFill>
        <p:spPr bwMode="auto">
          <a:xfrm>
            <a:off x="719138" y="1338263"/>
            <a:ext cx="1003300" cy="593725"/>
          </a:xfrm>
          <a:prstGeom prst="rect">
            <a:avLst/>
          </a:prstGeom>
          <a:noFill/>
          <a:ln w="9525">
            <a:noFill/>
            <a:miter lim="800000"/>
            <a:headEnd/>
            <a:tailEnd/>
          </a:ln>
        </p:spPr>
      </p:pic>
      <p:pic>
        <p:nvPicPr>
          <p:cNvPr id="37896" name="Picture 6"/>
          <p:cNvPicPr>
            <a:picLocks noChangeAspect="1" noChangeArrowheads="1"/>
          </p:cNvPicPr>
          <p:nvPr/>
        </p:nvPicPr>
        <p:blipFill>
          <a:blip r:embed="rId6"/>
          <a:srcRect/>
          <a:stretch>
            <a:fillRect/>
          </a:stretch>
        </p:blipFill>
        <p:spPr bwMode="auto">
          <a:xfrm>
            <a:off x="5962650" y="5943600"/>
            <a:ext cx="684213" cy="868363"/>
          </a:xfrm>
          <a:prstGeom prst="rect">
            <a:avLst/>
          </a:prstGeom>
          <a:noFill/>
          <a:ln w="9525">
            <a:noFill/>
            <a:miter lim="800000"/>
            <a:headEnd/>
            <a:tailEnd/>
          </a:ln>
        </p:spPr>
      </p:pic>
      <p:sp>
        <p:nvSpPr>
          <p:cNvPr id="18" name="云形标注 17"/>
          <p:cNvSpPr/>
          <p:nvPr/>
        </p:nvSpPr>
        <p:spPr>
          <a:xfrm>
            <a:off x="2411413" y="4449763"/>
            <a:ext cx="2387600" cy="12303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a:p>
        </p:txBody>
      </p:sp>
      <p:sp>
        <p:nvSpPr>
          <p:cNvPr id="19" name="TextBox 18"/>
          <p:cNvSpPr txBox="1">
            <a:spLocks noChangeArrowheads="1"/>
          </p:cNvSpPr>
          <p:nvPr/>
        </p:nvSpPr>
        <p:spPr bwMode="auto">
          <a:xfrm>
            <a:off x="2590800" y="4411663"/>
            <a:ext cx="2476500" cy="1201737"/>
          </a:xfrm>
          <a:prstGeom prst="rect">
            <a:avLst/>
          </a:prstGeom>
          <a:noFill/>
          <a:ln w="9525">
            <a:noFill/>
            <a:miter lim="800000"/>
          </a:ln>
        </p:spPr>
        <p:txBody>
          <a:bodyPr>
            <a:spAutoFit/>
          </a:bodyPr>
          <a:lstStyle/>
          <a:p>
            <a:r>
              <a:rPr lang="zh-CN" altLang="en-US" sz="2400" b="1">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边听边想：课文主要写了什么？</a:t>
            </a:r>
            <a:endParaRPr lang="zh-CN" altLang="en-US" sz="240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7515225" y="4449763"/>
            <a:ext cx="1225550" cy="1865312"/>
          </a:xfrm>
          <a:prstGeom prst="rect">
            <a:avLst/>
          </a:prstGeom>
          <a:noFill/>
          <a:ln w="9525">
            <a:noFill/>
            <a:miter lim="800000"/>
            <a:headEnd/>
            <a:tailEnd/>
          </a:ln>
        </p:spPr>
      </p:pic>
      <p:pic>
        <p:nvPicPr>
          <p:cNvPr id="2051" name="Picture 3"/>
          <p:cNvPicPr>
            <a:picLocks noChangeAspect="1" noChangeArrowheads="1"/>
          </p:cNvPicPr>
          <p:nvPr/>
        </p:nvPicPr>
        <p:blipFill>
          <a:blip r:embed="rId8">
            <a:clrChange>
              <a:clrFrom>
                <a:srgbClr val="FDFDFD"/>
              </a:clrFrom>
              <a:clrTo>
                <a:srgbClr val="FDFDFD">
                  <a:alpha val="0"/>
                </a:srgbClr>
              </a:clrTo>
            </a:clrChange>
          </a:blip>
          <a:srcRect/>
          <a:stretch>
            <a:fillRect/>
          </a:stretch>
        </p:blipFill>
        <p:spPr bwMode="auto">
          <a:xfrm>
            <a:off x="600075" y="5013325"/>
            <a:ext cx="1241425" cy="1300163"/>
          </a:xfrm>
          <a:prstGeom prst="rect">
            <a:avLst/>
          </a:prstGeom>
          <a:noFill/>
          <a:ln w="9525">
            <a:noFill/>
            <a:miter lim="800000"/>
            <a:headEnd/>
            <a:tailEnd/>
          </a:ln>
        </p:spPr>
      </p:pic>
      <p:sp>
        <p:nvSpPr>
          <p:cNvPr id="15" name="对角圆角矩形 14"/>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课文朗读</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a:spLocks noChangeArrowheads="1"/>
          </p:cNvSpPr>
          <p:nvPr/>
        </p:nvSpPr>
        <p:spPr bwMode="auto">
          <a:xfrm>
            <a:off x="296698" y="2348880"/>
            <a:ext cx="6667500" cy="523875"/>
          </a:xfrm>
          <a:prstGeom prst="rect">
            <a:avLst/>
          </a:prstGeom>
          <a:noFill/>
          <a:ln w="9525">
            <a:noFill/>
            <a:miter lim="800000"/>
          </a:ln>
        </p:spPr>
        <p:txBody>
          <a:bodyPr>
            <a:spAutoFit/>
          </a:bodyPr>
          <a:lstStyle/>
          <a:p>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课文主要写了什么？</a:t>
            </a:r>
            <a:endParaRPr lang="en-US" altLang="zh-CN" sz="2800" dirty="0">
              <a:latin typeface="黑体" panose="02010609060101010101" pitchFamily="49" charset="-122"/>
              <a:ea typeface="黑体" panose="02010609060101010101" pitchFamily="49" charset="-122"/>
            </a:endParaRPr>
          </a:p>
        </p:txBody>
      </p:sp>
      <p:pic>
        <p:nvPicPr>
          <p:cNvPr id="38914" name="图片 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38915"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38916"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38917"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13" name="矩形 12"/>
          <p:cNvSpPr>
            <a:spLocks noChangeArrowheads="1"/>
          </p:cNvSpPr>
          <p:nvPr/>
        </p:nvSpPr>
        <p:spPr bwMode="auto">
          <a:xfrm>
            <a:off x="250825" y="3195638"/>
            <a:ext cx="8642350" cy="1384995"/>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    </a:t>
            </a:r>
            <a:r>
              <a:rPr lang="zh-CN" altLang="en-US" sz="2800" b="1" dirty="0" smtClean="0">
                <a:solidFill>
                  <a:srgbClr val="FF0000"/>
                </a:solidFill>
                <a:latin typeface="楷体" panose="02010609060101010101" pitchFamily="49" charset="-122"/>
                <a:ea typeface="楷体" panose="02010609060101010101" pitchFamily="49" charset="-122"/>
              </a:rPr>
              <a:t>课文描绘了大自然留给我们的珍贵遗产</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雅鲁藏布大峡谷奇异、壮丽的自然景观，表达了作者热爱大自然的思想感情。</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对角圆角矩形 10"/>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初步感知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188" y="981075"/>
            <a:ext cx="20161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初步感知</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39938"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39939"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39940"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14" name="矩形 13"/>
          <p:cNvSpPr>
            <a:spLocks noChangeArrowheads="1"/>
          </p:cNvSpPr>
          <p:nvPr/>
        </p:nvSpPr>
        <p:spPr bwMode="auto">
          <a:xfrm>
            <a:off x="282575" y="1863643"/>
            <a:ext cx="8034338" cy="522287"/>
          </a:xfrm>
          <a:prstGeom prst="rect">
            <a:avLst/>
          </a:prstGeom>
          <a:noFill/>
          <a:ln w="9525">
            <a:noFill/>
            <a:miter lim="800000"/>
          </a:ln>
        </p:spPr>
        <p:txBody>
          <a:bodyPr>
            <a:spAutoFit/>
          </a:bodyPr>
          <a:lstStyle/>
          <a:p>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课文可以分成几部分？各部分大意是什么？</a:t>
            </a:r>
            <a:endParaRPr lang="en-US" altLang="zh-CN" sz="2800" dirty="0">
              <a:latin typeface="黑体" panose="02010609060101010101" pitchFamily="49" charset="-122"/>
              <a:ea typeface="黑体" panose="02010609060101010101" pitchFamily="49" charset="-122"/>
            </a:endParaRPr>
          </a:p>
        </p:txBody>
      </p:sp>
      <p:sp>
        <p:nvSpPr>
          <p:cNvPr id="16" name="矩形 15"/>
          <p:cNvSpPr>
            <a:spLocks noChangeArrowheads="1"/>
          </p:cNvSpPr>
          <p:nvPr/>
        </p:nvSpPr>
        <p:spPr bwMode="auto">
          <a:xfrm>
            <a:off x="282575" y="2624138"/>
            <a:ext cx="8642350" cy="3538220"/>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    第一部分（第</a:t>
            </a:r>
            <a:r>
              <a:rPr lang="en-US" altLang="zh-CN" sz="2800" b="1" dirty="0">
                <a:solidFill>
                  <a:srgbClr val="FF0000"/>
                </a:solidFill>
                <a:latin typeface="楷体" panose="02010609060101010101" pitchFamily="49" charset="-122"/>
                <a:ea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rPr>
              <a:t>自然段）</a:t>
            </a:r>
            <a:r>
              <a:rPr lang="zh-CN" altLang="en-US" sz="2800" b="1" dirty="0" smtClean="0">
                <a:solidFill>
                  <a:srgbClr val="FF0000"/>
                </a:solidFill>
                <a:latin typeface="楷体" panose="02010609060101010101" pitchFamily="49" charset="-122"/>
                <a:ea typeface="楷体" panose="02010609060101010101" pitchFamily="49" charset="-122"/>
              </a:rPr>
              <a:t>：介绍了雅鲁藏布大峡谷所处的地理位置。</a:t>
            </a:r>
            <a:endParaRPr lang="en-US" altLang="zh-CN"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第二部分（第</a:t>
            </a:r>
            <a:r>
              <a:rPr lang="en-US" altLang="zh-CN" sz="2800" b="1" dirty="0" smtClean="0">
                <a:solidFill>
                  <a:srgbClr val="FF0000"/>
                </a:solidFill>
                <a:latin typeface="楷体" panose="02010609060101010101" pitchFamily="49" charset="-122"/>
                <a:ea typeface="楷体" panose="02010609060101010101" pitchFamily="49" charset="-122"/>
              </a:rPr>
              <a:t>2</a:t>
            </a:r>
            <a:r>
              <a:rPr lang="zh-CN" altLang="en-US" sz="2800" b="1" dirty="0" smtClean="0">
                <a:solidFill>
                  <a:srgbClr val="FF0000"/>
                </a:solidFill>
                <a:latin typeface="楷体" panose="02010609060101010101" pitchFamily="49" charset="-122"/>
                <a:ea typeface="楷体" panose="02010609060101010101" pitchFamily="49" charset="-122"/>
              </a:rPr>
              <a:t>自然段</a:t>
            </a: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：介绍了雅鲁藏布大峡谷的形状。   </a:t>
            </a:r>
            <a:endParaRPr lang="en-US" altLang="zh-CN" sz="2800" b="1" dirty="0" smtClean="0">
              <a:solidFill>
                <a:srgbClr val="FF0000"/>
              </a:solidFill>
              <a:latin typeface="楷体" panose="02010609060101010101" pitchFamily="49" charset="-122"/>
              <a:ea typeface="楷体" panose="02010609060101010101" pitchFamily="49" charset="-122"/>
            </a:endParaRPr>
          </a:p>
          <a:p>
            <a:r>
              <a:rPr lang="en-US"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en-US" sz="2800" b="1" dirty="0" smtClean="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第三部分（</a:t>
            </a:r>
            <a:r>
              <a:rPr lang="zh-CN" altLang="en-US" sz="2800" b="1" dirty="0" smtClean="0">
                <a:solidFill>
                  <a:srgbClr val="FF0000"/>
                </a:solidFill>
                <a:latin typeface="楷体" panose="02010609060101010101" pitchFamily="49" charset="-122"/>
                <a:ea typeface="楷体" panose="02010609060101010101" pitchFamily="49" charset="-122"/>
              </a:rPr>
              <a:t>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smtClean="0">
                <a:solidFill>
                  <a:srgbClr val="FF0000"/>
                </a:solidFill>
                <a:latin typeface="楷体" panose="02010609060101010101" pitchFamily="49" charset="-122"/>
                <a:ea typeface="楷体" panose="02010609060101010101" pitchFamily="49" charset="-122"/>
              </a:rPr>
              <a:t>4</a:t>
            </a:r>
            <a:r>
              <a:rPr lang="zh-CN" altLang="en-US" sz="2800" b="1" dirty="0" smtClean="0">
                <a:solidFill>
                  <a:srgbClr val="FF0000"/>
                </a:solidFill>
                <a:latin typeface="楷体" panose="02010609060101010101" pitchFamily="49" charset="-122"/>
                <a:ea typeface="楷体" panose="02010609060101010101" pitchFamily="49" charset="-122"/>
              </a:rPr>
              <a:t>自然段</a:t>
            </a: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：具体描绘了峡谷的奇异景观。</a:t>
            </a:r>
            <a:endParaRPr lang="en-US" altLang="zh-CN" sz="2800" b="1" dirty="0">
              <a:solidFill>
                <a:srgbClr val="FF0000"/>
              </a:solidFill>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    第四部分（</a:t>
            </a:r>
            <a:r>
              <a:rPr lang="zh-CN" altLang="en-US" sz="2800" b="1" dirty="0" smtClean="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5</a:t>
            </a:r>
            <a:r>
              <a:rPr lang="zh-CN" altLang="en-US" sz="2800" b="1" dirty="0" smtClean="0">
                <a:solidFill>
                  <a:srgbClr val="FF0000"/>
                </a:solidFill>
                <a:latin typeface="楷体" panose="02010609060101010101" pitchFamily="49" charset="-122"/>
                <a:ea typeface="楷体" panose="02010609060101010101" pitchFamily="49" charset="-122"/>
              </a:rPr>
              <a:t>自然段</a:t>
            </a: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：说明发现雅鲁藏布大峡谷的意义及作者对雅鲁藏布大峡谷未来的展望。</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对角圆角矩形 17"/>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初步感知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3" name="AutoShape 2"/>
          <p:cNvSpPr>
            <a:spLocks noChangeArrowheads="1"/>
          </p:cNvSpPr>
          <p:nvPr/>
        </p:nvSpPr>
        <p:spPr bwMode="auto">
          <a:xfrm>
            <a:off x="611188" y="981075"/>
            <a:ext cx="20161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初步感知</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a:spLocks noChangeArrowheads="1"/>
          </p:cNvSpPr>
          <p:nvPr/>
        </p:nvSpPr>
        <p:spPr bwMode="auto">
          <a:xfrm>
            <a:off x="633691" y="1773238"/>
            <a:ext cx="8034338" cy="1077218"/>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高峰与深谷咫尺为邻，几千米的强烈地形反差，构成了堪称世界第一的壮丽景观。</a:t>
            </a:r>
            <a:endParaRPr lang="zh-CN" altLang="en-US" sz="3200" dirty="0">
              <a:latin typeface="楷体" panose="02010609060101010101" pitchFamily="49" charset="-122"/>
              <a:ea typeface="楷体" panose="02010609060101010101" pitchFamily="49" charset="-122"/>
            </a:endParaRPr>
          </a:p>
        </p:txBody>
      </p:sp>
      <p:sp>
        <p:nvSpPr>
          <p:cNvPr id="31" name="矩形 30"/>
          <p:cNvSpPr/>
          <p:nvPr/>
        </p:nvSpPr>
        <p:spPr>
          <a:xfrm>
            <a:off x="3582797" y="1773238"/>
            <a:ext cx="1584175"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0965"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0966"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40967"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pic>
        <p:nvPicPr>
          <p:cNvPr id="40968" name="图片 8"/>
          <p:cNvPicPr>
            <a:picLocks noChangeAspect="1"/>
          </p:cNvPicPr>
          <p:nvPr/>
        </p:nvPicPr>
        <p:blipFill>
          <a:blip r:embed="rId4"/>
          <a:srcRect/>
          <a:stretch>
            <a:fillRect/>
          </a:stretch>
        </p:blipFill>
        <p:spPr bwMode="auto">
          <a:xfrm>
            <a:off x="8027988" y="6365875"/>
            <a:ext cx="720725" cy="477838"/>
          </a:xfrm>
          <a:prstGeom prst="rect">
            <a:avLst/>
          </a:prstGeom>
          <a:noFill/>
          <a:ln w="9525">
            <a:noFill/>
            <a:miter lim="800000"/>
            <a:headEnd/>
            <a:tailEnd/>
          </a:ln>
        </p:spPr>
      </p:pic>
      <p:sp>
        <p:nvSpPr>
          <p:cNvPr id="15" name="对角圆角矩形 14"/>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2" name="AutoShape 2"/>
          <p:cNvSpPr>
            <a:spLocks noChangeArrowheads="1"/>
          </p:cNvSpPr>
          <p:nvPr/>
        </p:nvSpPr>
        <p:spPr bwMode="auto">
          <a:xfrm>
            <a:off x="611188" y="981075"/>
            <a:ext cx="15843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10" name="Picture 2" descr="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60032" y="3045860"/>
            <a:ext cx="3399296" cy="23503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1" name="云形 10"/>
          <p:cNvSpPr/>
          <p:nvPr/>
        </p:nvSpPr>
        <p:spPr>
          <a:xfrm>
            <a:off x="1187624" y="2924944"/>
            <a:ext cx="3118830" cy="1928136"/>
          </a:xfrm>
          <a:prstGeom prst="cloud">
            <a:avLst/>
          </a:prstGeom>
          <a:gradFill flip="none" rotWithShape="1">
            <a:gsLst>
              <a:gs pos="0">
                <a:schemeClr val="bg1"/>
              </a:gs>
              <a:gs pos="100000">
                <a:srgbClr val="0066FF">
                  <a:lumMod val="91000"/>
                  <a:lumOff val="9000"/>
                </a:srgbClr>
              </a:gs>
              <a:gs pos="100000">
                <a:srgbClr val="0087E6"/>
              </a:gs>
              <a:gs pos="100000">
                <a:srgbClr val="005CBF"/>
              </a:gs>
            </a:gsLst>
            <a:path path="circle">
              <a:fillToRect l="100000" t="100000"/>
            </a:path>
            <a:tileRect r="-100000" b="-100000"/>
          </a:gra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smtClean="0">
                <a:solidFill>
                  <a:srgbClr val="FF0000"/>
                </a:solidFill>
                <a:latin typeface="黑体" panose="02010609060101010101" pitchFamily="49" charset="-122"/>
                <a:ea typeface="黑体" panose="02010609060101010101" pitchFamily="49" charset="-122"/>
              </a:rPr>
              <a:t>   </a:t>
            </a:r>
            <a:r>
              <a:rPr lang="zh-CN" altLang="en-US" sz="2400" dirty="0">
                <a:solidFill>
                  <a:srgbClr val="FF0000"/>
                </a:solidFill>
                <a:latin typeface="黑体" panose="02010609060101010101" pitchFamily="49" charset="-122"/>
                <a:ea typeface="黑体" panose="02010609060101010101" pitchFamily="49" charset="-122"/>
              </a:rPr>
              <a:t>咫尺为邻</a:t>
            </a:r>
            <a:r>
              <a:rPr lang="zh-CN" altLang="en-US" sz="2400" dirty="0" smtClean="0">
                <a:solidFill>
                  <a:srgbClr val="FF0000"/>
                </a:solidFill>
                <a:latin typeface="黑体" panose="02010609060101010101" pitchFamily="49" charset="-122"/>
                <a:ea typeface="黑体" panose="02010609060101010101" pitchFamily="49" charset="-122"/>
              </a:rPr>
              <a:t> ：</a:t>
            </a:r>
            <a:r>
              <a:rPr lang="zh-CN" altLang="en-US" sz="2400" dirty="0">
                <a:solidFill>
                  <a:srgbClr val="FF0000"/>
                </a:solidFill>
                <a:latin typeface="黑体" panose="02010609060101010101" pitchFamily="49" charset="-122"/>
                <a:ea typeface="黑体" panose="02010609060101010101" pitchFamily="49" charset="-122"/>
              </a:rPr>
              <a:t>相距很</a:t>
            </a:r>
            <a:r>
              <a:rPr lang="zh-CN" altLang="en-US" sz="2400" dirty="0" smtClean="0">
                <a:solidFill>
                  <a:srgbClr val="FF0000"/>
                </a:solidFill>
                <a:latin typeface="黑体" panose="02010609060101010101" pitchFamily="49" charset="-122"/>
                <a:ea typeface="黑体" panose="02010609060101010101" pitchFamily="49" charset="-122"/>
              </a:rPr>
              <a:t>近，像邻居一样。</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3" name="矩形 12"/>
          <p:cNvSpPr/>
          <p:nvPr/>
        </p:nvSpPr>
        <p:spPr>
          <a:xfrm>
            <a:off x="633691" y="5422309"/>
            <a:ext cx="6458589" cy="954107"/>
          </a:xfrm>
          <a:prstGeom prst="rect">
            <a:avLst/>
          </a:prstGeom>
        </p:spPr>
        <p:txBody>
          <a:bodyPr wrap="square">
            <a:spAutoFit/>
          </a:bodyPr>
          <a:lstStyle/>
          <a:p>
            <a:r>
              <a:rPr lang="zh-CN" altLang="en-US" sz="2800" dirty="0" smtClean="0">
                <a:solidFill>
                  <a:srgbClr val="FF0000"/>
                </a:solidFill>
                <a:latin typeface="黑体" panose="02010609060101010101" pitchFamily="49" charset="-122"/>
                <a:ea typeface="黑体" panose="02010609060101010101" pitchFamily="49" charset="-122"/>
              </a:rPr>
              <a:t>    点明雅鲁藏布大峡谷所处的特殊地理位置</a:t>
            </a:r>
            <a:r>
              <a:rPr lang="en-US" altLang="zh-CN" sz="2800" dirty="0" smtClean="0">
                <a:solidFill>
                  <a:srgbClr val="FF0000"/>
                </a:solidFill>
                <a:latin typeface="黑体" panose="02010609060101010101" pitchFamily="49" charset="-122"/>
                <a:ea typeface="黑体" panose="02010609060101010101" pitchFamily="49" charset="-122"/>
              </a:rPr>
              <a:t>——</a:t>
            </a:r>
            <a:r>
              <a:rPr lang="zh-CN" altLang="en-US" sz="2800" dirty="0" smtClean="0">
                <a:solidFill>
                  <a:srgbClr val="FF0000"/>
                </a:solidFill>
                <a:latin typeface="黑体" panose="02010609060101010101" pitchFamily="49" charset="-122"/>
                <a:ea typeface="黑体" panose="02010609060101010101" pitchFamily="49" charset="-122"/>
              </a:rPr>
              <a:t>与珠穆朗玛峰紧紧相邻。</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1" grpId="0" animBg="1"/>
      <p:bldP spid="11" grpId="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0966"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40967"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pic>
        <p:nvPicPr>
          <p:cNvPr id="40968" name="图片 8"/>
          <p:cNvPicPr>
            <a:picLocks noChangeAspect="1"/>
          </p:cNvPicPr>
          <p:nvPr/>
        </p:nvPicPr>
        <p:blipFill>
          <a:blip r:embed="rId4"/>
          <a:srcRect/>
          <a:stretch>
            <a:fillRect/>
          </a:stretch>
        </p:blipFill>
        <p:spPr bwMode="auto">
          <a:xfrm>
            <a:off x="8027988" y="6365875"/>
            <a:ext cx="720725" cy="477838"/>
          </a:xfrm>
          <a:prstGeom prst="rect">
            <a:avLst/>
          </a:prstGeom>
          <a:noFill/>
          <a:ln w="9525">
            <a:noFill/>
            <a:miter lim="800000"/>
            <a:headEnd/>
            <a:tailEnd/>
          </a:ln>
        </p:spPr>
      </p:pic>
      <p:sp>
        <p:nvSpPr>
          <p:cNvPr id="15" name="对角圆角矩形 14"/>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0" name="Picture 2" descr="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558" y="2564904"/>
            <a:ext cx="4435162" cy="30665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4" name="线形标注 2 13"/>
          <p:cNvSpPr/>
          <p:nvPr/>
        </p:nvSpPr>
        <p:spPr>
          <a:xfrm>
            <a:off x="5522389" y="4509120"/>
            <a:ext cx="3129559" cy="792162"/>
          </a:xfrm>
          <a:prstGeom prst="borderCallout2">
            <a:avLst>
              <a:gd name="adj1" fmla="val 51487"/>
              <a:gd name="adj2" fmla="val -6794"/>
              <a:gd name="adj3" fmla="val 82502"/>
              <a:gd name="adj4" fmla="val -44791"/>
              <a:gd name="adj5" fmla="val 103884"/>
              <a:gd name="adj6" fmla="val -96224"/>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smtClean="0">
                <a:solidFill>
                  <a:schemeClr val="tx1"/>
                </a:solidFill>
                <a:latin typeface="楷体" panose="02010609060101010101" pitchFamily="49" charset="-122"/>
                <a:ea typeface="楷体" panose="02010609060101010101" pitchFamily="49" charset="-122"/>
              </a:rPr>
              <a:t>深谷：雅鲁藏布大峡谷</a:t>
            </a:r>
            <a:endParaRPr lang="zh-CN" altLang="en-US" sz="2800" dirty="0">
              <a:solidFill>
                <a:schemeClr val="tx1"/>
              </a:solidFill>
              <a:latin typeface="楷体" panose="02010609060101010101" pitchFamily="49" charset="-122"/>
              <a:ea typeface="楷体" panose="02010609060101010101" pitchFamily="49" charset="-122"/>
            </a:endParaRPr>
          </a:p>
        </p:txBody>
      </p:sp>
      <p:sp>
        <p:nvSpPr>
          <p:cNvPr id="16" name="线形标注 2 15"/>
          <p:cNvSpPr/>
          <p:nvPr/>
        </p:nvSpPr>
        <p:spPr>
          <a:xfrm>
            <a:off x="5522390" y="2757720"/>
            <a:ext cx="3129559" cy="854913"/>
          </a:xfrm>
          <a:prstGeom prst="borderCallout2">
            <a:avLst>
              <a:gd name="adj1" fmla="val 51487"/>
              <a:gd name="adj2" fmla="val -6794"/>
              <a:gd name="adj3" fmla="val 68373"/>
              <a:gd name="adj4" fmla="val -40848"/>
              <a:gd name="adj5" fmla="val 75972"/>
              <a:gd name="adj6" fmla="val -57739"/>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smtClean="0">
                <a:solidFill>
                  <a:schemeClr val="tx1"/>
                </a:solidFill>
                <a:latin typeface="楷体" panose="02010609060101010101" pitchFamily="49" charset="-122"/>
                <a:ea typeface="楷体" panose="02010609060101010101" pitchFamily="49" charset="-122"/>
              </a:rPr>
              <a:t>高峰：珠穆朗玛峰</a:t>
            </a:r>
            <a:endParaRPr lang="zh-CN" altLang="en-US" sz="2800" dirty="0">
              <a:solidFill>
                <a:schemeClr val="tx1"/>
              </a:solidFill>
              <a:latin typeface="楷体" panose="02010609060101010101" pitchFamily="49" charset="-122"/>
              <a:ea typeface="楷体" panose="02010609060101010101" pitchFamily="49" charset="-122"/>
            </a:endParaRPr>
          </a:p>
        </p:txBody>
      </p:sp>
      <p:sp>
        <p:nvSpPr>
          <p:cNvPr id="11" name="矩形 10"/>
          <p:cNvSpPr/>
          <p:nvPr/>
        </p:nvSpPr>
        <p:spPr>
          <a:xfrm>
            <a:off x="494775" y="1031478"/>
            <a:ext cx="2492990"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地形反差大</a:t>
            </a:r>
            <a:endParaRPr lang="zh-CN" altLang="en-US" sz="3600"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sp>
        <p:nvSpPr>
          <p:cNvPr id="12" name="矩形 11"/>
          <p:cNvSpPr>
            <a:spLocks noChangeArrowheads="1"/>
          </p:cNvSpPr>
          <p:nvPr/>
        </p:nvSpPr>
        <p:spPr bwMode="auto">
          <a:xfrm>
            <a:off x="2014984" y="1785192"/>
            <a:ext cx="6352126" cy="584775"/>
          </a:xfrm>
          <a:prstGeom prst="rect">
            <a:avLst/>
          </a:prstGeom>
          <a:noFill/>
          <a:ln w="9525">
            <a:noFill/>
            <a:miter lim="800000"/>
          </a:ln>
        </p:spPr>
        <p:txBody>
          <a:bodyPr wrap="squar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壮丽景观，世界第一，当之无愧。</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001"/>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1143001" y="1590377"/>
            <a:ext cx="7262414" cy="4451648"/>
          </a:xfrm>
          <a:prstGeom prst="rect">
            <a:avLst/>
          </a:prstGeom>
          <a:ln>
            <a:noFill/>
          </a:ln>
          <a:effectLst>
            <a:softEdge rad="635000"/>
          </a:effectLst>
          <a:extLst>
            <a:ext uri="{91240B29-F687-4F45-9708-019B960494DF}">
              <a14:hiddenLine xmlns:a14="http://schemas.microsoft.com/office/drawing/2010/main" w="9525">
                <a:solidFill>
                  <a:srgbClr val="000000"/>
                </a:solidFill>
                <a:miter lim="800000"/>
                <a:headEnd/>
                <a:tailEnd/>
              </a14:hiddenLine>
            </a:ext>
          </a:extLst>
        </p:spPr>
      </p:pic>
      <p:sp>
        <p:nvSpPr>
          <p:cNvPr id="17" name="矩形 16"/>
          <p:cNvSpPr>
            <a:spLocks noChangeArrowheads="1"/>
          </p:cNvSpPr>
          <p:nvPr/>
        </p:nvSpPr>
        <p:spPr bwMode="auto">
          <a:xfrm>
            <a:off x="844253" y="1988840"/>
            <a:ext cx="7099300" cy="1569660"/>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    仔细</a:t>
            </a:r>
            <a:r>
              <a:rPr lang="zh-CN" altLang="en-US" sz="3200" dirty="0">
                <a:latin typeface="楷体" panose="02010609060101010101" pitchFamily="49" charset="-122"/>
                <a:ea typeface="楷体" panose="02010609060101010101" pitchFamily="49" charset="-122"/>
              </a:rPr>
              <a:t>阅读</a:t>
            </a:r>
            <a:r>
              <a:rPr lang="en-US" altLang="zh-CN" sz="3200" dirty="0" smtClean="0">
                <a:latin typeface="楷体" panose="02010609060101010101" pitchFamily="49" charset="-122"/>
                <a:ea typeface="楷体" panose="02010609060101010101" pitchFamily="49" charset="-122"/>
              </a:rPr>
              <a:t>2</a:t>
            </a:r>
            <a:r>
              <a:rPr lang="zh-CN" altLang="en-US" sz="3200" dirty="0" smtClean="0">
                <a:latin typeface="楷体" panose="02010609060101010101" pitchFamily="49" charset="-122"/>
                <a:ea typeface="楷体" panose="02010609060101010101" pitchFamily="49" charset="-122"/>
              </a:rPr>
              <a:t>自然段，思考：为什么说雅鲁藏布大峡谷是最长最深的大峡谷？它是怎样说明的？</a:t>
            </a:r>
            <a:endParaRPr lang="zh-CN" altLang="en-US" sz="3200" dirty="0">
              <a:latin typeface="楷体" panose="02010609060101010101" pitchFamily="49" charset="-122"/>
              <a:ea typeface="楷体" panose="02010609060101010101" pitchFamily="49" charset="-122"/>
            </a:endParaRPr>
          </a:p>
        </p:txBody>
      </p:sp>
      <p:pic>
        <p:nvPicPr>
          <p:cNvPr id="41987" name="图片 9"/>
          <p:cNvPicPr>
            <a:picLocks noChangeAspect="1"/>
          </p:cNvPicPr>
          <p:nvPr/>
        </p:nvPicPr>
        <p:blipFill>
          <a:blip r:embed="rId2"/>
          <a:srcRect r="72971"/>
          <a:stretch>
            <a:fillRect/>
          </a:stretch>
        </p:blipFill>
        <p:spPr bwMode="auto">
          <a:xfrm>
            <a:off x="6583363" y="6042025"/>
            <a:ext cx="1624012" cy="1543050"/>
          </a:xfrm>
          <a:prstGeom prst="rect">
            <a:avLst/>
          </a:prstGeom>
          <a:noFill/>
          <a:ln w="9525">
            <a:noFill/>
            <a:miter lim="800000"/>
            <a:headEnd/>
            <a:tailEnd/>
          </a:ln>
        </p:spPr>
      </p:pic>
      <p:pic>
        <p:nvPicPr>
          <p:cNvPr id="41988" name="图片 12"/>
          <p:cNvPicPr>
            <a:picLocks noChangeAspect="1"/>
          </p:cNvPicPr>
          <p:nvPr/>
        </p:nvPicPr>
        <p:blipFill>
          <a:blip r:embed="rId3"/>
          <a:srcRect r="72971"/>
          <a:stretch>
            <a:fillRect/>
          </a:stretch>
        </p:blipFill>
        <p:spPr bwMode="auto">
          <a:xfrm>
            <a:off x="701675" y="6221413"/>
            <a:ext cx="1265238" cy="1200150"/>
          </a:xfrm>
          <a:prstGeom prst="rect">
            <a:avLst/>
          </a:prstGeom>
          <a:noFill/>
          <a:ln w="9525">
            <a:noFill/>
            <a:miter lim="800000"/>
            <a:headEnd/>
            <a:tailEnd/>
          </a:ln>
        </p:spPr>
      </p:pic>
      <p:pic>
        <p:nvPicPr>
          <p:cNvPr id="41989" name="图片 7"/>
          <p:cNvPicPr>
            <a:picLocks noChangeAspect="1"/>
          </p:cNvPicPr>
          <p:nvPr/>
        </p:nvPicPr>
        <p:blipFill>
          <a:blip r:embed="rId4"/>
          <a:srcRect/>
          <a:stretch>
            <a:fillRect/>
          </a:stretch>
        </p:blipFill>
        <p:spPr bwMode="auto">
          <a:xfrm>
            <a:off x="158750" y="6383338"/>
            <a:ext cx="539750" cy="460375"/>
          </a:xfrm>
          <a:prstGeom prst="rect">
            <a:avLst/>
          </a:prstGeom>
          <a:noFill/>
          <a:ln w="9525">
            <a:noFill/>
            <a:miter lim="800000"/>
            <a:headEnd/>
            <a:tailEnd/>
          </a:ln>
        </p:spPr>
      </p:pic>
      <p:pic>
        <p:nvPicPr>
          <p:cNvPr id="41990"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grpSp>
        <p:nvGrpSpPr>
          <p:cNvPr id="41991" name="组合 21"/>
          <p:cNvGrpSpPr/>
          <p:nvPr/>
        </p:nvGrpSpPr>
        <p:grpSpPr bwMode="auto">
          <a:xfrm>
            <a:off x="7553325" y="5084763"/>
            <a:ext cx="722313" cy="1120775"/>
            <a:chOff x="5836357" y="4560894"/>
            <a:chExt cx="1327930" cy="2056092"/>
          </a:xfrm>
        </p:grpSpPr>
        <p:pic>
          <p:nvPicPr>
            <p:cNvPr id="41995" name="图片 5"/>
            <p:cNvPicPr>
              <a:picLocks noChangeAspect="1"/>
            </p:cNvPicPr>
            <p:nvPr/>
          </p:nvPicPr>
          <p:blipFill>
            <a:blip r:embed="rId6"/>
            <a:srcRect l="35500" r="32249" b="80045"/>
            <a:stretch>
              <a:fillRect/>
            </a:stretch>
          </p:blipFill>
          <p:spPr bwMode="auto">
            <a:xfrm>
              <a:off x="5836357" y="4560894"/>
              <a:ext cx="429028" cy="383639"/>
            </a:xfrm>
            <a:prstGeom prst="rect">
              <a:avLst/>
            </a:prstGeom>
            <a:noFill/>
            <a:ln w="9525">
              <a:noFill/>
              <a:miter lim="800000"/>
              <a:headEnd/>
              <a:tailEnd/>
            </a:ln>
          </p:spPr>
        </p:pic>
        <p:pic>
          <p:nvPicPr>
            <p:cNvPr id="41996"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sp>
        <p:nvSpPr>
          <p:cNvPr id="12" name="对角圆角矩形 11"/>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4" name="AutoShape 2"/>
          <p:cNvSpPr>
            <a:spLocks noChangeArrowheads="1"/>
          </p:cNvSpPr>
          <p:nvPr/>
        </p:nvSpPr>
        <p:spPr bwMode="auto">
          <a:xfrm>
            <a:off x="611188" y="981075"/>
            <a:ext cx="15843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6" name="矩形 15"/>
          <p:cNvSpPr>
            <a:spLocks noChangeArrowheads="1"/>
          </p:cNvSpPr>
          <p:nvPr/>
        </p:nvSpPr>
        <p:spPr bwMode="auto">
          <a:xfrm>
            <a:off x="917356" y="3801058"/>
            <a:ext cx="7615084" cy="1569660"/>
          </a:xfrm>
          <a:prstGeom prst="rect">
            <a:avLst/>
          </a:prstGeom>
          <a:noFill/>
          <a:ln w="9525">
            <a:noFill/>
            <a:miter lim="800000"/>
          </a:ln>
        </p:spPr>
        <p:txBody>
          <a:bodyPr wrap="square">
            <a:spAutoFit/>
          </a:bodyPr>
          <a:lstStyle/>
          <a:p>
            <a:r>
              <a:rPr lang="zh-CN" altLang="en-US" sz="3200" dirty="0">
                <a:solidFill>
                  <a:srgbClr val="FF0000"/>
                </a:solidFill>
                <a:latin typeface="楷体" panose="02010609060101010101" pitchFamily="49" charset="-122"/>
                <a:ea typeface="楷体" panose="02010609060101010101" pitchFamily="49" charset="-122"/>
              </a:rPr>
              <a:t>    </a:t>
            </a:r>
            <a:r>
              <a:rPr lang="zh-CN" altLang="en-US" sz="3200" dirty="0" smtClean="0">
                <a:solidFill>
                  <a:srgbClr val="FF0000"/>
                </a:solidFill>
                <a:latin typeface="楷体" panose="02010609060101010101" pitchFamily="49" charset="-122"/>
                <a:ea typeface="楷体" panose="02010609060101010101" pitchFamily="49" charset="-122"/>
              </a:rPr>
              <a:t>课文用准确的数字证明雅鲁藏布大峡谷是不容置疑的世界第一峡谷，又通过和其他大峡谷进行对比，突出了它的地位。</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3010" name="图片 12"/>
          <p:cNvPicPr>
            <a:picLocks noChangeAspect="1"/>
          </p:cNvPicPr>
          <p:nvPr/>
        </p:nvPicPr>
        <p:blipFill>
          <a:blip r:embed="rId2"/>
          <a:srcRect r="72971"/>
          <a:stretch>
            <a:fillRect/>
          </a:stretch>
        </p:blipFill>
        <p:spPr bwMode="auto">
          <a:xfrm>
            <a:off x="539552" y="6189290"/>
            <a:ext cx="1265237" cy="1200150"/>
          </a:xfrm>
          <a:prstGeom prst="rect">
            <a:avLst/>
          </a:prstGeom>
          <a:noFill/>
          <a:ln w="9525">
            <a:noFill/>
            <a:miter lim="800000"/>
            <a:headEnd/>
            <a:tailEnd/>
          </a:ln>
        </p:spPr>
      </p:pic>
      <p:pic>
        <p:nvPicPr>
          <p:cNvPr id="43012" name="图片 8"/>
          <p:cNvPicPr>
            <a:picLocks noChangeAspect="1"/>
          </p:cNvPicPr>
          <p:nvPr/>
        </p:nvPicPr>
        <p:blipFill>
          <a:blip r:embed="rId3"/>
          <a:srcRect/>
          <a:stretch>
            <a:fillRect/>
          </a:stretch>
        </p:blipFill>
        <p:spPr bwMode="auto">
          <a:xfrm>
            <a:off x="8027988" y="6365875"/>
            <a:ext cx="720725" cy="477838"/>
          </a:xfrm>
          <a:prstGeom prst="rect">
            <a:avLst/>
          </a:prstGeom>
          <a:noFill/>
          <a:ln w="9525">
            <a:noFill/>
            <a:miter lim="800000"/>
            <a:headEnd/>
            <a:tailEnd/>
          </a:ln>
        </p:spPr>
      </p:pic>
      <p:sp>
        <p:nvSpPr>
          <p:cNvPr id="29" name="矩形 28"/>
          <p:cNvSpPr>
            <a:spLocks noChangeArrowheads="1"/>
          </p:cNvSpPr>
          <p:nvPr/>
        </p:nvSpPr>
        <p:spPr bwMode="auto">
          <a:xfrm>
            <a:off x="827584" y="1916832"/>
            <a:ext cx="7806185" cy="1569660"/>
          </a:xfrm>
          <a:prstGeom prst="rect">
            <a:avLst/>
          </a:prstGeom>
          <a:noFill/>
          <a:ln w="9525">
            <a:noFill/>
            <a:miter lim="800000"/>
          </a:ln>
        </p:spPr>
        <p:txBody>
          <a:bodyPr wrap="square">
            <a:spAutoFit/>
          </a:bodyPr>
          <a:lstStyle/>
          <a:p>
            <a:r>
              <a:rPr lang="zh-CN" altLang="en-US" sz="3200" dirty="0" smtClean="0">
                <a:latin typeface="楷体" panose="02010609060101010101" pitchFamily="49" charset="-122"/>
                <a:ea typeface="楷体" panose="02010609060101010101" pitchFamily="49" charset="-122"/>
              </a:rPr>
              <a:t>    在</a:t>
            </a:r>
            <a:r>
              <a:rPr lang="zh-CN" altLang="en-US" sz="3200" dirty="0">
                <a:latin typeface="楷体" panose="02010609060101010101" pitchFamily="49" charset="-122"/>
                <a:ea typeface="楷体" panose="02010609060101010101" pitchFamily="49" charset="-122"/>
              </a:rPr>
              <a:t>青藏高原上切割出一条长</a:t>
            </a:r>
            <a:r>
              <a:rPr lang="en-US" altLang="zh-CN" sz="3200" dirty="0">
                <a:latin typeface="楷体" panose="02010609060101010101" pitchFamily="49" charset="-122"/>
                <a:ea typeface="楷体" panose="02010609060101010101" pitchFamily="49" charset="-122"/>
              </a:rPr>
              <a:t>504</a:t>
            </a:r>
            <a:r>
              <a:rPr lang="zh-CN" altLang="en-US" sz="3200" dirty="0">
                <a:latin typeface="楷体" panose="02010609060101010101" pitchFamily="49" charset="-122"/>
                <a:ea typeface="楷体" panose="02010609060101010101" pitchFamily="49" charset="-122"/>
              </a:rPr>
              <a:t>千米的巨大峡谷。</a:t>
            </a:r>
            <a:r>
              <a:rPr lang="zh-CN" altLang="en-US" sz="3200" dirty="0" smtClean="0">
                <a:latin typeface="楷体" panose="02010609060101010101" pitchFamily="49" charset="-122"/>
                <a:ea typeface="楷体" panose="02010609060101010101" pitchFamily="49" charset="-122"/>
              </a:rPr>
              <a:t>峡谷</a:t>
            </a:r>
            <a:r>
              <a:rPr lang="zh-CN" altLang="en-US" sz="3200" dirty="0">
                <a:latin typeface="楷体" panose="02010609060101010101" pitchFamily="49" charset="-122"/>
                <a:ea typeface="楷体" panose="02010609060101010101" pitchFamily="49" charset="-122"/>
              </a:rPr>
              <a:t>平均深度</a:t>
            </a:r>
            <a:r>
              <a:rPr lang="en-US" altLang="zh-CN" sz="3200" dirty="0">
                <a:latin typeface="楷体" panose="02010609060101010101" pitchFamily="49" charset="-122"/>
                <a:ea typeface="楷体" panose="02010609060101010101" pitchFamily="49" charset="-122"/>
              </a:rPr>
              <a:t>2268</a:t>
            </a:r>
            <a:r>
              <a:rPr lang="zh-CN" altLang="en-US" sz="3200" dirty="0">
                <a:latin typeface="楷体" panose="02010609060101010101" pitchFamily="49" charset="-122"/>
                <a:ea typeface="楷体" panose="02010609060101010101" pitchFamily="49" charset="-122"/>
              </a:rPr>
              <a:t>米，最深处达</a:t>
            </a:r>
            <a:r>
              <a:rPr lang="en-US" altLang="zh-CN" sz="3200" dirty="0">
                <a:latin typeface="楷体" panose="02010609060101010101" pitchFamily="49" charset="-122"/>
                <a:ea typeface="楷体" panose="02010609060101010101" pitchFamily="49" charset="-122"/>
              </a:rPr>
              <a:t>6009</a:t>
            </a:r>
            <a:r>
              <a:rPr lang="zh-CN" altLang="en-US" sz="3200" dirty="0">
                <a:latin typeface="楷体" panose="02010609060101010101" pitchFamily="49" charset="-122"/>
                <a:ea typeface="楷体" panose="02010609060101010101" pitchFamily="49" charset="-122"/>
              </a:rPr>
              <a:t>米，是不容置疑的世界第一大峡谷。</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428625" y="1030405"/>
            <a:ext cx="2954655"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列数字说明：</a:t>
            </a:r>
            <a:endParaRPr lang="zh-CN" altLang="en-US" sz="3600"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7" name="矩形 16"/>
          <p:cNvSpPr/>
          <p:nvPr/>
        </p:nvSpPr>
        <p:spPr>
          <a:xfrm>
            <a:off x="6588224" y="1916832"/>
            <a:ext cx="1485253"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1259632" y="2996952"/>
            <a:ext cx="1254398"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5364088" y="2492896"/>
            <a:ext cx="1296144" cy="5059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0" name="直接连接符 19"/>
          <p:cNvCxnSpPr/>
          <p:nvPr/>
        </p:nvCxnSpPr>
        <p:spPr>
          <a:xfrm>
            <a:off x="3419872" y="3501008"/>
            <a:ext cx="1476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932040" y="3717032"/>
            <a:ext cx="3904828" cy="2017266"/>
            <a:chOff x="4932040" y="3717032"/>
            <a:chExt cx="3904828" cy="2017266"/>
          </a:xfrm>
        </p:grpSpPr>
        <p:grpSp>
          <p:nvGrpSpPr>
            <p:cNvPr id="22" name="组合 21"/>
            <p:cNvGrpSpPr/>
            <p:nvPr/>
          </p:nvGrpSpPr>
          <p:grpSpPr bwMode="auto">
            <a:xfrm>
              <a:off x="7812360" y="4077072"/>
              <a:ext cx="1024508" cy="1657226"/>
              <a:chOff x="5836357" y="4560894"/>
              <a:chExt cx="1327930" cy="2056092"/>
            </a:xfrm>
          </p:grpSpPr>
          <p:pic>
            <p:nvPicPr>
              <p:cNvPr id="23" name="图片 5"/>
              <p:cNvPicPr>
                <a:picLocks noChangeAspect="1"/>
              </p:cNvPicPr>
              <p:nvPr/>
            </p:nvPicPr>
            <p:blipFill>
              <a:blip r:embed="rId4">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4" name="Picture 2"/>
              <p:cNvPicPr>
                <a:picLocks noChangeAspect="1" noChangeArrowheads="1"/>
              </p:cNvPicPr>
              <p:nvPr/>
            </p:nvPicPr>
            <p:blipFill>
              <a:blip r:embed="rId5">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grpSp>
          <p:nvGrpSpPr>
            <p:cNvPr id="11" name="组合 10"/>
            <p:cNvGrpSpPr/>
            <p:nvPr/>
          </p:nvGrpSpPr>
          <p:grpSpPr>
            <a:xfrm>
              <a:off x="4932040" y="3717032"/>
              <a:ext cx="2376264" cy="1332728"/>
              <a:chOff x="4932040" y="3717032"/>
              <a:chExt cx="2376264" cy="1332728"/>
            </a:xfrm>
          </p:grpSpPr>
          <p:sp>
            <p:nvSpPr>
              <p:cNvPr id="8" name="云形标注 7"/>
              <p:cNvSpPr/>
              <p:nvPr/>
            </p:nvSpPr>
            <p:spPr>
              <a:xfrm>
                <a:off x="4932040" y="3717032"/>
                <a:ext cx="2376264" cy="1332728"/>
              </a:xfrm>
              <a:prstGeom prst="cloudCallout">
                <a:avLst>
                  <a:gd name="adj1" fmla="val 67269"/>
                  <a:gd name="adj2" fmla="val 33284"/>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92080" y="4005064"/>
                <a:ext cx="1803699" cy="707886"/>
              </a:xfrm>
              <a:prstGeom prst="rect">
                <a:avLst/>
              </a:prstGeom>
            </p:spPr>
            <p:txBody>
              <a:bodyPr wrap="none">
                <a:spAutoFit/>
              </a:bodyPr>
              <a:lstStyle/>
              <a:p>
                <a:pPr>
                  <a:defRPr/>
                </a:pPr>
                <a:r>
                  <a:rPr lang="zh-CN" altLang="en-US" sz="2000" b="1" dirty="0">
                    <a:solidFill>
                      <a:srgbClr val="FF0000"/>
                    </a:solidFill>
                  </a:rPr>
                  <a:t>表示论证严密</a:t>
                </a:r>
                <a:r>
                  <a:rPr lang="en-US" altLang="zh-CN" sz="2000" b="1" dirty="0" smtClean="0">
                    <a:solidFill>
                      <a:srgbClr val="FF0000"/>
                    </a:solidFill>
                  </a:rPr>
                  <a:t>,</a:t>
                </a:r>
                <a:endParaRPr lang="en-US" altLang="zh-CN" sz="2000" b="1" dirty="0" smtClean="0">
                  <a:solidFill>
                    <a:srgbClr val="FF0000"/>
                  </a:solidFill>
                </a:endParaRPr>
              </a:p>
              <a:p>
                <a:pPr>
                  <a:defRPr/>
                </a:pPr>
                <a:r>
                  <a:rPr lang="zh-CN" altLang="en-US" sz="2000" b="1" dirty="0" smtClean="0">
                    <a:solidFill>
                      <a:srgbClr val="FF0000"/>
                    </a:solidFill>
                  </a:rPr>
                  <a:t>无</a:t>
                </a:r>
                <a:r>
                  <a:rPr lang="zh-CN" altLang="en-US" sz="2000" b="1" dirty="0">
                    <a:solidFill>
                      <a:srgbClr val="FF0000"/>
                    </a:solidFill>
                  </a:rPr>
                  <a:t>可怀疑。</a:t>
                </a:r>
                <a:endParaRPr lang="zh-CN" altLang="en-US" sz="2000" dirty="0">
                  <a:solidFill>
                    <a:srgbClr val="FF0000"/>
                  </a:solidFill>
                  <a:latin typeface="黑体" panose="02010609060101010101" pitchFamily="49" charset="-122"/>
                  <a:ea typeface="黑体" panose="02010609060101010101" pitchFamily="49" charset="-122"/>
                </a:endParaRPr>
              </a:p>
            </p:txBody>
          </p:sp>
        </p:grpSp>
      </p:grpSp>
      <p:grpSp>
        <p:nvGrpSpPr>
          <p:cNvPr id="12" name="组合 11"/>
          <p:cNvGrpSpPr/>
          <p:nvPr/>
        </p:nvGrpSpPr>
        <p:grpSpPr>
          <a:xfrm>
            <a:off x="0" y="3789040"/>
            <a:ext cx="4283968" cy="3038547"/>
            <a:chOff x="0" y="3789040"/>
            <a:chExt cx="4283968" cy="3038547"/>
          </a:xfrm>
        </p:grpSpPr>
        <p:pic>
          <p:nvPicPr>
            <p:cNvPr id="21" name="Picture 3"/>
            <p:cNvPicPr>
              <a:picLocks noChangeAspect="1" noChangeArrowheads="1"/>
            </p:cNvPicPr>
            <p:nvPr/>
          </p:nvPicPr>
          <p:blipFill>
            <a:blip r:embed="rId6" cstate="print"/>
            <a:srcRect/>
            <a:stretch>
              <a:fillRect/>
            </a:stretch>
          </p:blipFill>
          <p:spPr bwMode="auto">
            <a:xfrm>
              <a:off x="0" y="5583456"/>
              <a:ext cx="1110953" cy="1244131"/>
            </a:xfrm>
            <a:prstGeom prst="rect">
              <a:avLst/>
            </a:prstGeom>
            <a:noFill/>
            <a:ln w="9525">
              <a:noFill/>
              <a:miter lim="800000"/>
              <a:headEnd/>
              <a:tailEnd/>
            </a:ln>
          </p:spPr>
        </p:pic>
        <p:grpSp>
          <p:nvGrpSpPr>
            <p:cNvPr id="10" name="组合 9"/>
            <p:cNvGrpSpPr/>
            <p:nvPr/>
          </p:nvGrpSpPr>
          <p:grpSpPr>
            <a:xfrm>
              <a:off x="1403648" y="3789040"/>
              <a:ext cx="2880320" cy="2160240"/>
              <a:chOff x="1403648" y="3789040"/>
              <a:chExt cx="2880320" cy="2160240"/>
            </a:xfrm>
          </p:grpSpPr>
          <p:sp>
            <p:nvSpPr>
              <p:cNvPr id="6" name="TextBox 5"/>
              <p:cNvSpPr txBox="1"/>
              <p:nvPr/>
            </p:nvSpPr>
            <p:spPr>
              <a:xfrm>
                <a:off x="1907704" y="4221088"/>
                <a:ext cx="2016224" cy="1323439"/>
              </a:xfrm>
              <a:prstGeom prst="rect">
                <a:avLst/>
              </a:prstGeom>
              <a:noFill/>
              <a:ln>
                <a:noFill/>
              </a:ln>
            </p:spPr>
            <p:txBody>
              <a:bodyPr wrap="square" rtlCol="0">
                <a:spAutoFit/>
              </a:bodyPr>
              <a:lstStyle/>
              <a:p>
                <a:r>
                  <a:rPr lang="zh-CN" altLang="en-US" sz="2000" b="1" dirty="0">
                    <a:solidFill>
                      <a:srgbClr val="FF0000"/>
                    </a:solidFill>
                  </a:rPr>
                  <a:t>用具体、准确的数字证明了雅鲁藏布江大峡谷是世界第一大峡谷。</a:t>
                </a:r>
                <a:endParaRPr lang="zh-CN" altLang="en-US" sz="2000" b="1" dirty="0">
                  <a:solidFill>
                    <a:srgbClr val="FF0000"/>
                  </a:solidFill>
                </a:endParaRPr>
              </a:p>
            </p:txBody>
          </p:sp>
          <p:sp>
            <p:nvSpPr>
              <p:cNvPr id="27" name="云形标注 26"/>
              <p:cNvSpPr/>
              <p:nvPr/>
            </p:nvSpPr>
            <p:spPr>
              <a:xfrm rot="10800000">
                <a:off x="1403648" y="3789040"/>
                <a:ext cx="2880320" cy="2160240"/>
              </a:xfrm>
              <a:prstGeom prst="cloudCallout">
                <a:avLst>
                  <a:gd name="adj1" fmla="val 61080"/>
                  <a:gd name="adj2" fmla="val -45295"/>
                </a:avLst>
              </a:prstGeom>
              <a:noFill/>
              <a:ln>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4034"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矩形 1"/>
          <p:cNvSpPr/>
          <p:nvPr/>
        </p:nvSpPr>
        <p:spPr>
          <a:xfrm>
            <a:off x="467544" y="1772816"/>
            <a:ext cx="8208912" cy="1569660"/>
          </a:xfrm>
          <a:prstGeom prst="rect">
            <a:avLst/>
          </a:prstGeom>
        </p:spPr>
        <p:txBody>
          <a:bodyPr wrap="square">
            <a:spAutoFit/>
          </a:bodyPr>
          <a:lstStyle/>
          <a:p>
            <a:r>
              <a:rPr lang="zh-CN" altLang="en-US" sz="3200" dirty="0" smtClean="0">
                <a:latin typeface="楷体" panose="02010609060101010101" pitchFamily="49" charset="-122"/>
                <a:ea typeface="楷体" panose="02010609060101010101" pitchFamily="49" charset="-122"/>
              </a:rPr>
              <a:t>    美国</a:t>
            </a:r>
            <a:r>
              <a:rPr lang="zh-CN" altLang="en-US" sz="3200" dirty="0">
                <a:latin typeface="楷体" panose="02010609060101010101" pitchFamily="49" charset="-122"/>
                <a:ea typeface="楷体" panose="02010609060101010101" pitchFamily="49" charset="-122"/>
              </a:rPr>
              <a:t>的科罗拉多大峡谷和秘鲁的科尔卡大峡谷，曾被列为世界之最，但他们都不能与雅鲁藏布大峡谷一争高下。</a:t>
            </a:r>
            <a:endParaRPr lang="zh-CN" altLang="en-US" sz="3200" dirty="0">
              <a:latin typeface="楷体" panose="02010609060101010101" pitchFamily="49" charset="-122"/>
              <a:ea typeface="楷体" panose="02010609060101010101" pitchFamily="49" charset="-122"/>
            </a:endParaRPr>
          </a:p>
        </p:txBody>
      </p:sp>
      <p:sp>
        <p:nvSpPr>
          <p:cNvPr id="19" name="矩形 18"/>
          <p:cNvSpPr/>
          <p:nvPr/>
        </p:nvSpPr>
        <p:spPr>
          <a:xfrm>
            <a:off x="684213" y="980728"/>
            <a:ext cx="2954656"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作比较说明：</a:t>
            </a:r>
            <a:endParaRPr lang="zh-CN" altLang="en-US" sz="3600"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cxnSp>
        <p:nvCxnSpPr>
          <p:cNvPr id="10" name="直接连接符 9"/>
          <p:cNvCxnSpPr/>
          <p:nvPr/>
        </p:nvCxnSpPr>
        <p:spPr>
          <a:xfrm>
            <a:off x="2699792" y="2348880"/>
            <a:ext cx="25922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940152" y="2348880"/>
            <a:ext cx="21602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1560" y="2780928"/>
            <a:ext cx="1080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27584" y="3356992"/>
            <a:ext cx="4248472" cy="2520280"/>
            <a:chOff x="683568" y="3501008"/>
            <a:chExt cx="4104456" cy="2412848"/>
          </a:xfrm>
        </p:grpSpPr>
        <p:sp>
          <p:nvSpPr>
            <p:cNvPr id="3" name="矩形 2"/>
            <p:cNvSpPr/>
            <p:nvPr/>
          </p:nvSpPr>
          <p:spPr>
            <a:xfrm>
              <a:off x="1118057" y="3822499"/>
              <a:ext cx="3600400" cy="1569660"/>
            </a:xfrm>
            <a:prstGeom prst="rect">
              <a:avLst/>
            </a:prstGeom>
          </p:spPr>
          <p:txBody>
            <a:bodyPr wrap="square">
              <a:spAutoFit/>
            </a:bodyPr>
            <a:lstStyle/>
            <a:p>
              <a:pPr>
                <a:defRPr/>
              </a:pPr>
              <a:r>
                <a:rPr lang="zh-CN" altLang="en-US" sz="2400" dirty="0">
                  <a:solidFill>
                    <a:srgbClr val="FF0000"/>
                  </a:solidFill>
                  <a:latin typeface="楷体" panose="02010609060101010101" pitchFamily="49" charset="-122"/>
                  <a:ea typeface="楷体" panose="02010609060101010101" pitchFamily="49" charset="-122"/>
                </a:rPr>
                <a:t>用众所周知的曾被称为世界之最的峡谷作对比，突出雅鲁藏布大峡谷是世界最深的峡谷，使人信服。</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6" name="云形标注 5"/>
            <p:cNvSpPr/>
            <p:nvPr/>
          </p:nvSpPr>
          <p:spPr>
            <a:xfrm>
              <a:off x="683568" y="3501008"/>
              <a:ext cx="4104456" cy="2412848"/>
            </a:xfrm>
            <a:prstGeom prst="cloudCallout">
              <a:avLst>
                <a:gd name="adj1" fmla="val -42774"/>
                <a:gd name="adj2" fmla="val 5044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148064" y="3630503"/>
            <a:ext cx="3760563" cy="3058652"/>
            <a:chOff x="5148064" y="3630503"/>
            <a:chExt cx="3760563" cy="3058652"/>
          </a:xfrm>
        </p:grpSpPr>
        <p:grpSp>
          <p:nvGrpSpPr>
            <p:cNvPr id="8" name="组合 7"/>
            <p:cNvGrpSpPr/>
            <p:nvPr/>
          </p:nvGrpSpPr>
          <p:grpSpPr>
            <a:xfrm>
              <a:off x="5148064" y="3630503"/>
              <a:ext cx="3240360" cy="2318777"/>
              <a:chOff x="5508104" y="3429000"/>
              <a:chExt cx="3240360" cy="2318777"/>
            </a:xfrm>
          </p:grpSpPr>
          <p:sp>
            <p:nvSpPr>
              <p:cNvPr id="7" name="圆角矩形 6"/>
              <p:cNvSpPr/>
              <p:nvPr/>
            </p:nvSpPr>
            <p:spPr>
              <a:xfrm>
                <a:off x="5508104" y="3429000"/>
                <a:ext cx="3096344" cy="2304256"/>
              </a:xfrm>
              <a:prstGeom prst="roundRect">
                <a:avLst/>
              </a:prstGeom>
              <a:solidFill>
                <a:schemeClr val="accent5">
                  <a:lumMod val="20000"/>
                  <a:lumOff val="80000"/>
                </a:schemeClr>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18" name="矩形 17"/>
              <p:cNvSpPr>
                <a:spLocks noChangeArrowheads="1"/>
              </p:cNvSpPr>
              <p:nvPr/>
            </p:nvSpPr>
            <p:spPr bwMode="auto">
              <a:xfrm>
                <a:off x="5508104" y="3501008"/>
                <a:ext cx="3240360" cy="2246769"/>
              </a:xfrm>
              <a:prstGeom prst="rect">
                <a:avLst/>
              </a:prstGeom>
              <a:noFill/>
              <a:ln w="9525">
                <a:noFill/>
                <a:miter lim="800000"/>
              </a:ln>
            </p:spPr>
            <p:txBody>
              <a:bodyPr wrap="square">
                <a:spAutoFit/>
              </a:bodyPr>
              <a:lstStyle/>
              <a:p>
                <a:r>
                  <a:rPr lang="zh-CN" altLang="en-US" sz="2800" dirty="0" smtClean="0">
                    <a:solidFill>
                      <a:srgbClr val="FF0000"/>
                    </a:solidFill>
                    <a:latin typeface="楷体" panose="02010609060101010101" pitchFamily="49" charset="-122"/>
                    <a:ea typeface="楷体" panose="02010609060101010101" pitchFamily="49" charset="-122"/>
                  </a:rPr>
                  <a:t>作比较：将</a:t>
                </a:r>
                <a:r>
                  <a:rPr lang="zh-CN" altLang="en-US" sz="2800" dirty="0">
                    <a:solidFill>
                      <a:srgbClr val="FF0000"/>
                    </a:solidFill>
                    <a:latin typeface="楷体" panose="02010609060101010101" pitchFamily="49" charset="-122"/>
                    <a:ea typeface="楷体" panose="02010609060101010101" pitchFamily="49" charset="-122"/>
                  </a:rPr>
                  <a:t>两种类别相同或不同的事物、</a:t>
                </a:r>
                <a:r>
                  <a:rPr lang="zh-CN" altLang="en-US" sz="2800" dirty="0" smtClean="0">
                    <a:solidFill>
                      <a:srgbClr val="FF0000"/>
                    </a:solidFill>
                    <a:latin typeface="楷体" panose="02010609060101010101" pitchFamily="49" charset="-122"/>
                    <a:ea typeface="楷体" panose="02010609060101010101" pitchFamily="49" charset="-122"/>
                  </a:rPr>
                  <a:t>现象加以</a:t>
                </a:r>
                <a:r>
                  <a:rPr lang="zh-CN" altLang="en-US" sz="2800" dirty="0">
                    <a:solidFill>
                      <a:srgbClr val="FF0000"/>
                    </a:solidFill>
                    <a:latin typeface="楷体" panose="02010609060101010101" pitchFamily="49" charset="-122"/>
                    <a:ea typeface="楷体" panose="02010609060101010101" pitchFamily="49" charset="-122"/>
                  </a:rPr>
                  <a:t>比较来说明事物特征</a:t>
                </a:r>
                <a:r>
                  <a:rPr lang="zh-CN" altLang="en-US" sz="2800" dirty="0" smtClean="0">
                    <a:solidFill>
                      <a:srgbClr val="FF0000"/>
                    </a:solidFill>
                    <a:latin typeface="楷体" panose="02010609060101010101" pitchFamily="49" charset="-122"/>
                    <a:ea typeface="楷体" panose="02010609060101010101" pitchFamily="49" charset="-122"/>
                  </a:rPr>
                  <a:t>的方法</a:t>
                </a:r>
                <a:r>
                  <a:rPr lang="zh-CN" altLang="en-US" sz="2800" dirty="0">
                    <a:solidFill>
                      <a:srgbClr val="FF0000"/>
                    </a:solidFill>
                    <a:latin typeface="楷体" panose="02010609060101010101" pitchFamily="49" charset="-122"/>
                    <a:ea typeface="楷体" panose="02010609060101010101" pitchFamily="49" charset="-122"/>
                  </a:rPr>
                  <a:t> 。</a:t>
                </a:r>
                <a:endParaRPr lang="zh-CN" altLang="en-US" sz="2800" dirty="0">
                  <a:solidFill>
                    <a:srgbClr val="FF0000"/>
                  </a:solidFill>
                  <a:latin typeface="楷体" panose="02010609060101010101" pitchFamily="49" charset="-122"/>
                  <a:ea typeface="楷体" panose="02010609060101010101" pitchFamily="49" charset="-122"/>
                </a:endParaRPr>
              </a:p>
            </p:txBody>
          </p:sp>
        </p:grpSp>
        <p:grpSp>
          <p:nvGrpSpPr>
            <p:cNvPr id="20" name="组合 16"/>
            <p:cNvGrpSpPr/>
            <p:nvPr/>
          </p:nvGrpSpPr>
          <p:grpSpPr bwMode="auto">
            <a:xfrm>
              <a:off x="8028384" y="5229200"/>
              <a:ext cx="880243" cy="1459955"/>
              <a:chOff x="5836357" y="4560894"/>
              <a:chExt cx="1327930" cy="2056092"/>
            </a:xfrm>
          </p:grpSpPr>
          <p:pic>
            <p:nvPicPr>
              <p:cNvPr id="21" name="图片 5"/>
              <p:cNvPicPr>
                <a:picLocks noChangeAspect="1"/>
              </p:cNvPicPr>
              <p:nvPr/>
            </p:nvPicPr>
            <p:blipFill>
              <a:blip r:embed="rId3">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4">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grpSp>
      <p:pic>
        <p:nvPicPr>
          <p:cNvPr id="23" name="Picture 3"/>
          <p:cNvPicPr>
            <a:picLocks noChangeAspect="1" noChangeArrowheads="1"/>
          </p:cNvPicPr>
          <p:nvPr/>
        </p:nvPicPr>
        <p:blipFill>
          <a:blip r:embed="rId5"/>
          <a:srcRect/>
          <a:stretch>
            <a:fillRect/>
          </a:stretch>
        </p:blipFill>
        <p:spPr bwMode="auto">
          <a:xfrm>
            <a:off x="0" y="5733256"/>
            <a:ext cx="1004346" cy="1124744"/>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p:cNvPicPr>
          <p:nvPr/>
        </p:nvPicPr>
        <p:blipFill>
          <a:blip r:embed="rId1"/>
          <a:srcRect/>
          <a:stretch>
            <a:fillRect/>
          </a:stretch>
        </p:blipFill>
        <p:spPr bwMode="auto">
          <a:xfrm>
            <a:off x="7207250" y="188913"/>
            <a:ext cx="1901825" cy="863600"/>
          </a:xfrm>
          <a:prstGeom prst="rect">
            <a:avLst/>
          </a:prstGeom>
          <a:noFill/>
          <a:ln w="9525">
            <a:noFill/>
            <a:miter lim="800000"/>
            <a:headEnd/>
            <a:tailEnd/>
          </a:ln>
        </p:spPr>
      </p:pic>
      <p:pic>
        <p:nvPicPr>
          <p:cNvPr id="23555" name="图片 9"/>
          <p:cNvPicPr>
            <a:picLocks noChangeAspect="1"/>
          </p:cNvPicPr>
          <p:nvPr/>
        </p:nvPicPr>
        <p:blipFill>
          <a:blip r:embed="rId2"/>
          <a:srcRect r="72971"/>
          <a:stretch>
            <a:fillRect/>
          </a:stretch>
        </p:blipFill>
        <p:spPr bwMode="auto">
          <a:xfrm>
            <a:off x="6583363" y="6042025"/>
            <a:ext cx="1624012" cy="1543050"/>
          </a:xfrm>
          <a:prstGeom prst="rect">
            <a:avLst/>
          </a:prstGeom>
          <a:noFill/>
          <a:ln w="9525">
            <a:noFill/>
            <a:miter lim="800000"/>
            <a:headEnd/>
            <a:tailEnd/>
          </a:ln>
        </p:spPr>
      </p:pic>
      <p:pic>
        <p:nvPicPr>
          <p:cNvPr id="23556" name="图片 12"/>
          <p:cNvPicPr>
            <a:picLocks noChangeAspect="1"/>
          </p:cNvPicPr>
          <p:nvPr/>
        </p:nvPicPr>
        <p:blipFill>
          <a:blip r:embed="rId3"/>
          <a:srcRect r="72971"/>
          <a:stretch>
            <a:fillRect/>
          </a:stretch>
        </p:blipFill>
        <p:spPr bwMode="auto">
          <a:xfrm>
            <a:off x="701675" y="6221413"/>
            <a:ext cx="1265238" cy="1200150"/>
          </a:xfrm>
          <a:prstGeom prst="rect">
            <a:avLst/>
          </a:prstGeom>
          <a:noFill/>
          <a:ln w="9525">
            <a:noFill/>
            <a:miter lim="800000"/>
            <a:headEnd/>
            <a:tailEnd/>
          </a:ln>
        </p:spPr>
      </p:pic>
      <p:pic>
        <p:nvPicPr>
          <p:cNvPr id="23557" name="图片 7"/>
          <p:cNvPicPr>
            <a:picLocks noChangeAspect="1"/>
          </p:cNvPicPr>
          <p:nvPr/>
        </p:nvPicPr>
        <p:blipFill>
          <a:blip r:embed="rId4"/>
          <a:srcRect/>
          <a:stretch>
            <a:fillRect/>
          </a:stretch>
        </p:blipFill>
        <p:spPr bwMode="auto">
          <a:xfrm>
            <a:off x="158750" y="6383338"/>
            <a:ext cx="539750" cy="460375"/>
          </a:xfrm>
          <a:prstGeom prst="rect">
            <a:avLst/>
          </a:prstGeom>
          <a:noFill/>
          <a:ln w="9525">
            <a:noFill/>
            <a:miter lim="800000"/>
            <a:headEnd/>
            <a:tailEnd/>
          </a:ln>
        </p:spPr>
      </p:pic>
      <p:pic>
        <p:nvPicPr>
          <p:cNvPr id="23558"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sp>
        <p:nvSpPr>
          <p:cNvPr id="12" name="对角圆角矩形 11"/>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新课导入</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8194" name="Picture 2" descr="http://i.weather.com.cn/images/cn/trip/2014/03/21/64EC257A5AF0DF7AE276C91C2C57A22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86003" y="1052513"/>
            <a:ext cx="4497360" cy="29701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矩形 1"/>
          <p:cNvSpPr/>
          <p:nvPr/>
        </p:nvSpPr>
        <p:spPr>
          <a:xfrm>
            <a:off x="698500" y="4135894"/>
            <a:ext cx="7617916" cy="2677656"/>
          </a:xfrm>
          <a:prstGeom prst="rect">
            <a:avLst/>
          </a:prstGeom>
        </p:spPr>
        <p:txBody>
          <a:bodyPr wrap="square">
            <a:spAutoFit/>
          </a:bodyPr>
          <a:lstStyle/>
          <a:p>
            <a:r>
              <a:rPr lang="zh-CN" altLang="en-US" sz="2800" dirty="0" smtClean="0">
                <a:latin typeface="楷体" panose="02010609060101010101" pitchFamily="49" charset="-122"/>
                <a:ea typeface="楷体" panose="02010609060101010101" pitchFamily="49" charset="-122"/>
              </a:rPr>
              <a:t>    听了歌曲，你想到了什么？你们</a:t>
            </a:r>
            <a:r>
              <a:rPr lang="zh-CN" altLang="zh-CN" sz="2800" dirty="0" smtClean="0">
                <a:latin typeface="楷体" panose="02010609060101010101" pitchFamily="49" charset="-122"/>
                <a:ea typeface="楷体" panose="02010609060101010101" pitchFamily="49" charset="-122"/>
              </a:rPr>
              <a:t>喜欢</a:t>
            </a:r>
            <a:r>
              <a:rPr lang="zh-CN" altLang="zh-CN" sz="2800" dirty="0">
                <a:latin typeface="楷体" panose="02010609060101010101" pitchFamily="49" charset="-122"/>
                <a:ea typeface="楷体" panose="02010609060101010101" pitchFamily="49" charset="-122"/>
              </a:rPr>
              <a:t>雄伟的喜马拉雅山和美丽的雅鲁藏布江吗</a:t>
            </a:r>
            <a:r>
              <a:rPr lang="zh-CN" altLang="zh-CN" sz="2800" dirty="0" smtClean="0">
                <a:latin typeface="楷体" panose="02010609060101010101" pitchFamily="49" charset="-122"/>
                <a:ea typeface="楷体" panose="02010609060101010101" pitchFamily="49" charset="-122"/>
              </a:rPr>
              <a:t>？在</a:t>
            </a:r>
            <a:r>
              <a:rPr lang="zh-CN" altLang="zh-CN" sz="2800" dirty="0">
                <a:latin typeface="楷体" panose="02010609060101010101" pitchFamily="49" charset="-122"/>
                <a:ea typeface="楷体" panose="02010609060101010101" pitchFamily="49" charset="-122"/>
              </a:rPr>
              <a:t>这个美丽的地方还有一处神奇的大峡谷叫做雅鲁藏布大峡谷，今天</a:t>
            </a:r>
            <a:r>
              <a:rPr lang="zh-CN" altLang="zh-CN" sz="2800" dirty="0" smtClean="0">
                <a:latin typeface="楷体" panose="02010609060101010101" pitchFamily="49" charset="-122"/>
                <a:ea typeface="楷体" panose="02010609060101010101" pitchFamily="49" charset="-122"/>
              </a:rPr>
              <a:t>老师带</a:t>
            </a:r>
            <a:r>
              <a:rPr lang="zh-CN" altLang="zh-CN" sz="2800" dirty="0">
                <a:latin typeface="楷体" panose="02010609060101010101" pitchFamily="49" charset="-122"/>
                <a:ea typeface="楷体" panose="02010609060101010101" pitchFamily="49" charset="-122"/>
              </a:rPr>
              <a:t>同学们一起去感受雅鲁藏布大峡谷的神奇魅力。</a:t>
            </a:r>
            <a:br>
              <a:rPr lang="en-US" altLang="zh-CN" sz="2800" dirty="0">
                <a:latin typeface="楷体" panose="02010609060101010101" pitchFamily="49" charset="-122"/>
                <a:ea typeface="楷体" panose="02010609060101010101" pitchFamily="49" charset="-122"/>
              </a:rPr>
            </a:br>
            <a:endParaRPr lang="zh-CN" altLang="en-US" sz="2800" dirty="0">
              <a:latin typeface="楷体" panose="02010609060101010101" pitchFamily="49" charset="-122"/>
              <a:ea typeface="楷体" panose="02010609060101010101" pitchFamily="49" charset="-122"/>
            </a:endParaRPr>
          </a:p>
        </p:txBody>
      </p:sp>
      <p:pic>
        <p:nvPicPr>
          <p:cNvPr id="3" name="央金卓嘎 - 喜马拉雅.mp3">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cstate="print"/>
          <a:stretch>
            <a:fillRect/>
          </a:stretch>
        </p:blipFill>
        <p:spPr>
          <a:xfrm>
            <a:off x="1131970" y="1412776"/>
            <a:ext cx="609600" cy="609600"/>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15771" fill="hold"/>
                                        <p:tgtEl>
                                          <p:spTgt spid="3"/>
                                        </p:tgtEl>
                                      </p:cBhvr>
                                    </p:cmd>
                                  </p:childTnLst>
                                </p:cTn>
                              </p:par>
                            </p:childTnLst>
                          </p:cTn>
                        </p:par>
                      </p:childTnLst>
                    </p:cTn>
                  </p:par>
                </p:childTnLst>
              </p:cTn>
              <p:nextCondLst>
                <p:cond evt="onClick" delay="0">
                  <p:tgtEl>
                    <p:spTgt spid="3"/>
                  </p:tgtEl>
                </p:cond>
              </p:nextCondLst>
            </p:seq>
            <p:audio>
              <p:cMediaNode vol="80000">
                <p:cTn id="20"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13624" y="1147752"/>
            <a:ext cx="3185487"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 打比方说明：</a:t>
            </a:r>
            <a:endParaRPr lang="zh-CN" altLang="en-US" sz="3600"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pic>
        <p:nvPicPr>
          <p:cNvPr id="45060"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5061"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45062"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sp>
        <p:nvSpPr>
          <p:cNvPr id="12" name="对角圆角矩形 11"/>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矩形 1"/>
          <p:cNvSpPr/>
          <p:nvPr/>
        </p:nvSpPr>
        <p:spPr>
          <a:xfrm>
            <a:off x="703317" y="2649799"/>
            <a:ext cx="7101408" cy="1077218"/>
          </a:xfrm>
          <a:prstGeom prst="rect">
            <a:avLst/>
          </a:prstGeom>
        </p:spPr>
        <p:txBody>
          <a:bodyPr wrap="square">
            <a:spAutoFit/>
          </a:bodyPr>
          <a:lstStyle/>
          <a:p>
            <a:r>
              <a:rPr lang="zh-CN" altLang="en-US" sz="3200" dirty="0" smtClean="0">
                <a:latin typeface="楷体" panose="02010609060101010101" pitchFamily="49" charset="-122"/>
                <a:ea typeface="楷体" panose="02010609060101010101" pitchFamily="49" charset="-122"/>
              </a:rPr>
              <a:t>    它</a:t>
            </a:r>
            <a:r>
              <a:rPr lang="zh-CN" altLang="en-US" sz="3200" dirty="0">
                <a:latin typeface="楷体" panose="02010609060101010101" pitchFamily="49" charset="-122"/>
                <a:ea typeface="楷体" panose="02010609060101010101" pitchFamily="49" charset="-122"/>
              </a:rPr>
              <a:t>的下游围绕喜马拉雅山东端的最高峰，形成一个奇特的马蹄形大</a:t>
            </a:r>
            <a:r>
              <a:rPr lang="zh-CN" altLang="en-US" sz="3200" dirty="0" smtClean="0">
                <a:latin typeface="楷体" panose="02010609060101010101" pitchFamily="49" charset="-122"/>
                <a:ea typeface="楷体" panose="02010609060101010101" pitchFamily="49" charset="-122"/>
              </a:rPr>
              <a:t>拐弯。</a:t>
            </a:r>
            <a:endParaRPr lang="zh-CN" altLang="en-US" sz="3200" dirty="0">
              <a:latin typeface="楷体" panose="02010609060101010101" pitchFamily="49" charset="-122"/>
              <a:ea typeface="楷体" panose="02010609060101010101" pitchFamily="49" charset="-122"/>
            </a:endParaRPr>
          </a:p>
        </p:txBody>
      </p:sp>
      <p:sp>
        <p:nvSpPr>
          <p:cNvPr id="14" name="矩形 13"/>
          <p:cNvSpPr/>
          <p:nvPr/>
        </p:nvSpPr>
        <p:spPr>
          <a:xfrm>
            <a:off x="4932041" y="3188408"/>
            <a:ext cx="1121270"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组合 19"/>
          <p:cNvGrpSpPr/>
          <p:nvPr/>
        </p:nvGrpSpPr>
        <p:grpSpPr>
          <a:xfrm>
            <a:off x="3744867" y="4221088"/>
            <a:ext cx="4787573" cy="2520280"/>
            <a:chOff x="5292080" y="3806518"/>
            <a:chExt cx="4787573" cy="2520280"/>
          </a:xfrm>
        </p:grpSpPr>
        <p:grpSp>
          <p:nvGrpSpPr>
            <p:cNvPr id="21" name="组合 20"/>
            <p:cNvGrpSpPr/>
            <p:nvPr/>
          </p:nvGrpSpPr>
          <p:grpSpPr>
            <a:xfrm>
              <a:off x="5292080" y="3806518"/>
              <a:ext cx="3888432" cy="1800200"/>
              <a:chOff x="5652120" y="3605015"/>
              <a:chExt cx="3888432" cy="1800200"/>
            </a:xfrm>
          </p:grpSpPr>
          <p:sp>
            <p:nvSpPr>
              <p:cNvPr id="25" name="圆角矩形 24"/>
              <p:cNvSpPr/>
              <p:nvPr/>
            </p:nvSpPr>
            <p:spPr>
              <a:xfrm>
                <a:off x="5652120" y="3605015"/>
                <a:ext cx="3888432" cy="1800200"/>
              </a:xfrm>
              <a:prstGeom prst="roundRect">
                <a:avLst/>
              </a:prstGeom>
              <a:solidFill>
                <a:schemeClr val="accent5">
                  <a:lumMod val="20000"/>
                  <a:lumOff val="80000"/>
                </a:schemeClr>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7" name="矩形 26"/>
              <p:cNvSpPr>
                <a:spLocks noChangeArrowheads="1"/>
              </p:cNvSpPr>
              <p:nvPr/>
            </p:nvSpPr>
            <p:spPr bwMode="auto">
              <a:xfrm>
                <a:off x="5687165" y="3804196"/>
                <a:ext cx="3816424" cy="1384995"/>
              </a:xfrm>
              <a:prstGeom prst="rect">
                <a:avLst/>
              </a:prstGeom>
              <a:noFill/>
              <a:ln w="9525">
                <a:noFill/>
                <a:miter lim="800000"/>
              </a:ln>
            </p:spPr>
            <p:txBody>
              <a:bodyPr wrap="square">
                <a:spAutoFit/>
              </a:bodyPr>
              <a:lstStyle/>
              <a:p>
                <a:r>
                  <a:rPr lang="zh-CN" altLang="en-US" sz="2800" dirty="0">
                    <a:solidFill>
                      <a:srgbClr val="FF0000"/>
                    </a:solidFill>
                    <a:latin typeface="楷体" panose="02010609060101010101" pitchFamily="49" charset="-122"/>
                    <a:ea typeface="楷体" panose="02010609060101010101" pitchFamily="49" charset="-122"/>
                  </a:rPr>
                  <a:t>打比方：把河流的形状比作马蹄形，这种方法叫做打比方。</a:t>
                </a:r>
                <a:endParaRPr lang="zh-CN" altLang="en-US" sz="2800" dirty="0">
                  <a:solidFill>
                    <a:srgbClr val="FF0000"/>
                  </a:solidFill>
                  <a:latin typeface="楷体" panose="02010609060101010101" pitchFamily="49" charset="-122"/>
                  <a:ea typeface="楷体" panose="02010609060101010101" pitchFamily="49" charset="-122"/>
                </a:endParaRPr>
              </a:p>
            </p:txBody>
          </p:sp>
        </p:grpSp>
        <p:grpSp>
          <p:nvGrpSpPr>
            <p:cNvPr id="22" name="组合 16"/>
            <p:cNvGrpSpPr/>
            <p:nvPr/>
          </p:nvGrpSpPr>
          <p:grpSpPr bwMode="auto">
            <a:xfrm>
              <a:off x="8028384" y="5070663"/>
              <a:ext cx="2051269" cy="1256135"/>
              <a:chOff x="5836357" y="4337622"/>
              <a:chExt cx="3094534" cy="1769047"/>
            </a:xfrm>
          </p:grpSpPr>
          <p:pic>
            <p:nvPicPr>
              <p:cNvPr id="23" name="图片 5"/>
              <p:cNvPicPr>
                <a:picLocks noChangeAspect="1"/>
              </p:cNvPicPr>
              <p:nvPr/>
            </p:nvPicPr>
            <p:blipFill>
              <a:blip r:embed="rId4">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4" name="Picture 2"/>
              <p:cNvPicPr>
                <a:picLocks noChangeAspect="1" noChangeArrowheads="1"/>
              </p:cNvPicPr>
              <p:nvPr/>
            </p:nvPicPr>
            <p:blipFill>
              <a:blip r:embed="rId5">
                <a:clrChange>
                  <a:clrFrom>
                    <a:srgbClr val="FDFDFD"/>
                  </a:clrFrom>
                  <a:clrTo>
                    <a:srgbClr val="FDFDFD">
                      <a:alpha val="0"/>
                    </a:srgbClr>
                  </a:clrTo>
                </a:clrChange>
              </a:blip>
              <a:srcRect/>
              <a:stretch>
                <a:fillRect/>
              </a:stretch>
            </p:blipFill>
            <p:spPr bwMode="auto">
              <a:xfrm>
                <a:off x="7683082" y="4337622"/>
                <a:ext cx="1247809" cy="1769047"/>
              </a:xfrm>
              <a:prstGeom prst="rect">
                <a:avLst/>
              </a:prstGeom>
              <a:noFill/>
              <a:ln w="9525">
                <a:noFill/>
                <a:miter lim="800000"/>
                <a:headEnd/>
                <a:tailEnd/>
              </a:ln>
            </p:spPr>
          </p:pic>
        </p:grpSp>
      </p:grpSp>
      <p:pic>
        <p:nvPicPr>
          <p:cNvPr id="45063" name="图片 8"/>
          <p:cNvPicPr>
            <a:picLocks noChangeAspect="1"/>
          </p:cNvPicPr>
          <p:nvPr/>
        </p:nvPicPr>
        <p:blipFill>
          <a:blip r:embed="rId6"/>
          <a:srcRect/>
          <a:stretch>
            <a:fillRect/>
          </a:stretch>
        </p:blipFill>
        <p:spPr bwMode="auto">
          <a:xfrm>
            <a:off x="8099747" y="6365875"/>
            <a:ext cx="720725" cy="477838"/>
          </a:xfrm>
          <a:prstGeom prst="rect">
            <a:avLst/>
          </a:prstGeom>
          <a:noFill/>
          <a:ln w="9525">
            <a:noFill/>
            <a:miter lim="800000"/>
            <a:headEnd/>
            <a:tailEnd/>
          </a:ln>
        </p:spPr>
      </p:pic>
      <p:grpSp>
        <p:nvGrpSpPr>
          <p:cNvPr id="6" name="组合 5"/>
          <p:cNvGrpSpPr/>
          <p:nvPr/>
        </p:nvGrpSpPr>
        <p:grpSpPr>
          <a:xfrm>
            <a:off x="5508104" y="1124744"/>
            <a:ext cx="2880320" cy="1260720"/>
            <a:chOff x="5508104" y="1124744"/>
            <a:chExt cx="2880320" cy="1260720"/>
          </a:xfrm>
        </p:grpSpPr>
        <p:sp>
          <p:nvSpPr>
            <p:cNvPr id="4" name="圆角矩形标注 3"/>
            <p:cNvSpPr/>
            <p:nvPr/>
          </p:nvSpPr>
          <p:spPr>
            <a:xfrm>
              <a:off x="5508104" y="1124744"/>
              <a:ext cx="2808312" cy="1260720"/>
            </a:xfrm>
            <a:prstGeom prst="wedgeRoundRectCallout">
              <a:avLst>
                <a:gd name="adj1" fmla="val -40131"/>
                <a:gd name="adj2" fmla="val 77802"/>
                <a:gd name="adj3" fmla="val 16667"/>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80112" y="1250757"/>
              <a:ext cx="2808312" cy="954107"/>
            </a:xfrm>
            <a:prstGeom prst="rect">
              <a:avLst/>
            </a:prstGeom>
          </p:spPr>
          <p:txBody>
            <a:bodyPr wrap="square">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形象</a:t>
              </a:r>
              <a:r>
                <a:rPr lang="zh-CN" altLang="en-US" sz="2800" dirty="0">
                  <a:solidFill>
                    <a:srgbClr val="FF0000"/>
                  </a:solidFill>
                  <a:latin typeface="楷体" panose="02010609060101010101" pitchFamily="49" charset="-122"/>
                  <a:ea typeface="楷体" panose="02010609060101010101" pitchFamily="49" charset="-122"/>
                </a:rPr>
                <a:t>地描绘出了大峡谷的</a:t>
              </a:r>
              <a:r>
                <a:rPr lang="zh-CN" altLang="en-US" sz="2800" dirty="0" smtClean="0">
                  <a:solidFill>
                    <a:srgbClr val="FF0000"/>
                  </a:solidFill>
                  <a:latin typeface="楷体" panose="02010609060101010101" pitchFamily="49" charset="-122"/>
                  <a:ea typeface="楷体" panose="02010609060101010101" pitchFamily="49" charset="-122"/>
                </a:rPr>
                <a:t>形状。</a:t>
              </a:r>
              <a:endParaRPr lang="zh-CN" altLang="en-US" sz="2800" dirty="0">
                <a:solidFill>
                  <a:srgbClr val="FF0000"/>
                </a:solidFill>
                <a:latin typeface="楷体" panose="02010609060101010101" pitchFamily="49" charset="-122"/>
                <a:ea typeface="楷体" panose="02010609060101010101" pitchFamily="49"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80">
                                          <p:stCondLst>
                                            <p:cond delay="0"/>
                                          </p:stCondLst>
                                        </p:cTn>
                                        <p:tgtEl>
                                          <p:spTgt spid="20"/>
                                        </p:tgtEl>
                                      </p:cBhvr>
                                    </p:animEffect>
                                    <p:anim calcmode="lin" valueType="num">
                                      <p:cBhvr>
                                        <p:cTn id="3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6" dur="26">
                                          <p:stCondLst>
                                            <p:cond delay="650"/>
                                          </p:stCondLst>
                                        </p:cTn>
                                        <p:tgtEl>
                                          <p:spTgt spid="20"/>
                                        </p:tgtEl>
                                      </p:cBhvr>
                                      <p:to x="100000" y="60000"/>
                                    </p:animScale>
                                    <p:animScale>
                                      <p:cBhvr>
                                        <p:cTn id="37" dur="166" decel="50000">
                                          <p:stCondLst>
                                            <p:cond delay="676"/>
                                          </p:stCondLst>
                                        </p:cTn>
                                        <p:tgtEl>
                                          <p:spTgt spid="20"/>
                                        </p:tgtEl>
                                      </p:cBhvr>
                                      <p:to x="100000" y="100000"/>
                                    </p:animScale>
                                    <p:animScale>
                                      <p:cBhvr>
                                        <p:cTn id="38" dur="26">
                                          <p:stCondLst>
                                            <p:cond delay="1312"/>
                                          </p:stCondLst>
                                        </p:cTn>
                                        <p:tgtEl>
                                          <p:spTgt spid="20"/>
                                        </p:tgtEl>
                                      </p:cBhvr>
                                      <p:to x="100000" y="80000"/>
                                    </p:animScale>
                                    <p:animScale>
                                      <p:cBhvr>
                                        <p:cTn id="39" dur="166" decel="50000">
                                          <p:stCondLst>
                                            <p:cond delay="1338"/>
                                          </p:stCondLst>
                                        </p:cTn>
                                        <p:tgtEl>
                                          <p:spTgt spid="20"/>
                                        </p:tgtEl>
                                      </p:cBhvr>
                                      <p:to x="100000" y="100000"/>
                                    </p:animScale>
                                    <p:animScale>
                                      <p:cBhvr>
                                        <p:cTn id="40" dur="26">
                                          <p:stCondLst>
                                            <p:cond delay="1642"/>
                                          </p:stCondLst>
                                        </p:cTn>
                                        <p:tgtEl>
                                          <p:spTgt spid="20"/>
                                        </p:tgtEl>
                                      </p:cBhvr>
                                      <p:to x="100000" y="90000"/>
                                    </p:animScale>
                                    <p:animScale>
                                      <p:cBhvr>
                                        <p:cTn id="41" dur="166" decel="50000">
                                          <p:stCondLst>
                                            <p:cond delay="1668"/>
                                          </p:stCondLst>
                                        </p:cTn>
                                        <p:tgtEl>
                                          <p:spTgt spid="20"/>
                                        </p:tgtEl>
                                      </p:cBhvr>
                                      <p:to x="100000" y="100000"/>
                                    </p:animScale>
                                    <p:animScale>
                                      <p:cBhvr>
                                        <p:cTn id="42" dur="26">
                                          <p:stCondLst>
                                            <p:cond delay="1808"/>
                                          </p:stCondLst>
                                        </p:cTn>
                                        <p:tgtEl>
                                          <p:spTgt spid="20"/>
                                        </p:tgtEl>
                                      </p:cBhvr>
                                      <p:to x="100000" y="95000"/>
                                    </p:animScale>
                                    <p:animScale>
                                      <p:cBhvr>
                                        <p:cTn id="43"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2082" y="1117672"/>
            <a:ext cx="180049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 形态：</a:t>
            </a:r>
            <a:endParaRPr lang="zh-CN" altLang="en-US" sz="3600" cap="all" dirty="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pic>
        <p:nvPicPr>
          <p:cNvPr id="45060" name="图片 9"/>
          <p:cNvPicPr>
            <a:picLocks noChangeAspect="1"/>
          </p:cNvPicPr>
          <p:nvPr/>
        </p:nvPicPr>
        <p:blipFill>
          <a:blip r:embed="rId1"/>
          <a:srcRect r="72971"/>
          <a:stretch>
            <a:fillRect/>
          </a:stretch>
        </p:blipFill>
        <p:spPr bwMode="auto">
          <a:xfrm>
            <a:off x="6427788" y="5984875"/>
            <a:ext cx="1624012" cy="1543050"/>
          </a:xfrm>
          <a:prstGeom prst="rect">
            <a:avLst/>
          </a:prstGeom>
          <a:noFill/>
          <a:ln w="9525">
            <a:noFill/>
            <a:miter lim="800000"/>
            <a:headEnd/>
            <a:tailEnd/>
          </a:ln>
        </p:spPr>
      </p:pic>
      <p:pic>
        <p:nvPicPr>
          <p:cNvPr id="45061"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45062" name="图片 7"/>
          <p:cNvPicPr>
            <a:picLocks noChangeAspect="1"/>
          </p:cNvPicPr>
          <p:nvPr/>
        </p:nvPicPr>
        <p:blipFill>
          <a:blip r:embed="rId3"/>
          <a:srcRect/>
          <a:stretch>
            <a:fillRect/>
          </a:stretch>
        </p:blipFill>
        <p:spPr bwMode="auto">
          <a:xfrm>
            <a:off x="142766" y="6385259"/>
            <a:ext cx="539750" cy="460375"/>
          </a:xfrm>
          <a:prstGeom prst="rect">
            <a:avLst/>
          </a:prstGeom>
          <a:noFill/>
          <a:ln w="9525">
            <a:noFill/>
            <a:miter lim="800000"/>
            <a:headEnd/>
            <a:tailEnd/>
          </a:ln>
        </p:spPr>
      </p:pic>
      <p:pic>
        <p:nvPicPr>
          <p:cNvPr id="45063" name="图片 8"/>
          <p:cNvPicPr>
            <a:picLocks noChangeAspect="1"/>
          </p:cNvPicPr>
          <p:nvPr/>
        </p:nvPicPr>
        <p:blipFill>
          <a:blip r:embed="rId4"/>
          <a:srcRect/>
          <a:stretch>
            <a:fillRect/>
          </a:stretch>
        </p:blipFill>
        <p:spPr bwMode="auto">
          <a:xfrm>
            <a:off x="8012004" y="6455109"/>
            <a:ext cx="720725" cy="477838"/>
          </a:xfrm>
          <a:prstGeom prst="rect">
            <a:avLst/>
          </a:prstGeom>
          <a:noFill/>
          <a:ln w="9525">
            <a:noFill/>
            <a:miter lim="800000"/>
            <a:headEnd/>
            <a:tailEnd/>
          </a:ln>
        </p:spPr>
      </p:pic>
      <p:sp>
        <p:nvSpPr>
          <p:cNvPr id="12" name="对角圆角矩形 11"/>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TextBox 2"/>
          <p:cNvSpPr txBox="1"/>
          <p:nvPr/>
        </p:nvSpPr>
        <p:spPr>
          <a:xfrm>
            <a:off x="1547664" y="1179228"/>
            <a:ext cx="2668413" cy="584775"/>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马蹄形大拐弯</a:t>
            </a:r>
            <a:endParaRPr lang="zh-CN" altLang="en-US" sz="3200" dirty="0">
              <a:latin typeface="楷体" panose="02010609060101010101" pitchFamily="49" charset="-122"/>
              <a:ea typeface="楷体" panose="02010609060101010101" pitchFamily="49" charset="-122"/>
            </a:endParaRPr>
          </a:p>
        </p:txBody>
      </p:sp>
      <p:sp>
        <p:nvSpPr>
          <p:cNvPr id="15" name="矩形 14"/>
          <p:cNvSpPr/>
          <p:nvPr/>
        </p:nvSpPr>
        <p:spPr>
          <a:xfrm>
            <a:off x="4418058" y="1117671"/>
            <a:ext cx="180049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 特点：</a:t>
            </a:r>
            <a:endParaRPr lang="zh-CN" altLang="en-US" sz="3600" cap="all" dirty="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sp>
        <p:nvSpPr>
          <p:cNvPr id="20" name="TextBox 19"/>
          <p:cNvSpPr txBox="1"/>
          <p:nvPr/>
        </p:nvSpPr>
        <p:spPr>
          <a:xfrm>
            <a:off x="5970159" y="1179228"/>
            <a:ext cx="2539269" cy="58477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狭</a:t>
            </a:r>
            <a:r>
              <a:rPr lang="zh-CN" altLang="en-US" sz="3200" dirty="0" smtClean="0">
                <a:latin typeface="楷体" panose="02010609060101010101" pitchFamily="49" charset="-122"/>
                <a:ea typeface="楷体" panose="02010609060101010101" pitchFamily="49" charset="-122"/>
              </a:rPr>
              <a:t>长的深谷</a:t>
            </a:r>
            <a:endParaRPr lang="zh-CN" altLang="en-US" sz="3200" dirty="0">
              <a:latin typeface="楷体" panose="02010609060101010101" pitchFamily="49" charset="-122"/>
              <a:ea typeface="楷体" panose="02010609060101010101" pitchFamily="49" charset="-122"/>
            </a:endParaRPr>
          </a:p>
        </p:txBody>
      </p:sp>
      <p:sp>
        <p:nvSpPr>
          <p:cNvPr id="4" name="AutoShape 2" descr="http://img4.imgtn.bdimg.com/it/u=1316528081,2845169627&amp;fm=27&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img4.imgtn.bdimg.com/it/u=1316528081,2845169627&amp;fm=27&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AutoShape 8" descr="http://img1.imgtn.bdimg.com/it/u=1592435086,921594687&amp;fm=27&amp;gp=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038" name="Picture 14" descr="http://cyjctrip.qiniudn.com/1393138247/60D342DD-3506-48AA-8902-63F92E210D6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8023" y="2306515"/>
            <a:ext cx="3722493" cy="29197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42" name="Picture 18" descr="http://youimg1.c-ctrip.com/target/fd/tg/g6/M06/17/A4/CggYslcYSyCAf7c4AARHHVEZ6L016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2641" y="2389993"/>
            <a:ext cx="3781707" cy="28362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42"/>
                                        </p:tgtEl>
                                        <p:attrNameLst>
                                          <p:attrName>style.visibility</p:attrName>
                                        </p:attrNameLst>
                                      </p:cBhvr>
                                      <p:to>
                                        <p:strVal val="visible"/>
                                      </p:to>
                                    </p:set>
                                    <p:animEffect transition="in" filter="fade">
                                      <p:cBhvr>
                                        <p:cTn id="18" dur="1000"/>
                                        <p:tgtEl>
                                          <p:spTgt spid="1042"/>
                                        </p:tgtEl>
                                      </p:cBhvr>
                                    </p:animEffect>
                                    <p:anim calcmode="lin" valueType="num">
                                      <p:cBhvr>
                                        <p:cTn id="19" dur="1000" fill="hold"/>
                                        <p:tgtEl>
                                          <p:spTgt spid="1042"/>
                                        </p:tgtEl>
                                        <p:attrNameLst>
                                          <p:attrName>ppt_x</p:attrName>
                                        </p:attrNameLst>
                                      </p:cBhvr>
                                      <p:tavLst>
                                        <p:tav tm="0">
                                          <p:val>
                                            <p:strVal val="#ppt_x"/>
                                          </p:val>
                                        </p:tav>
                                        <p:tav tm="100000">
                                          <p:val>
                                            <p:strVal val="#ppt_x"/>
                                          </p:val>
                                        </p:tav>
                                      </p:tavLst>
                                    </p:anim>
                                    <p:anim calcmode="lin" valueType="num">
                                      <p:cBhvr>
                                        <p:cTn id="20" dur="1000" fill="hold"/>
                                        <p:tgtEl>
                                          <p:spTgt spid="104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038"/>
                                        </p:tgtEl>
                                        <p:attrNameLst>
                                          <p:attrName>style.visibility</p:attrName>
                                        </p:attrNameLst>
                                      </p:cBhvr>
                                      <p:to>
                                        <p:strVal val="visible"/>
                                      </p:to>
                                    </p:set>
                                    <p:animEffect transition="in" filter="fade">
                                      <p:cBhvr>
                                        <p:cTn id="36" dur="1000"/>
                                        <p:tgtEl>
                                          <p:spTgt spid="1038"/>
                                        </p:tgtEl>
                                      </p:cBhvr>
                                    </p:animEffect>
                                    <p:anim calcmode="lin" valueType="num">
                                      <p:cBhvr>
                                        <p:cTn id="37" dur="1000" fill="hold"/>
                                        <p:tgtEl>
                                          <p:spTgt spid="1038"/>
                                        </p:tgtEl>
                                        <p:attrNameLst>
                                          <p:attrName>ppt_x</p:attrName>
                                        </p:attrNameLst>
                                      </p:cBhvr>
                                      <p:tavLst>
                                        <p:tav tm="0">
                                          <p:val>
                                            <p:strVal val="#ppt_x"/>
                                          </p:val>
                                        </p:tav>
                                        <p:tav tm="100000">
                                          <p:val>
                                            <p:strVal val="#ppt_x"/>
                                          </p:val>
                                        </p:tav>
                                      </p:tavLst>
                                    </p:anim>
                                    <p:anim calcmode="lin" valueType="num">
                                      <p:cBhvr>
                                        <p:cTn id="38" dur="1000" fill="hold"/>
                                        <p:tgtEl>
                                          <p:spTgt spid="10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图片 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47108"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47109"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47110"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12" name="对角圆角矩形 11"/>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6" name="AutoShape 2"/>
          <p:cNvSpPr>
            <a:spLocks noChangeArrowheads="1"/>
          </p:cNvSpPr>
          <p:nvPr/>
        </p:nvSpPr>
        <p:spPr bwMode="auto">
          <a:xfrm>
            <a:off x="611188" y="981075"/>
            <a:ext cx="15843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8" name="矩形 17"/>
          <p:cNvSpPr>
            <a:spLocks noChangeArrowheads="1"/>
          </p:cNvSpPr>
          <p:nvPr/>
        </p:nvSpPr>
        <p:spPr bwMode="auto">
          <a:xfrm>
            <a:off x="2325271" y="1422301"/>
            <a:ext cx="7097712" cy="585788"/>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雪山冰川、原始林海、生物多样性等。</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260153" y="2132856"/>
            <a:ext cx="7097712" cy="1569660"/>
          </a:xfrm>
          <a:prstGeom prst="rect">
            <a:avLst/>
          </a:prstGeom>
          <a:noFill/>
          <a:ln w="9525">
            <a:noFill/>
            <a:miter lim="800000"/>
          </a:ln>
        </p:spPr>
        <p:txBody>
          <a:bodyPr>
            <a:spAutoFit/>
          </a:bodyPr>
          <a:lstStyle/>
          <a:p>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雅鲁藏布大峡谷除了奇特的马蹄形大拐弯还有哪些奇异的景观？仔细阅读</a:t>
            </a:r>
            <a:r>
              <a:rPr lang="en-US" altLang="zh-CN" sz="3200" dirty="0" smtClean="0">
                <a:latin typeface="楷体" panose="02010609060101010101" pitchFamily="49" charset="-122"/>
                <a:ea typeface="楷体" panose="02010609060101010101" pitchFamily="49" charset="-122"/>
              </a:rPr>
              <a:t>3</a:t>
            </a:r>
            <a:r>
              <a:rPr lang="zh-CN" altLang="en-US" sz="3200" dirty="0" smtClean="0">
                <a:latin typeface="楷体" panose="02010609060101010101" pitchFamily="49" charset="-122"/>
                <a:ea typeface="楷体" panose="02010609060101010101" pitchFamily="49" charset="-122"/>
              </a:rPr>
              <a:t>、</a:t>
            </a:r>
            <a:r>
              <a:rPr lang="en-US" altLang="zh-CN" sz="3200" dirty="0" smtClean="0">
                <a:latin typeface="楷体" panose="02010609060101010101" pitchFamily="49" charset="-122"/>
                <a:ea typeface="楷体" panose="02010609060101010101" pitchFamily="49" charset="-122"/>
              </a:rPr>
              <a:t>4</a:t>
            </a:r>
            <a:r>
              <a:rPr lang="zh-CN" altLang="en-US" sz="3200" dirty="0" smtClean="0">
                <a:latin typeface="楷体" panose="02010609060101010101" pitchFamily="49" charset="-122"/>
                <a:ea typeface="楷体" panose="02010609060101010101" pitchFamily="49" charset="-122"/>
              </a:rPr>
              <a:t>自然段，去找找答案吧！</a:t>
            </a:r>
            <a:endParaRPr lang="zh-CN" altLang="en-US" sz="3200" dirty="0">
              <a:latin typeface="楷体" panose="02010609060101010101" pitchFamily="49" charset="-122"/>
              <a:ea typeface="楷体" panose="02010609060101010101" pitchFamily="49" charset="-122"/>
            </a:endParaRPr>
          </a:p>
        </p:txBody>
      </p:sp>
      <p:grpSp>
        <p:nvGrpSpPr>
          <p:cNvPr id="7" name="组合 6"/>
          <p:cNvGrpSpPr/>
          <p:nvPr/>
        </p:nvGrpSpPr>
        <p:grpSpPr>
          <a:xfrm>
            <a:off x="683568" y="3995772"/>
            <a:ext cx="2448272" cy="2216912"/>
            <a:chOff x="683568" y="3778838"/>
            <a:chExt cx="2736304" cy="2433845"/>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568" y="4149080"/>
              <a:ext cx="2736304" cy="2063603"/>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4" name="矩形 3"/>
            <p:cNvSpPr/>
            <p:nvPr/>
          </p:nvSpPr>
          <p:spPr>
            <a:xfrm>
              <a:off x="844527" y="3778838"/>
              <a:ext cx="1313087" cy="405472"/>
            </a:xfrm>
            <a:prstGeom prst="rect">
              <a:avLst/>
            </a:prstGeom>
            <a:solidFill>
              <a:srgbClr val="92D050"/>
            </a:solidFill>
          </p:spPr>
          <p:txBody>
            <a:bodyPr wrap="square">
              <a:spAutoFit/>
            </a:bodyPr>
            <a:lstStyle/>
            <a:p>
              <a:r>
                <a:rPr lang="zh-CN" altLang="en-US" b="1" dirty="0">
                  <a:solidFill>
                    <a:srgbClr val="FF0000"/>
                  </a:solidFill>
                </a:rPr>
                <a:t>雪山冰川</a:t>
              </a:r>
              <a:endParaRPr lang="zh-CN" altLang="en-US" b="1" dirty="0">
                <a:solidFill>
                  <a:srgbClr val="FF0000"/>
                </a:solidFill>
              </a:endParaRPr>
            </a:p>
          </p:txBody>
        </p:sp>
      </p:grpSp>
      <p:grpSp>
        <p:nvGrpSpPr>
          <p:cNvPr id="6" name="组合 5"/>
          <p:cNvGrpSpPr/>
          <p:nvPr/>
        </p:nvGrpSpPr>
        <p:grpSpPr>
          <a:xfrm>
            <a:off x="6228184" y="4005064"/>
            <a:ext cx="2232248" cy="2187094"/>
            <a:chOff x="4716016" y="3679940"/>
            <a:chExt cx="3490933" cy="2934974"/>
          </a:xfrm>
        </p:grpSpPr>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6016" y="4149080"/>
              <a:ext cx="3490933" cy="2465834"/>
            </a:xfrm>
            <a:prstGeom prst="round2DiagRect">
              <a:avLst>
                <a:gd name="adj1" fmla="val 16667"/>
                <a:gd name="adj2" fmla="val 1327"/>
              </a:avLst>
            </a:prstGeom>
            <a:ln w="88900" cap="sq">
              <a:solidFill>
                <a:srgbClr val="FFFFFF"/>
              </a:solidFill>
              <a:miter lim="800000"/>
              <a:headEnd/>
              <a:tailEnd/>
            </a:ln>
            <a:effectLst>
              <a:outerShdw blurRad="254000" algn="tl" rotWithShape="0">
                <a:srgbClr val="000000">
                  <a:alpha val="43000"/>
                </a:srgbClr>
              </a:outerShdw>
            </a:effectLst>
          </p:spPr>
        </p:pic>
        <p:sp>
          <p:nvSpPr>
            <p:cNvPr id="14" name="矩形 13"/>
            <p:cNvSpPr/>
            <p:nvPr/>
          </p:nvSpPr>
          <p:spPr>
            <a:xfrm>
              <a:off x="5004049" y="3679940"/>
              <a:ext cx="2865068" cy="495626"/>
            </a:xfrm>
            <a:prstGeom prst="rect">
              <a:avLst/>
            </a:prstGeom>
            <a:solidFill>
              <a:srgbClr val="99CC00"/>
            </a:solidFill>
          </p:spPr>
          <p:txBody>
            <a:bodyPr wrap="square">
              <a:spAutoFit/>
            </a:bodyPr>
            <a:lstStyle/>
            <a:p>
              <a:r>
                <a:rPr lang="zh-CN" altLang="en-US" b="1" dirty="0">
                  <a:solidFill>
                    <a:srgbClr val="FF0000"/>
                  </a:solidFill>
                </a:rPr>
                <a:t>九</a:t>
              </a:r>
              <a:r>
                <a:rPr lang="zh-CN" altLang="en-US" b="1" dirty="0" smtClean="0">
                  <a:solidFill>
                    <a:srgbClr val="FF0000"/>
                  </a:solidFill>
                </a:rPr>
                <a:t>个垂直自然带</a:t>
              </a:r>
              <a:endParaRPr lang="zh-CN" altLang="en-US" b="1" dirty="0">
                <a:solidFill>
                  <a:srgbClr val="FF0000"/>
                </a:solidFill>
              </a:endParaRPr>
            </a:p>
          </p:txBody>
        </p:sp>
      </p:grpSp>
      <p:grpSp>
        <p:nvGrpSpPr>
          <p:cNvPr id="10" name="组合 9"/>
          <p:cNvGrpSpPr/>
          <p:nvPr/>
        </p:nvGrpSpPr>
        <p:grpSpPr>
          <a:xfrm>
            <a:off x="3419872" y="3933056"/>
            <a:ext cx="2448272" cy="2282457"/>
            <a:chOff x="6228184" y="3933056"/>
            <a:chExt cx="2595895" cy="2282457"/>
          </a:xfrm>
        </p:grpSpPr>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28184" y="4293096"/>
              <a:ext cx="2595895" cy="1922417"/>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20" name="矩形 19"/>
            <p:cNvSpPr/>
            <p:nvPr/>
          </p:nvSpPr>
          <p:spPr>
            <a:xfrm>
              <a:off x="6444208" y="3933056"/>
              <a:ext cx="1224136" cy="369332"/>
            </a:xfrm>
            <a:prstGeom prst="rect">
              <a:avLst/>
            </a:prstGeom>
            <a:solidFill>
              <a:srgbClr val="99CC00"/>
            </a:solidFill>
          </p:spPr>
          <p:txBody>
            <a:bodyPr wrap="square">
              <a:spAutoFit/>
            </a:bodyPr>
            <a:lstStyle/>
            <a:p>
              <a:r>
                <a:rPr lang="zh-CN" altLang="en-US" b="1" dirty="0" smtClean="0">
                  <a:solidFill>
                    <a:srgbClr val="FF0000"/>
                  </a:solidFill>
                </a:rPr>
                <a:t>原始森林</a:t>
              </a:r>
              <a:endParaRPr lang="zh-CN" altLang="en-US" b="1" dirty="0">
                <a:solidFill>
                  <a:srgbClr val="FF0000"/>
                </a:solidFill>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48131"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grpSp>
        <p:nvGrpSpPr>
          <p:cNvPr id="48132" name="组合 16"/>
          <p:cNvGrpSpPr/>
          <p:nvPr/>
        </p:nvGrpSpPr>
        <p:grpSpPr bwMode="auto">
          <a:xfrm>
            <a:off x="7796213" y="5280025"/>
            <a:ext cx="754062" cy="1481138"/>
            <a:chOff x="5836357" y="4560894"/>
            <a:chExt cx="1327930" cy="2056092"/>
          </a:xfrm>
        </p:grpSpPr>
        <p:pic>
          <p:nvPicPr>
            <p:cNvPr id="48138" name="图片 5"/>
            <p:cNvPicPr>
              <a:picLocks noChangeAspect="1"/>
            </p:cNvPicPr>
            <p:nvPr/>
          </p:nvPicPr>
          <p:blipFill>
            <a:blip r:embed="rId3">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48139" name="Picture 2"/>
            <p:cNvPicPr>
              <a:picLocks noChangeAspect="1" noChangeArrowheads="1"/>
            </p:cNvPicPr>
            <p:nvPr/>
          </p:nvPicPr>
          <p:blipFill>
            <a:blip r:embed="rId4">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48133" name="图片 7"/>
          <p:cNvPicPr>
            <a:picLocks noChangeAspect="1"/>
          </p:cNvPicPr>
          <p:nvPr/>
        </p:nvPicPr>
        <p:blipFill>
          <a:blip r:embed="rId5"/>
          <a:srcRect/>
          <a:stretch>
            <a:fillRect/>
          </a:stretch>
        </p:blipFill>
        <p:spPr bwMode="auto">
          <a:xfrm>
            <a:off x="598488" y="6210300"/>
            <a:ext cx="539750" cy="460375"/>
          </a:xfrm>
          <a:prstGeom prst="rect">
            <a:avLst/>
          </a:prstGeom>
          <a:noFill/>
          <a:ln w="9525">
            <a:noFill/>
            <a:miter lim="800000"/>
            <a:headEnd/>
            <a:tailEnd/>
          </a:ln>
        </p:spPr>
      </p:pic>
      <p:pic>
        <p:nvPicPr>
          <p:cNvPr id="48134" name="图片 8"/>
          <p:cNvPicPr>
            <a:picLocks noChangeAspect="1"/>
          </p:cNvPicPr>
          <p:nvPr/>
        </p:nvPicPr>
        <p:blipFill>
          <a:blip r:embed="rId6"/>
          <a:srcRect/>
          <a:stretch>
            <a:fillRect/>
          </a:stretch>
        </p:blipFill>
        <p:spPr bwMode="auto">
          <a:xfrm>
            <a:off x="6865938" y="6292850"/>
            <a:ext cx="720725" cy="477838"/>
          </a:xfrm>
          <a:prstGeom prst="rect">
            <a:avLst/>
          </a:prstGeom>
          <a:noFill/>
          <a:ln w="9525">
            <a:noFill/>
            <a:miter lim="800000"/>
            <a:headEnd/>
            <a:tailEnd/>
          </a:ln>
        </p:spPr>
      </p:pic>
      <p:sp>
        <p:nvSpPr>
          <p:cNvPr id="24" name="矩形 23"/>
          <p:cNvSpPr>
            <a:spLocks noChangeArrowheads="1"/>
          </p:cNvSpPr>
          <p:nvPr/>
        </p:nvSpPr>
        <p:spPr bwMode="auto">
          <a:xfrm>
            <a:off x="3348314" y="1219892"/>
            <a:ext cx="3877986" cy="584775"/>
          </a:xfrm>
          <a:prstGeom prst="rect">
            <a:avLst/>
          </a:prstGeom>
          <a:noFill/>
          <a:ln w="9525">
            <a:noFill/>
            <a:miter lim="800000"/>
          </a:ln>
        </p:spPr>
        <p:txBody>
          <a:bodyPr wrap="none">
            <a:spAutoFit/>
          </a:bodyPr>
          <a:lstStyle/>
          <a:p>
            <a:pPr algn="ctr"/>
            <a:r>
              <a:rPr lang="zh-CN" altLang="en-US" sz="3200" dirty="0" smtClean="0">
                <a:solidFill>
                  <a:srgbClr val="FF0000"/>
                </a:solidFill>
                <a:latin typeface="楷体" panose="02010609060101010101" pitchFamily="49" charset="-122"/>
                <a:ea typeface="楷体" panose="02010609060101010101" pitchFamily="49" charset="-122"/>
              </a:rPr>
              <a:t>雪山冰川  郁郁苍苍</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740906" y="1110515"/>
            <a:ext cx="2031326"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色彩之美</a:t>
            </a:r>
            <a:endParaRPr lang="zh-CN" altLang="en-US" sz="3600"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sp>
        <p:nvSpPr>
          <p:cNvPr id="15" name="对角圆角矩形 14"/>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AutoShape 2" descr="http://img0.imgtn.bdimg.com/it/u=1227045567,3703062889&amp;fm=27&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 name="AutoShape 4" descr="http://img0.imgtn.bdimg.com/it/u=1227045567,3703062889&amp;fm=27&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6" descr="http://img0.imgtn.bdimg.com/it/u=1227045567,3703062889&amp;fm=27&amp;gp=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AutoShape 8" descr="http://img0.imgtn.bdimg.com/it/u=1227045567,3703062889&amp;fm=27&amp;gp=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10" descr="http://img0.imgtn.bdimg.com/it/u=1227045567,3703062889&amp;fm=27&amp;gp=0.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2064" name="Picture 16" descr="http://img2.ph.126.net/5r0cB0-TW1Ps7nW0zXIrxg==/659821545783389648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6022" y="2132856"/>
            <a:ext cx="6360641" cy="36146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from="(-#ppt_w/2)" to="(#ppt_x)" calcmode="lin" valueType="num">
                                      <p:cBhvr>
                                        <p:cTn id="7" dur="600" fill="hold">
                                          <p:stCondLst>
                                            <p:cond delay="0"/>
                                          </p:stCondLst>
                                        </p:cTn>
                                        <p:tgtEl>
                                          <p:spTgt spid="24"/>
                                        </p:tgtEl>
                                        <p:attrNameLst>
                                          <p:attrName>ppt_x</p:attrName>
                                        </p:attrNameLst>
                                      </p:cBhvr>
                                    </p:anim>
                                    <p:anim from="0" to="-1.0" calcmode="lin" valueType="num">
                                      <p:cBhvr>
                                        <p:cTn id="8" dur="200" decel="50000" autoRev="1" fill="hold">
                                          <p:stCondLst>
                                            <p:cond delay="600"/>
                                          </p:stCondLst>
                                        </p:cTn>
                                        <p:tgtEl>
                                          <p:spTgt spid="24"/>
                                        </p:tgtEl>
                                        <p:attrNameLst>
                                          <p:attrName>xshear</p:attrName>
                                        </p:attrNameLst>
                                      </p:cBhvr>
                                    </p:anim>
                                    <p:animScale>
                                      <p:cBhvr>
                                        <p:cTn id="9" dur="200" decel="100000" autoRev="1" fill="hold">
                                          <p:stCondLst>
                                            <p:cond delay="600"/>
                                          </p:stCondLst>
                                        </p:cTn>
                                        <p:tgtEl>
                                          <p:spTgt spid="24"/>
                                        </p:tgtEl>
                                      </p:cBhvr>
                                      <p:from x="100000" y="100000"/>
                                      <p:to x="80000" y="100000"/>
                                    </p:animScale>
                                    <p:anim by="(#ppt_h/3+#ppt_w*0.1)" calcmode="lin" valueType="num">
                                      <p:cBhvr additive="sum">
                                        <p:cTn id="10" dur="200" decel="100000" autoRev="1" fill="hold">
                                          <p:stCondLst>
                                            <p:cond delay="600"/>
                                          </p:stCondLst>
                                        </p:cTn>
                                        <p:tgtEl>
                                          <p:spTgt spid="2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9154"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49155"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pic>
        <p:nvPicPr>
          <p:cNvPr id="49156" name="图片 7"/>
          <p:cNvPicPr>
            <a:picLocks noChangeAspect="1"/>
          </p:cNvPicPr>
          <p:nvPr/>
        </p:nvPicPr>
        <p:blipFill>
          <a:blip r:embed="rId3"/>
          <a:srcRect/>
          <a:stretch>
            <a:fillRect/>
          </a:stretch>
        </p:blipFill>
        <p:spPr bwMode="auto">
          <a:xfrm>
            <a:off x="598488" y="6210300"/>
            <a:ext cx="539750" cy="460375"/>
          </a:xfrm>
          <a:prstGeom prst="rect">
            <a:avLst/>
          </a:prstGeom>
          <a:noFill/>
          <a:ln w="9525">
            <a:noFill/>
            <a:miter lim="800000"/>
            <a:headEnd/>
            <a:tailEnd/>
          </a:ln>
        </p:spPr>
      </p:pic>
      <p:pic>
        <p:nvPicPr>
          <p:cNvPr id="49157" name="图片 8"/>
          <p:cNvPicPr>
            <a:picLocks noChangeAspect="1"/>
          </p:cNvPicPr>
          <p:nvPr/>
        </p:nvPicPr>
        <p:blipFill>
          <a:blip r:embed="rId4"/>
          <a:srcRect/>
          <a:stretch>
            <a:fillRect/>
          </a:stretch>
        </p:blipFill>
        <p:spPr bwMode="auto">
          <a:xfrm>
            <a:off x="6865938" y="6292850"/>
            <a:ext cx="720725" cy="477838"/>
          </a:xfrm>
          <a:prstGeom prst="rect">
            <a:avLst/>
          </a:prstGeom>
          <a:noFill/>
          <a:ln w="9525">
            <a:noFill/>
            <a:miter lim="800000"/>
            <a:headEnd/>
            <a:tailEnd/>
          </a:ln>
        </p:spPr>
      </p:pic>
      <p:sp>
        <p:nvSpPr>
          <p:cNvPr id="24" name="矩形 23"/>
          <p:cNvSpPr>
            <a:spLocks noChangeArrowheads="1"/>
          </p:cNvSpPr>
          <p:nvPr/>
        </p:nvSpPr>
        <p:spPr bwMode="auto">
          <a:xfrm>
            <a:off x="3142571" y="1261993"/>
            <a:ext cx="3877986" cy="584775"/>
          </a:xfrm>
          <a:prstGeom prst="rect">
            <a:avLst/>
          </a:prstGeom>
          <a:noFill/>
          <a:ln w="9525">
            <a:noFill/>
            <a:miter lim="800000"/>
          </a:ln>
        </p:spPr>
        <p:txBody>
          <a:bodyPr wrap="none">
            <a:spAutoFit/>
          </a:bodyPr>
          <a:lstStyle/>
          <a:p>
            <a:pPr algn="ctr"/>
            <a:r>
              <a:rPr lang="zh-CN" altLang="en-US" sz="3200" dirty="0" smtClean="0">
                <a:solidFill>
                  <a:srgbClr val="FF0000"/>
                </a:solidFill>
                <a:latin typeface="楷体" panose="02010609060101010101" pitchFamily="49" charset="-122"/>
                <a:ea typeface="楷体" panose="02010609060101010101" pitchFamily="49" charset="-122"/>
              </a:rPr>
              <a:t>云遮雾涌  神秘莫测</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562275" y="1200437"/>
            <a:ext cx="203773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3600" b="1"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rPr>
              <a:t>神秘之美</a:t>
            </a:r>
            <a:endParaRPr lang="zh-CN" altLang="en-US" sz="3600" b="1" cap="all" dirty="0">
              <a:effectLst>
                <a:outerShdw blurRad="19685" dist="12700" dir="5400000" algn="tl" rotWithShape="0">
                  <a:schemeClr val="accent1">
                    <a:satMod val="130000"/>
                    <a:alpha val="60000"/>
                  </a:schemeClr>
                </a:outerShdw>
                <a:reflection blurRad="10000" stA="55000" endPos="48000" dist="500" dir="5400000" sy="-100000" algn="bl" rotWithShape="0"/>
              </a:effectLst>
              <a:latin typeface="黑体" panose="02010609060101010101" pitchFamily="49" charset="-122"/>
              <a:ea typeface="黑体" panose="02010609060101010101" pitchFamily="49" charset="-122"/>
            </a:endParaRPr>
          </a:p>
        </p:txBody>
      </p:sp>
      <p:sp>
        <p:nvSpPr>
          <p:cNvPr id="11" name="对角圆角矩形 10"/>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2" name="Picture 14" descr="http://img0.ph.126.net/MPa3Q5AQlIjMMmaHw3VBUA==/66084288212826727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363" y="2060848"/>
            <a:ext cx="7339687" cy="36545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from="(-#ppt_w/2)" to="(#ppt_x)" calcmode="lin" valueType="num">
                                      <p:cBhvr>
                                        <p:cTn id="7" dur="600" fill="hold">
                                          <p:stCondLst>
                                            <p:cond delay="0"/>
                                          </p:stCondLst>
                                        </p:cTn>
                                        <p:tgtEl>
                                          <p:spTgt spid="24"/>
                                        </p:tgtEl>
                                        <p:attrNameLst>
                                          <p:attrName>ppt_x</p:attrName>
                                        </p:attrNameLst>
                                      </p:cBhvr>
                                    </p:anim>
                                    <p:anim from="0" to="-1.0" calcmode="lin" valueType="num">
                                      <p:cBhvr>
                                        <p:cTn id="8" dur="200" decel="50000" autoRev="1" fill="hold">
                                          <p:stCondLst>
                                            <p:cond delay="600"/>
                                          </p:stCondLst>
                                        </p:cTn>
                                        <p:tgtEl>
                                          <p:spTgt spid="24"/>
                                        </p:tgtEl>
                                        <p:attrNameLst>
                                          <p:attrName>xshear</p:attrName>
                                        </p:attrNameLst>
                                      </p:cBhvr>
                                    </p:anim>
                                    <p:animScale>
                                      <p:cBhvr>
                                        <p:cTn id="9" dur="200" decel="100000" autoRev="1" fill="hold">
                                          <p:stCondLst>
                                            <p:cond delay="600"/>
                                          </p:stCondLst>
                                        </p:cTn>
                                        <p:tgtEl>
                                          <p:spTgt spid="24"/>
                                        </p:tgtEl>
                                      </p:cBhvr>
                                      <p:from x="100000" y="100000"/>
                                      <p:to x="80000" y="100000"/>
                                    </p:animScale>
                                    <p:anim by="(#ppt_h/3+#ppt_w*0.1)" calcmode="lin" valueType="num">
                                      <p:cBhvr additive="sum">
                                        <p:cTn id="10" dur="200" decel="100000" autoRev="1" fill="hold">
                                          <p:stCondLst>
                                            <p:cond delay="600"/>
                                          </p:stCondLst>
                                        </p:cTn>
                                        <p:tgtEl>
                                          <p:spTgt spid="2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50178"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pic>
        <p:nvPicPr>
          <p:cNvPr id="50180" name="图片 7"/>
          <p:cNvPicPr>
            <a:picLocks noChangeAspect="1"/>
          </p:cNvPicPr>
          <p:nvPr/>
        </p:nvPicPr>
        <p:blipFill>
          <a:blip r:embed="rId3"/>
          <a:srcRect/>
          <a:stretch>
            <a:fillRect/>
          </a:stretch>
        </p:blipFill>
        <p:spPr bwMode="auto">
          <a:xfrm>
            <a:off x="458295" y="6226175"/>
            <a:ext cx="539750" cy="460375"/>
          </a:xfrm>
          <a:prstGeom prst="rect">
            <a:avLst/>
          </a:prstGeom>
          <a:noFill/>
          <a:ln w="9525">
            <a:noFill/>
            <a:miter lim="800000"/>
            <a:headEnd/>
            <a:tailEnd/>
          </a:ln>
        </p:spPr>
      </p:pic>
      <p:pic>
        <p:nvPicPr>
          <p:cNvPr id="50181" name="图片 8"/>
          <p:cNvPicPr>
            <a:picLocks noChangeAspect="1"/>
          </p:cNvPicPr>
          <p:nvPr/>
        </p:nvPicPr>
        <p:blipFill>
          <a:blip r:embed="rId4"/>
          <a:srcRect/>
          <a:stretch>
            <a:fillRect/>
          </a:stretch>
        </p:blipFill>
        <p:spPr bwMode="auto">
          <a:xfrm>
            <a:off x="6865938" y="6292850"/>
            <a:ext cx="720725" cy="477838"/>
          </a:xfrm>
          <a:prstGeom prst="rect">
            <a:avLst/>
          </a:prstGeom>
          <a:noFill/>
          <a:ln w="9525">
            <a:noFill/>
            <a:miter lim="800000"/>
            <a:headEnd/>
            <a:tailEnd/>
          </a:ln>
        </p:spPr>
      </p:pic>
      <p:sp>
        <p:nvSpPr>
          <p:cNvPr id="24" name="矩形 23"/>
          <p:cNvSpPr>
            <a:spLocks noChangeArrowheads="1"/>
          </p:cNvSpPr>
          <p:nvPr/>
        </p:nvSpPr>
        <p:spPr bwMode="auto">
          <a:xfrm>
            <a:off x="2986861" y="1173861"/>
            <a:ext cx="3877985" cy="1077218"/>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万年冰雪  沸腾温泉</a:t>
            </a:r>
            <a:endParaRPr lang="en-US" altLang="zh-CN" sz="3200" dirty="0" smtClean="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涓涓细流  滔滔江水</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344832" y="1173861"/>
            <a:ext cx="2242923" cy="70788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4000" b="1"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rPr>
              <a:t>水之百态</a:t>
            </a:r>
            <a:endParaRPr lang="zh-CN" altLang="en-US" sz="4000" b="1" cap="all" dirty="0">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5122" name="Picture 2" descr="http://youimg1.c-ctrip.com/target/100f0500000013ufb130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2251079"/>
            <a:ext cx="3269709" cy="19951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8" name="Picture 8" descr="http://s15.sinaimg.cn/middle/537c8582tddd959aec0de&amp;690&amp;6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4470364"/>
            <a:ext cx="3269709" cy="19164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AutoShape 12" descr="http://img4.imgtn.bdimg.com/it/u=724963418,1208920232&amp;fm=27&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14" descr="http://img4.imgtn.bdimg.com/it/u=724963418,1208920232&amp;fm=27&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5136" name="Picture 16" descr="http://images.wqhome.com/UploadFiles/main/Images/2012/7/2012071616363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1234" y="4438525"/>
            <a:ext cx="3074504" cy="19482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AutoShape 20" descr="http://img0.imgtn.bdimg.com/it/u=2111471763,1807261731&amp;fm=27&amp;gp=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5142" name="Picture 22" descr="http://image.barmap.com/uploadfiles/commpic/20117/20117111157171938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1936" y="2251079"/>
            <a:ext cx="3143802" cy="19951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from="(-#ppt_w/2)" to="(#ppt_x)" calcmode="lin" valueType="num">
                                      <p:cBhvr>
                                        <p:cTn id="12" dur="600" fill="hold">
                                          <p:stCondLst>
                                            <p:cond delay="0"/>
                                          </p:stCondLst>
                                        </p:cTn>
                                        <p:tgtEl>
                                          <p:spTgt spid="24"/>
                                        </p:tgtEl>
                                        <p:attrNameLst>
                                          <p:attrName>ppt_x</p:attrName>
                                        </p:attrNameLst>
                                      </p:cBhvr>
                                    </p:anim>
                                    <p:anim from="0" to="-1.0" calcmode="lin" valueType="num">
                                      <p:cBhvr>
                                        <p:cTn id="13" dur="200" decel="50000" autoRev="1" fill="hold">
                                          <p:stCondLst>
                                            <p:cond delay="600"/>
                                          </p:stCondLst>
                                        </p:cTn>
                                        <p:tgtEl>
                                          <p:spTgt spid="24"/>
                                        </p:tgtEl>
                                        <p:attrNameLst>
                                          <p:attrName>xshear</p:attrName>
                                        </p:attrNameLst>
                                      </p:cBhvr>
                                    </p:anim>
                                    <p:animScale>
                                      <p:cBhvr>
                                        <p:cTn id="14" dur="200" decel="100000" autoRev="1" fill="hold">
                                          <p:stCondLst>
                                            <p:cond delay="600"/>
                                          </p:stCondLst>
                                        </p:cTn>
                                        <p:tgtEl>
                                          <p:spTgt spid="24"/>
                                        </p:tgtEl>
                                      </p:cBhvr>
                                      <p:from x="100000" y="100000"/>
                                      <p:to x="80000" y="100000"/>
                                    </p:animScale>
                                    <p:anim by="(#ppt_h/3+#ppt_w*0.1)" calcmode="lin" valueType="num">
                                      <p:cBhvr additive="sum">
                                        <p:cTn id="15" dur="200" decel="100000" autoRev="1" fill="hold">
                                          <p:stCondLst>
                                            <p:cond delay="600"/>
                                          </p:stCondLst>
                                        </p:cTn>
                                        <p:tgtEl>
                                          <p:spTgt spid="24"/>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5142"/>
                                        </p:tgtEl>
                                        <p:attrNameLst>
                                          <p:attrName>style.visibility</p:attrName>
                                        </p:attrNameLst>
                                      </p:cBhvr>
                                      <p:to>
                                        <p:strVal val="visible"/>
                                      </p:to>
                                    </p:set>
                                    <p:animEffect transition="in" filter="circle(in)">
                                      <p:cBhvr>
                                        <p:cTn id="20" dur="2000"/>
                                        <p:tgtEl>
                                          <p:spTgt spid="5142"/>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circle(in)">
                                      <p:cBhvr>
                                        <p:cTn id="25" dur="2000"/>
                                        <p:tgtEl>
                                          <p:spTgt spid="5122"/>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5136"/>
                                        </p:tgtEl>
                                        <p:attrNameLst>
                                          <p:attrName>style.visibility</p:attrName>
                                        </p:attrNameLst>
                                      </p:cBhvr>
                                      <p:to>
                                        <p:strVal val="visible"/>
                                      </p:to>
                                    </p:set>
                                    <p:animEffect transition="in" filter="wheel(1)">
                                      <p:cBhvr>
                                        <p:cTn id="30" dur="2000"/>
                                        <p:tgtEl>
                                          <p:spTgt spid="5136"/>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5128"/>
                                        </p:tgtEl>
                                        <p:attrNameLst>
                                          <p:attrName>style.visibility</p:attrName>
                                        </p:attrNameLst>
                                      </p:cBhvr>
                                      <p:to>
                                        <p:strVal val="visible"/>
                                      </p:to>
                                    </p:set>
                                    <p:animEffect transition="in" filter="wheel(1)">
                                      <p:cBhvr>
                                        <p:cTn id="35"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50178"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grpSp>
        <p:nvGrpSpPr>
          <p:cNvPr id="50179" name="组合 16"/>
          <p:cNvGrpSpPr/>
          <p:nvPr/>
        </p:nvGrpSpPr>
        <p:grpSpPr bwMode="auto">
          <a:xfrm>
            <a:off x="7796213" y="5280025"/>
            <a:ext cx="754062" cy="1481138"/>
            <a:chOff x="5836357" y="4560894"/>
            <a:chExt cx="1327930" cy="2056092"/>
          </a:xfrm>
        </p:grpSpPr>
        <p:pic>
          <p:nvPicPr>
            <p:cNvPr id="50186" name="图片 5"/>
            <p:cNvPicPr>
              <a:picLocks noChangeAspect="1"/>
            </p:cNvPicPr>
            <p:nvPr/>
          </p:nvPicPr>
          <p:blipFill>
            <a:blip r:embed="rId3">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50187" name="Picture 2"/>
            <p:cNvPicPr>
              <a:picLocks noChangeAspect="1" noChangeArrowheads="1"/>
            </p:cNvPicPr>
            <p:nvPr/>
          </p:nvPicPr>
          <p:blipFill>
            <a:blip r:embed="rId4">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50180" name="图片 7"/>
          <p:cNvPicPr>
            <a:picLocks noChangeAspect="1"/>
          </p:cNvPicPr>
          <p:nvPr/>
        </p:nvPicPr>
        <p:blipFill>
          <a:blip r:embed="rId5"/>
          <a:srcRect/>
          <a:stretch>
            <a:fillRect/>
          </a:stretch>
        </p:blipFill>
        <p:spPr bwMode="auto">
          <a:xfrm>
            <a:off x="598488" y="6210300"/>
            <a:ext cx="539750" cy="460375"/>
          </a:xfrm>
          <a:prstGeom prst="rect">
            <a:avLst/>
          </a:prstGeom>
          <a:noFill/>
          <a:ln w="9525">
            <a:noFill/>
            <a:miter lim="800000"/>
            <a:headEnd/>
            <a:tailEnd/>
          </a:ln>
        </p:spPr>
      </p:pic>
      <p:pic>
        <p:nvPicPr>
          <p:cNvPr id="50181" name="图片 8"/>
          <p:cNvPicPr>
            <a:picLocks noChangeAspect="1"/>
          </p:cNvPicPr>
          <p:nvPr/>
        </p:nvPicPr>
        <p:blipFill>
          <a:blip r:embed="rId6"/>
          <a:srcRect/>
          <a:stretch>
            <a:fillRect/>
          </a:stretch>
        </p:blipFill>
        <p:spPr bwMode="auto">
          <a:xfrm>
            <a:off x="6865938" y="6292850"/>
            <a:ext cx="720725" cy="477838"/>
          </a:xfrm>
          <a:prstGeom prst="rect">
            <a:avLst/>
          </a:prstGeom>
          <a:noFill/>
          <a:ln w="9525">
            <a:noFill/>
            <a:miter lim="800000"/>
            <a:headEnd/>
            <a:tailEnd/>
          </a:ln>
        </p:spPr>
      </p:pic>
      <p:sp>
        <p:nvSpPr>
          <p:cNvPr id="24" name="矩形 23"/>
          <p:cNvSpPr>
            <a:spLocks noChangeArrowheads="1"/>
          </p:cNvSpPr>
          <p:nvPr/>
        </p:nvSpPr>
        <p:spPr bwMode="auto">
          <a:xfrm>
            <a:off x="3563888" y="1184487"/>
            <a:ext cx="3877986" cy="584775"/>
          </a:xfrm>
          <a:prstGeom prst="rect">
            <a:avLst/>
          </a:prstGeom>
          <a:noFill/>
          <a:ln w="9525">
            <a:noFill/>
            <a:miter lim="800000"/>
          </a:ln>
        </p:spPr>
        <p:txBody>
          <a:bodyPr wrap="none">
            <a:spAutoFit/>
          </a:bodyPr>
          <a:lstStyle/>
          <a:p>
            <a:pPr algn="ctr"/>
            <a:r>
              <a:rPr lang="zh-CN" altLang="en-US" sz="3200" dirty="0" smtClean="0">
                <a:solidFill>
                  <a:srgbClr val="FF0000"/>
                </a:solidFill>
                <a:latin typeface="楷体" panose="02010609060101010101" pitchFamily="49" charset="-122"/>
                <a:ea typeface="楷体" panose="02010609060101010101" pitchFamily="49" charset="-122"/>
              </a:rPr>
              <a:t>热带雨林  皑皑雪山</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853856" y="1063449"/>
            <a:ext cx="2242923" cy="70788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4000" b="1"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rPr>
              <a:t>山之多样</a:t>
            </a:r>
            <a:endParaRPr lang="zh-CN" altLang="en-US" sz="4000" b="1" cap="all" dirty="0">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2" name="Picture 12" descr="http://youimg1.c-ctrip.com/target/100b050000000fsrzE15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9784" y="2379126"/>
            <a:ext cx="3956834" cy="30844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http://img3.2345.com/lvyouimg/public/upload/spot/e27e4c/12012870c3980cf55444f99d0ba012e51111a.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1492" y="2382756"/>
            <a:ext cx="4097358" cy="30844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from="(-#ppt_w/2)" to="(#ppt_x)" calcmode="lin" valueType="num">
                                      <p:cBhvr>
                                        <p:cTn id="12" dur="600" fill="hold">
                                          <p:stCondLst>
                                            <p:cond delay="0"/>
                                          </p:stCondLst>
                                        </p:cTn>
                                        <p:tgtEl>
                                          <p:spTgt spid="24"/>
                                        </p:tgtEl>
                                        <p:attrNameLst>
                                          <p:attrName>ppt_x</p:attrName>
                                        </p:attrNameLst>
                                      </p:cBhvr>
                                    </p:anim>
                                    <p:anim from="0" to="-1.0" calcmode="lin" valueType="num">
                                      <p:cBhvr>
                                        <p:cTn id="13" dur="200" decel="50000" autoRev="1" fill="hold">
                                          <p:stCondLst>
                                            <p:cond delay="600"/>
                                          </p:stCondLst>
                                        </p:cTn>
                                        <p:tgtEl>
                                          <p:spTgt spid="24"/>
                                        </p:tgtEl>
                                        <p:attrNameLst>
                                          <p:attrName>xshear</p:attrName>
                                        </p:attrNameLst>
                                      </p:cBhvr>
                                    </p:anim>
                                    <p:animScale>
                                      <p:cBhvr>
                                        <p:cTn id="14" dur="200" decel="100000" autoRev="1" fill="hold">
                                          <p:stCondLst>
                                            <p:cond delay="600"/>
                                          </p:stCondLst>
                                        </p:cTn>
                                        <p:tgtEl>
                                          <p:spTgt spid="24"/>
                                        </p:tgtEl>
                                      </p:cBhvr>
                                      <p:from x="100000" y="100000"/>
                                      <p:to x="80000" y="100000"/>
                                    </p:animScale>
                                    <p:anim by="(#ppt_h/3+#ppt_w*0.1)" calcmode="lin" valueType="num">
                                      <p:cBhvr additive="sum">
                                        <p:cTn id="15" dur="200" decel="100000" autoRev="1" fill="hold">
                                          <p:stCondLst>
                                            <p:cond delay="600"/>
                                          </p:stCondLst>
                                        </p:cTn>
                                        <p:tgtEl>
                                          <p:spTgt spid="24"/>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p:cTn id="20" dur="1000" fill="hold"/>
                                        <p:tgtEl>
                                          <p:spTgt spid="4100"/>
                                        </p:tgtEl>
                                        <p:attrNameLst>
                                          <p:attrName>ppt_w</p:attrName>
                                        </p:attrNameLst>
                                      </p:cBhvr>
                                      <p:tavLst>
                                        <p:tav tm="0">
                                          <p:val>
                                            <p:fltVal val="0"/>
                                          </p:val>
                                        </p:tav>
                                        <p:tav tm="100000">
                                          <p:val>
                                            <p:strVal val="#ppt_w"/>
                                          </p:val>
                                        </p:tav>
                                      </p:tavLst>
                                    </p:anim>
                                    <p:anim calcmode="lin" valueType="num">
                                      <p:cBhvr>
                                        <p:cTn id="21" dur="1000" fill="hold"/>
                                        <p:tgtEl>
                                          <p:spTgt spid="4100"/>
                                        </p:tgtEl>
                                        <p:attrNameLst>
                                          <p:attrName>ppt_h</p:attrName>
                                        </p:attrNameLst>
                                      </p:cBhvr>
                                      <p:tavLst>
                                        <p:tav tm="0">
                                          <p:val>
                                            <p:fltVal val="0"/>
                                          </p:val>
                                        </p:tav>
                                        <p:tav tm="100000">
                                          <p:val>
                                            <p:strVal val="#ppt_h"/>
                                          </p:val>
                                        </p:tav>
                                      </p:tavLst>
                                    </p:anim>
                                    <p:anim calcmode="lin" valueType="num">
                                      <p:cBhvr>
                                        <p:cTn id="22" dur="1000" fill="hold"/>
                                        <p:tgtEl>
                                          <p:spTgt spid="4100"/>
                                        </p:tgtEl>
                                        <p:attrNameLst>
                                          <p:attrName>style.rotation</p:attrName>
                                        </p:attrNameLst>
                                      </p:cBhvr>
                                      <p:tavLst>
                                        <p:tav tm="0">
                                          <p:val>
                                            <p:fltVal val="90"/>
                                          </p:val>
                                        </p:tav>
                                        <p:tav tm="100000">
                                          <p:val>
                                            <p:fltVal val="0"/>
                                          </p:val>
                                        </p:tav>
                                      </p:tavLst>
                                    </p:anim>
                                    <p:animEffect transition="in" filter="fade">
                                      <p:cBhvr>
                                        <p:cTn id="23" dur="1000"/>
                                        <p:tgtEl>
                                          <p:spTgt spid="4100"/>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50178"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grpSp>
        <p:nvGrpSpPr>
          <p:cNvPr id="50179" name="组合 16"/>
          <p:cNvGrpSpPr/>
          <p:nvPr/>
        </p:nvGrpSpPr>
        <p:grpSpPr bwMode="auto">
          <a:xfrm>
            <a:off x="6734776" y="4586287"/>
            <a:ext cx="1090116" cy="1481138"/>
            <a:chOff x="5836357" y="4560894"/>
            <a:chExt cx="1327930" cy="2056092"/>
          </a:xfrm>
        </p:grpSpPr>
        <p:pic>
          <p:nvPicPr>
            <p:cNvPr id="50186" name="图片 5"/>
            <p:cNvPicPr>
              <a:picLocks noChangeAspect="1"/>
            </p:cNvPicPr>
            <p:nvPr/>
          </p:nvPicPr>
          <p:blipFill>
            <a:blip r:embed="rId3">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50187" name="Picture 2"/>
            <p:cNvPicPr>
              <a:picLocks noChangeAspect="1" noChangeArrowheads="1"/>
            </p:cNvPicPr>
            <p:nvPr/>
          </p:nvPicPr>
          <p:blipFill>
            <a:blip r:embed="rId4">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50180" name="图片 7"/>
          <p:cNvPicPr>
            <a:picLocks noChangeAspect="1"/>
          </p:cNvPicPr>
          <p:nvPr/>
        </p:nvPicPr>
        <p:blipFill>
          <a:blip r:embed="rId5"/>
          <a:srcRect/>
          <a:stretch>
            <a:fillRect/>
          </a:stretch>
        </p:blipFill>
        <p:spPr bwMode="auto">
          <a:xfrm>
            <a:off x="598488" y="6210300"/>
            <a:ext cx="539750" cy="460375"/>
          </a:xfrm>
          <a:prstGeom prst="rect">
            <a:avLst/>
          </a:prstGeom>
          <a:noFill/>
          <a:ln w="9525">
            <a:noFill/>
            <a:miter lim="800000"/>
            <a:headEnd/>
            <a:tailEnd/>
          </a:ln>
        </p:spPr>
      </p:pic>
      <p:pic>
        <p:nvPicPr>
          <p:cNvPr id="50181" name="图片 8"/>
          <p:cNvPicPr>
            <a:picLocks noChangeAspect="1"/>
          </p:cNvPicPr>
          <p:nvPr/>
        </p:nvPicPr>
        <p:blipFill>
          <a:blip r:embed="rId6"/>
          <a:srcRect/>
          <a:stretch>
            <a:fillRect/>
          </a:stretch>
        </p:blipFill>
        <p:spPr bwMode="auto">
          <a:xfrm>
            <a:off x="7104167" y="6285240"/>
            <a:ext cx="720725" cy="477838"/>
          </a:xfrm>
          <a:prstGeom prst="rect">
            <a:avLst/>
          </a:prstGeom>
          <a:noFill/>
          <a:ln w="9525">
            <a:noFill/>
            <a:miter lim="800000"/>
            <a:headEnd/>
            <a:tailEnd/>
          </a:ln>
        </p:spPr>
      </p:pic>
      <p:sp>
        <p:nvSpPr>
          <p:cNvPr id="14" name="矩形 13"/>
          <p:cNvSpPr/>
          <p:nvPr/>
        </p:nvSpPr>
        <p:spPr>
          <a:xfrm>
            <a:off x="853856" y="1063449"/>
            <a:ext cx="2242923" cy="70788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4000" b="1"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rPr>
              <a:t>生物多样</a:t>
            </a:r>
            <a:endParaRPr lang="zh-CN" altLang="en-US" sz="4000" b="1" cap="all" dirty="0">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矩形 1"/>
          <p:cNvSpPr/>
          <p:nvPr/>
        </p:nvSpPr>
        <p:spPr>
          <a:xfrm>
            <a:off x="886646" y="2095555"/>
            <a:ext cx="6732808" cy="2062103"/>
          </a:xfrm>
          <a:prstGeom prst="rect">
            <a:avLst/>
          </a:prstGeom>
        </p:spPr>
        <p:txBody>
          <a:bodyPr wrap="square">
            <a:spAutoFit/>
          </a:bodyPr>
          <a:lstStyle/>
          <a:p>
            <a:r>
              <a:rPr lang="zh-CN" altLang="en-US" sz="3200" dirty="0" smtClean="0">
                <a:latin typeface="楷体" panose="02010609060101010101" pitchFamily="49" charset="-122"/>
                <a:ea typeface="楷体" panose="02010609060101010101" pitchFamily="49" charset="-122"/>
              </a:rPr>
              <a:t>    在</a:t>
            </a:r>
            <a:r>
              <a:rPr lang="zh-CN" altLang="en-US" sz="3200" dirty="0">
                <a:latin typeface="楷体" panose="02010609060101010101" pitchFamily="49" charset="-122"/>
                <a:ea typeface="楷体" panose="02010609060101010101" pitchFamily="49" charset="-122"/>
              </a:rPr>
              <a:t>同一坡面上，从高到低形成了九个垂直自然带。不同高度的自然带呈现出不同的自然景观，犹如凌空展开的一幅神奇美丽的画卷。</a:t>
            </a:r>
            <a:endParaRPr lang="zh-CN" altLang="en-US" sz="3200" dirty="0">
              <a:latin typeface="楷体" panose="02010609060101010101" pitchFamily="49" charset="-122"/>
              <a:ea typeface="楷体" panose="02010609060101010101" pitchFamily="49" charset="-122"/>
            </a:endParaRPr>
          </a:p>
        </p:txBody>
      </p:sp>
      <p:sp>
        <p:nvSpPr>
          <p:cNvPr id="13" name="矩形 12"/>
          <p:cNvSpPr/>
          <p:nvPr/>
        </p:nvSpPr>
        <p:spPr>
          <a:xfrm>
            <a:off x="1794050" y="3609638"/>
            <a:ext cx="3674837"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a:spLocks noChangeArrowheads="1"/>
          </p:cNvSpPr>
          <p:nvPr/>
        </p:nvSpPr>
        <p:spPr bwMode="auto">
          <a:xfrm>
            <a:off x="3598677" y="1200821"/>
            <a:ext cx="3057247" cy="584775"/>
          </a:xfrm>
          <a:prstGeom prst="rect">
            <a:avLst/>
          </a:prstGeom>
          <a:noFill/>
          <a:ln w="9525">
            <a:noFill/>
            <a:miter lim="800000"/>
          </a:ln>
        </p:spPr>
        <p:txBody>
          <a:bodyPr wrap="none">
            <a:spAutoFit/>
          </a:bodyPr>
          <a:lstStyle/>
          <a:p>
            <a:pPr algn="ctr"/>
            <a:r>
              <a:rPr lang="zh-CN" altLang="en-US" sz="3200" dirty="0" smtClean="0">
                <a:solidFill>
                  <a:srgbClr val="FF0000"/>
                </a:solidFill>
                <a:latin typeface="楷体" panose="02010609060101010101" pitchFamily="49" charset="-122"/>
                <a:ea typeface="楷体" panose="02010609060101010101" pitchFamily="49" charset="-122"/>
              </a:rPr>
              <a:t>九个垂直自然带</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8" name="云形 17"/>
          <p:cNvSpPr/>
          <p:nvPr/>
        </p:nvSpPr>
        <p:spPr>
          <a:xfrm>
            <a:off x="886646" y="4365104"/>
            <a:ext cx="4981498" cy="1803772"/>
          </a:xfrm>
          <a:prstGeom prst="cloud">
            <a:avLst/>
          </a:prstGeom>
          <a:gradFill flip="none" rotWithShape="1">
            <a:gsLst>
              <a:gs pos="0">
                <a:schemeClr val="bg1"/>
              </a:gs>
              <a:gs pos="100000">
                <a:srgbClr val="0066FF">
                  <a:lumMod val="91000"/>
                  <a:lumOff val="9000"/>
                </a:srgbClr>
              </a:gs>
              <a:gs pos="100000">
                <a:srgbClr val="0087E6"/>
              </a:gs>
              <a:gs pos="100000">
                <a:srgbClr val="005CBF"/>
              </a:gs>
            </a:gsLst>
            <a:path path="circle">
              <a:fillToRect l="100000" t="100000"/>
            </a:path>
            <a:tileRect r="-100000" b="-100000"/>
          </a:gradFill>
          <a:ln w="12700" cap="rnd" cmpd="sng">
            <a:no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200" dirty="0" smtClean="0">
                <a:solidFill>
                  <a:srgbClr val="FF0000"/>
                </a:solidFill>
                <a:latin typeface="黑体" panose="02010609060101010101" pitchFamily="49" charset="-122"/>
                <a:ea typeface="黑体" panose="02010609060101010101" pitchFamily="49" charset="-122"/>
              </a:rPr>
              <a:t>“凌空”一词侧面表现大峡谷之高，景色之奇特。</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9" name="矩形 18"/>
          <p:cNvSpPr/>
          <p:nvPr/>
        </p:nvSpPr>
        <p:spPr>
          <a:xfrm>
            <a:off x="6300192" y="3126606"/>
            <a:ext cx="803975"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from="(-#ppt_w/2)" to="(#ppt_x)" calcmode="lin" valueType="num">
                                      <p:cBhvr>
                                        <p:cTn id="20" dur="600" fill="hold">
                                          <p:stCondLst>
                                            <p:cond delay="0"/>
                                          </p:stCondLst>
                                        </p:cTn>
                                        <p:tgtEl>
                                          <p:spTgt spid="17"/>
                                        </p:tgtEl>
                                        <p:attrNameLst>
                                          <p:attrName>ppt_x</p:attrName>
                                        </p:attrNameLst>
                                      </p:cBhvr>
                                    </p:anim>
                                    <p:anim from="0" to="-1.0" calcmode="lin" valueType="num">
                                      <p:cBhvr>
                                        <p:cTn id="21" dur="200" decel="50000" autoRev="1" fill="hold">
                                          <p:stCondLst>
                                            <p:cond delay="600"/>
                                          </p:stCondLst>
                                        </p:cTn>
                                        <p:tgtEl>
                                          <p:spTgt spid="17"/>
                                        </p:tgtEl>
                                        <p:attrNameLst>
                                          <p:attrName>xshear</p:attrName>
                                        </p:attrNameLst>
                                      </p:cBhvr>
                                    </p:anim>
                                    <p:animScale>
                                      <p:cBhvr>
                                        <p:cTn id="22" dur="200" decel="100000" autoRev="1" fill="hold">
                                          <p:stCondLst>
                                            <p:cond delay="600"/>
                                          </p:stCondLst>
                                        </p:cTn>
                                        <p:tgtEl>
                                          <p:spTgt spid="17"/>
                                        </p:tgtEl>
                                      </p:cBhvr>
                                      <p:from x="100000" y="100000"/>
                                      <p:to x="80000" y="100000"/>
                                    </p:animScale>
                                    <p:anim by="(#ppt_h/3+#ppt_w*0.1)" calcmode="lin" valueType="num">
                                      <p:cBhvr additive="sum">
                                        <p:cTn id="23" dur="200" decel="100000" autoRev="1" fill="hold">
                                          <p:stCondLst>
                                            <p:cond delay="600"/>
                                          </p:stCondLst>
                                        </p:cTn>
                                        <p:tgtEl>
                                          <p:spTgt spid="17"/>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7" grpId="0"/>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9"/>
          <p:cNvPicPr>
            <a:picLocks noChangeAspect="1"/>
          </p:cNvPicPr>
          <p:nvPr/>
        </p:nvPicPr>
        <p:blipFill>
          <a:blip r:embed="rId1"/>
          <a:srcRect r="72971"/>
          <a:stretch>
            <a:fillRect/>
          </a:stretch>
        </p:blipFill>
        <p:spPr bwMode="auto">
          <a:xfrm>
            <a:off x="5327650" y="6067425"/>
            <a:ext cx="1624013" cy="1543050"/>
          </a:xfrm>
          <a:prstGeom prst="rect">
            <a:avLst/>
          </a:prstGeom>
          <a:noFill/>
          <a:ln w="9525">
            <a:noFill/>
            <a:miter lim="800000"/>
            <a:headEnd/>
            <a:tailEnd/>
          </a:ln>
        </p:spPr>
      </p:pic>
      <p:pic>
        <p:nvPicPr>
          <p:cNvPr id="50178" name="图片 12"/>
          <p:cNvPicPr>
            <a:picLocks noChangeAspect="1"/>
          </p:cNvPicPr>
          <p:nvPr/>
        </p:nvPicPr>
        <p:blipFill>
          <a:blip r:embed="rId2"/>
          <a:srcRect r="72971"/>
          <a:stretch>
            <a:fillRect/>
          </a:stretch>
        </p:blipFill>
        <p:spPr bwMode="auto">
          <a:xfrm>
            <a:off x="1123950" y="6086475"/>
            <a:ext cx="1265238" cy="1200150"/>
          </a:xfrm>
          <a:prstGeom prst="rect">
            <a:avLst/>
          </a:prstGeom>
          <a:noFill/>
          <a:ln w="9525">
            <a:noFill/>
            <a:miter lim="800000"/>
            <a:headEnd/>
            <a:tailEnd/>
          </a:ln>
        </p:spPr>
      </p:pic>
      <p:pic>
        <p:nvPicPr>
          <p:cNvPr id="50180" name="图片 7"/>
          <p:cNvPicPr>
            <a:picLocks noChangeAspect="1"/>
          </p:cNvPicPr>
          <p:nvPr/>
        </p:nvPicPr>
        <p:blipFill>
          <a:blip r:embed="rId3"/>
          <a:srcRect/>
          <a:stretch>
            <a:fillRect/>
          </a:stretch>
        </p:blipFill>
        <p:spPr bwMode="auto">
          <a:xfrm>
            <a:off x="598488" y="6210300"/>
            <a:ext cx="539750" cy="460375"/>
          </a:xfrm>
          <a:prstGeom prst="rect">
            <a:avLst/>
          </a:prstGeom>
          <a:noFill/>
          <a:ln w="9525">
            <a:noFill/>
            <a:miter lim="800000"/>
            <a:headEnd/>
            <a:tailEnd/>
          </a:ln>
        </p:spPr>
      </p:pic>
      <p:pic>
        <p:nvPicPr>
          <p:cNvPr id="50181" name="图片 8"/>
          <p:cNvPicPr>
            <a:picLocks noChangeAspect="1"/>
          </p:cNvPicPr>
          <p:nvPr/>
        </p:nvPicPr>
        <p:blipFill>
          <a:blip r:embed="rId4"/>
          <a:srcRect/>
          <a:stretch>
            <a:fillRect/>
          </a:stretch>
        </p:blipFill>
        <p:spPr bwMode="auto">
          <a:xfrm>
            <a:off x="6865938" y="6292850"/>
            <a:ext cx="720725" cy="477838"/>
          </a:xfrm>
          <a:prstGeom prst="rect">
            <a:avLst/>
          </a:prstGeom>
          <a:noFill/>
          <a:ln w="9525">
            <a:noFill/>
            <a:miter lim="800000"/>
            <a:headEnd/>
            <a:tailEnd/>
          </a:ln>
        </p:spPr>
      </p:pic>
      <p:sp>
        <p:nvSpPr>
          <p:cNvPr id="14" name="矩形 13"/>
          <p:cNvSpPr/>
          <p:nvPr/>
        </p:nvSpPr>
        <p:spPr>
          <a:xfrm>
            <a:off x="853856" y="1063449"/>
            <a:ext cx="2242923" cy="70788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zh-CN" altLang="en-US" sz="4000" b="1" cap="all" dirty="0" smtClean="0">
                <a:effectLst>
                  <a:outerShdw blurRad="19685" dist="12700" dir="5400000" algn="tl" rotWithShape="0">
                    <a:schemeClr val="accent1">
                      <a:satMod val="130000"/>
                      <a:alpha val="60000"/>
                    </a:schemeClr>
                  </a:outerShdw>
                  <a:reflection blurRad="10000" stA="55000" endPos="48000" dist="500" dir="5400000" sy="-100000" algn="bl" rotWithShape="0"/>
                </a:effectLst>
              </a:rPr>
              <a:t>生物多样</a:t>
            </a:r>
            <a:endParaRPr lang="zh-CN" altLang="en-US" sz="4000" b="1" cap="all" dirty="0">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6" name="对角圆角矩形 15"/>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矩形 2"/>
          <p:cNvSpPr/>
          <p:nvPr/>
        </p:nvSpPr>
        <p:spPr>
          <a:xfrm>
            <a:off x="581554" y="1988840"/>
            <a:ext cx="7992888" cy="2062103"/>
          </a:xfrm>
          <a:prstGeom prst="rect">
            <a:avLst/>
          </a:prstGeom>
        </p:spPr>
        <p:txBody>
          <a:bodyPr wrap="square">
            <a:spAutoFit/>
          </a:bodyPr>
          <a:lstStyle/>
          <a:p>
            <a:r>
              <a:rPr lang="zh-CN" altLang="en-US" sz="3200" dirty="0" smtClean="0">
                <a:latin typeface="楷体" panose="02010609060101010101" pitchFamily="49" charset="-122"/>
                <a:ea typeface="楷体" panose="02010609060101010101" pitchFamily="49" charset="-122"/>
              </a:rPr>
              <a:t>    在</a:t>
            </a:r>
            <a:r>
              <a:rPr lang="zh-CN" altLang="en-US" sz="3200" dirty="0">
                <a:latin typeface="楷体" panose="02010609060101010101" pitchFamily="49" charset="-122"/>
                <a:ea typeface="楷体" panose="02010609060101010101" pitchFamily="49" charset="-122"/>
              </a:rPr>
              <a:t>这里，可以</a:t>
            </a:r>
            <a:r>
              <a:rPr lang="zh-CN" altLang="en-US" sz="3200" dirty="0" smtClean="0">
                <a:latin typeface="楷体" panose="02010609060101010101" pitchFamily="49" charset="-122"/>
                <a:ea typeface="楷体" panose="02010609060101010101" pitchFamily="49" charset="-122"/>
              </a:rPr>
              <a:t>见到许多</a:t>
            </a:r>
            <a:r>
              <a:rPr lang="zh-CN" altLang="en-US" sz="3200" dirty="0">
                <a:latin typeface="楷体" panose="02010609060101010101" pitchFamily="49" charset="-122"/>
                <a:ea typeface="楷体" panose="02010609060101010101" pitchFamily="49" charset="-122"/>
              </a:rPr>
              <a:t>珍贵的林木和花卉生长在人迹罕至的地方，各种野生动物攀援穿梭其间，真不愧“植物类型博物馆”和“动物王国”的美誉。</a:t>
            </a:r>
            <a:endParaRPr lang="zh-CN" altLang="en-US" sz="3200" dirty="0">
              <a:latin typeface="楷体" panose="02010609060101010101" pitchFamily="49" charset="-122"/>
              <a:ea typeface="楷体" panose="02010609060101010101" pitchFamily="49" charset="-122"/>
            </a:endParaRPr>
          </a:p>
        </p:txBody>
      </p:sp>
      <p:sp>
        <p:nvSpPr>
          <p:cNvPr id="13" name="矩形 12"/>
          <p:cNvSpPr/>
          <p:nvPr/>
        </p:nvSpPr>
        <p:spPr>
          <a:xfrm>
            <a:off x="4427984" y="3019891"/>
            <a:ext cx="3456384"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755576" y="3479443"/>
            <a:ext cx="2308376" cy="571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a:off x="3341114" y="1232725"/>
            <a:ext cx="4698722" cy="584775"/>
          </a:xfrm>
          <a:prstGeom prst="rect">
            <a:avLst/>
          </a:prstGeom>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北极到赤道</a:t>
            </a:r>
            <a:r>
              <a:rPr lang="zh-CN" altLang="en-US" sz="3200" dirty="0">
                <a:solidFill>
                  <a:srgbClr val="FF0000"/>
                </a:solidFill>
                <a:latin typeface="楷体" panose="02010609060101010101" pitchFamily="49" charset="-122"/>
                <a:ea typeface="楷体" panose="02010609060101010101" pitchFamily="49" charset="-122"/>
              </a:rPr>
              <a:t>分布的动植物</a:t>
            </a:r>
            <a:endParaRPr lang="zh-CN" altLang="en-US" sz="3200" dirty="0">
              <a:solidFill>
                <a:srgbClr val="FF0000"/>
              </a:solidFill>
            </a:endParaRPr>
          </a:p>
        </p:txBody>
      </p:sp>
      <p:pic>
        <p:nvPicPr>
          <p:cNvPr id="18" name="Picture 3"/>
          <p:cNvPicPr>
            <a:picLocks noChangeAspect="1" noChangeArrowheads="1"/>
          </p:cNvPicPr>
          <p:nvPr/>
        </p:nvPicPr>
        <p:blipFill>
          <a:blip r:embed="rId5"/>
          <a:srcRect/>
          <a:stretch>
            <a:fillRect/>
          </a:stretch>
        </p:blipFill>
        <p:spPr bwMode="auto">
          <a:xfrm>
            <a:off x="598488" y="4696701"/>
            <a:ext cx="1292225" cy="1447800"/>
          </a:xfrm>
          <a:prstGeom prst="rect">
            <a:avLst/>
          </a:prstGeom>
          <a:noFill/>
          <a:ln w="9525">
            <a:noFill/>
            <a:miter lim="800000"/>
            <a:headEnd/>
            <a:tailEnd/>
          </a:ln>
        </p:spPr>
      </p:pic>
      <p:grpSp>
        <p:nvGrpSpPr>
          <p:cNvPr id="19" name="组合 18"/>
          <p:cNvGrpSpPr/>
          <p:nvPr/>
        </p:nvGrpSpPr>
        <p:grpSpPr>
          <a:xfrm>
            <a:off x="4283968" y="4077072"/>
            <a:ext cx="4624910" cy="2449314"/>
            <a:chOff x="4211960" y="3284984"/>
            <a:chExt cx="4624910" cy="2449314"/>
          </a:xfrm>
        </p:grpSpPr>
        <p:grpSp>
          <p:nvGrpSpPr>
            <p:cNvPr id="20" name="组合 19"/>
            <p:cNvGrpSpPr/>
            <p:nvPr/>
          </p:nvGrpSpPr>
          <p:grpSpPr bwMode="auto">
            <a:xfrm>
              <a:off x="7717970" y="4077072"/>
              <a:ext cx="1118900" cy="1657226"/>
              <a:chOff x="5714010" y="4560894"/>
              <a:chExt cx="1450277" cy="2056092"/>
            </a:xfrm>
          </p:grpSpPr>
          <p:pic>
            <p:nvPicPr>
              <p:cNvPr id="24" name="图片 5"/>
              <p:cNvPicPr>
                <a:picLocks noChangeAspect="1"/>
              </p:cNvPicPr>
              <p:nvPr/>
            </p:nvPicPr>
            <p:blipFill>
              <a:blip r:embed="rId6">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5"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5714010" y="4560894"/>
                <a:ext cx="1450277" cy="2056092"/>
              </a:xfrm>
              <a:prstGeom prst="rect">
                <a:avLst/>
              </a:prstGeom>
              <a:noFill/>
              <a:ln w="9525">
                <a:noFill/>
                <a:miter lim="800000"/>
                <a:headEnd/>
                <a:tailEnd/>
              </a:ln>
            </p:spPr>
          </p:pic>
        </p:grpSp>
        <p:grpSp>
          <p:nvGrpSpPr>
            <p:cNvPr id="21" name="组合 20"/>
            <p:cNvGrpSpPr/>
            <p:nvPr/>
          </p:nvGrpSpPr>
          <p:grpSpPr>
            <a:xfrm>
              <a:off x="4211960" y="3284984"/>
              <a:ext cx="2952328" cy="1764776"/>
              <a:chOff x="4211960" y="3284984"/>
              <a:chExt cx="2952328" cy="1764776"/>
            </a:xfrm>
          </p:grpSpPr>
          <p:sp>
            <p:nvSpPr>
              <p:cNvPr id="22" name="云形标注 21"/>
              <p:cNvSpPr/>
              <p:nvPr/>
            </p:nvSpPr>
            <p:spPr>
              <a:xfrm>
                <a:off x="4211960" y="3284984"/>
                <a:ext cx="2952328" cy="1764776"/>
              </a:xfrm>
              <a:prstGeom prst="cloudCallout">
                <a:avLst>
                  <a:gd name="adj1" fmla="val 67269"/>
                  <a:gd name="adj2" fmla="val 33284"/>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499992" y="3645024"/>
                <a:ext cx="2592288" cy="1015663"/>
              </a:xfrm>
              <a:prstGeom prst="rect">
                <a:avLst/>
              </a:prstGeom>
            </p:spPr>
            <p:txBody>
              <a:bodyPr wrap="square">
                <a:spAutoFit/>
              </a:bodyPr>
              <a:lstStyle/>
              <a:p>
                <a:pPr>
                  <a:defRPr/>
                </a:pPr>
                <a:r>
                  <a:rPr lang="zh-CN" altLang="en-US" sz="2000" dirty="0">
                    <a:solidFill>
                      <a:srgbClr val="FF0000"/>
                    </a:solidFill>
                    <a:latin typeface="黑体" panose="02010609060101010101" pitchFamily="49" charset="-122"/>
                    <a:ea typeface="黑体" panose="02010609060101010101" pitchFamily="49" charset="-122"/>
                  </a:rPr>
                  <a:t>两个称谓，从</a:t>
                </a:r>
                <a:r>
                  <a:rPr lang="zh-CN" altLang="en-US" sz="2000" dirty="0" smtClean="0">
                    <a:solidFill>
                      <a:srgbClr val="FF0000"/>
                    </a:solidFill>
                    <a:latin typeface="黑体" panose="02010609060101010101" pitchFamily="49" charset="-122"/>
                    <a:ea typeface="黑体" panose="02010609060101010101" pitchFamily="49" charset="-122"/>
                  </a:rPr>
                  <a:t>生物多样性赞誉</a:t>
                </a:r>
                <a:r>
                  <a:rPr lang="zh-CN" altLang="en-US" sz="2000" dirty="0">
                    <a:solidFill>
                      <a:srgbClr val="FF0000"/>
                    </a:solidFill>
                    <a:latin typeface="黑体" panose="02010609060101010101" pitchFamily="49" charset="-122"/>
                    <a:ea typeface="黑体" panose="02010609060101010101" pitchFamily="49" charset="-122"/>
                  </a:rPr>
                  <a:t>了大峡谷的“奇”。</a:t>
                </a:r>
                <a:endParaRPr lang="zh-CN" altLang="en-US" sz="2000" dirty="0">
                  <a:solidFill>
                    <a:srgbClr val="FF0000"/>
                  </a:solidFill>
                  <a:latin typeface="黑体" panose="02010609060101010101" pitchFamily="49" charset="-122"/>
                  <a:ea typeface="黑体" panose="02010609060101010101" pitchFamily="49" charset="-122"/>
                </a:endParaRPr>
              </a:p>
            </p:txBody>
          </p:sp>
        </p:gr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5"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http://i.weather.com.cn/images/cn/trip/2014/03/21/64EC257A5AF0DF7AE276C91C2C57A221.jpg"/>
          <p:cNvPicPr>
            <a:picLocks noChangeAspect="1" noChangeArrowheads="1"/>
          </p:cNvPicPr>
          <p:nvPr/>
        </p:nvPicPr>
        <p:blipFill>
          <a:blip r:embed="rId1">
            <a:lum bright="70000" contrast="-70000"/>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72802" y="1701213"/>
            <a:ext cx="7991673" cy="46844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01" name="图片 9"/>
          <p:cNvPicPr>
            <a:picLocks noChangeAspect="1"/>
          </p:cNvPicPr>
          <p:nvPr/>
        </p:nvPicPr>
        <p:blipFill>
          <a:blip r:embed="rId3"/>
          <a:srcRect r="72971"/>
          <a:stretch>
            <a:fillRect/>
          </a:stretch>
        </p:blipFill>
        <p:spPr bwMode="auto">
          <a:xfrm>
            <a:off x="5327650" y="6067425"/>
            <a:ext cx="1624013" cy="1543050"/>
          </a:xfrm>
          <a:prstGeom prst="rect">
            <a:avLst/>
          </a:prstGeom>
          <a:noFill/>
          <a:ln w="9525">
            <a:noFill/>
            <a:miter lim="800000"/>
            <a:headEnd/>
            <a:tailEnd/>
          </a:ln>
        </p:spPr>
      </p:pic>
      <p:pic>
        <p:nvPicPr>
          <p:cNvPr id="51202" name="图片 12"/>
          <p:cNvPicPr>
            <a:picLocks noChangeAspect="1"/>
          </p:cNvPicPr>
          <p:nvPr/>
        </p:nvPicPr>
        <p:blipFill>
          <a:blip r:embed="rId4"/>
          <a:srcRect r="72971"/>
          <a:stretch>
            <a:fillRect/>
          </a:stretch>
        </p:blipFill>
        <p:spPr bwMode="auto">
          <a:xfrm>
            <a:off x="1123950" y="6086475"/>
            <a:ext cx="1265238" cy="1200150"/>
          </a:xfrm>
          <a:prstGeom prst="rect">
            <a:avLst/>
          </a:prstGeom>
          <a:noFill/>
          <a:ln w="9525">
            <a:noFill/>
            <a:miter lim="800000"/>
            <a:headEnd/>
            <a:tailEnd/>
          </a:ln>
        </p:spPr>
      </p:pic>
      <p:pic>
        <p:nvPicPr>
          <p:cNvPr id="51204" name="图片 7"/>
          <p:cNvPicPr>
            <a:picLocks noChangeAspect="1"/>
          </p:cNvPicPr>
          <p:nvPr/>
        </p:nvPicPr>
        <p:blipFill>
          <a:blip r:embed="rId5"/>
          <a:srcRect/>
          <a:stretch>
            <a:fillRect/>
          </a:stretch>
        </p:blipFill>
        <p:spPr bwMode="auto">
          <a:xfrm>
            <a:off x="598488" y="6210300"/>
            <a:ext cx="539750" cy="460375"/>
          </a:xfrm>
          <a:prstGeom prst="rect">
            <a:avLst/>
          </a:prstGeom>
          <a:noFill/>
          <a:ln w="9525">
            <a:noFill/>
            <a:miter lim="800000"/>
            <a:headEnd/>
            <a:tailEnd/>
          </a:ln>
        </p:spPr>
      </p:pic>
      <p:pic>
        <p:nvPicPr>
          <p:cNvPr id="51205" name="图片 8"/>
          <p:cNvPicPr>
            <a:picLocks noChangeAspect="1"/>
          </p:cNvPicPr>
          <p:nvPr/>
        </p:nvPicPr>
        <p:blipFill>
          <a:blip r:embed="rId6"/>
          <a:srcRect/>
          <a:stretch>
            <a:fillRect/>
          </a:stretch>
        </p:blipFill>
        <p:spPr bwMode="auto">
          <a:xfrm>
            <a:off x="6865938" y="6292850"/>
            <a:ext cx="720725" cy="477838"/>
          </a:xfrm>
          <a:prstGeom prst="rect">
            <a:avLst/>
          </a:prstGeom>
          <a:noFill/>
          <a:ln w="9525">
            <a:noFill/>
            <a:miter lim="800000"/>
            <a:headEnd/>
            <a:tailEnd/>
          </a:ln>
        </p:spPr>
      </p:pic>
      <p:sp>
        <p:nvSpPr>
          <p:cNvPr id="14" name="对角圆角矩形 13"/>
          <p:cNvSpPr/>
          <p:nvPr/>
        </p:nvSpPr>
        <p:spPr>
          <a:xfrm>
            <a:off x="1143000" y="166688"/>
            <a:ext cx="2852738"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重难点解析</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2" name="AutoShape 2"/>
          <p:cNvSpPr>
            <a:spLocks noChangeArrowheads="1"/>
          </p:cNvSpPr>
          <p:nvPr/>
        </p:nvSpPr>
        <p:spPr bwMode="auto">
          <a:xfrm>
            <a:off x="611188" y="981075"/>
            <a:ext cx="15843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重难点</a:t>
            </a:r>
            <a:r>
              <a:rPr lang="en-US" altLang="zh-CN"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8" name="矩形 17"/>
          <p:cNvSpPr>
            <a:spLocks noChangeArrowheads="1"/>
          </p:cNvSpPr>
          <p:nvPr/>
        </p:nvSpPr>
        <p:spPr bwMode="auto">
          <a:xfrm>
            <a:off x="900113" y="1800334"/>
            <a:ext cx="7537052" cy="954107"/>
          </a:xfrm>
          <a:prstGeom prst="rect">
            <a:avLst/>
          </a:prstGeom>
          <a:noFill/>
          <a:ln w="9525">
            <a:noFill/>
            <a:miter lim="800000"/>
          </a:ln>
        </p:spPr>
        <p:txBody>
          <a:bodyPr wrap="square">
            <a:spAutoFit/>
          </a:bodyPr>
          <a:lstStyle/>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最后一段，作者预测雅鲁藏布大峡谷将成为世界人民关注的焦点，为什么这么说？</a:t>
            </a:r>
            <a:endParaRPr lang="zh-CN" altLang="en-US" sz="2800" dirty="0">
              <a:latin typeface="楷体" panose="02010609060101010101" pitchFamily="49" charset="-122"/>
              <a:ea typeface="楷体" panose="02010609060101010101" pitchFamily="49" charset="-122"/>
            </a:endParaRPr>
          </a:p>
        </p:txBody>
      </p:sp>
      <p:sp>
        <p:nvSpPr>
          <p:cNvPr id="3" name="TextBox 2"/>
          <p:cNvSpPr txBox="1"/>
          <p:nvPr/>
        </p:nvSpPr>
        <p:spPr>
          <a:xfrm>
            <a:off x="900113" y="2928414"/>
            <a:ext cx="7537052" cy="310769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    首先，雅鲁藏布大峡谷地理风貌与生物具有极大的丰富性，有很高的科学考察价值，吸引更多的科学家到此进行科学考察。</a:t>
            </a:r>
            <a:endParaRPr lang="en-US" altLang="zh-CN" sz="2800" dirty="0" smtClean="0">
              <a:solidFill>
                <a:srgbClr val="FF0000"/>
              </a:solidFill>
              <a:latin typeface="楷体" panose="02010609060101010101" pitchFamily="49" charset="-122"/>
              <a:ea typeface="楷体" panose="02010609060101010101" pitchFamily="49" charset="-122"/>
            </a:endParaRPr>
          </a:p>
          <a:p>
            <a:r>
              <a:rPr lang="en-US" altLang="zh-CN" sz="2800" dirty="0">
                <a:solidFill>
                  <a:srgbClr val="FF0000"/>
                </a:solidFill>
                <a:latin typeface="楷体" panose="02010609060101010101" pitchFamily="49" charset="-122"/>
                <a:ea typeface="楷体" panose="02010609060101010101" pitchFamily="49" charset="-122"/>
              </a:rPr>
              <a:t> </a:t>
            </a:r>
            <a:r>
              <a:rPr lang="en-US" altLang="zh-CN" sz="2800" dirty="0" smtClean="0">
                <a:solidFill>
                  <a:srgbClr val="FF0000"/>
                </a:solidFill>
                <a:latin typeface="楷体" panose="02010609060101010101" pitchFamily="49" charset="-122"/>
                <a:ea typeface="楷体" panose="02010609060101010101" pitchFamily="49" charset="-122"/>
              </a:rPr>
              <a:t>   </a:t>
            </a:r>
            <a:r>
              <a:rPr lang="zh-CN" altLang="en-US" sz="2800" dirty="0" smtClean="0">
                <a:solidFill>
                  <a:srgbClr val="FF0000"/>
                </a:solidFill>
                <a:latin typeface="楷体" panose="02010609060101010101" pitchFamily="49" charset="-122"/>
                <a:ea typeface="楷体" panose="02010609060101010101" pitchFamily="49" charset="-122"/>
              </a:rPr>
              <a:t>其次，这里潜在的电力价值突出吸引对这一区域进行资源开发。</a:t>
            </a:r>
            <a:endParaRPr lang="en-US" altLang="zh-CN" sz="2800" dirty="0" smtClean="0">
              <a:solidFill>
                <a:srgbClr val="FF0000"/>
              </a:solidFill>
              <a:latin typeface="楷体" panose="02010609060101010101" pitchFamily="49" charset="-122"/>
              <a:ea typeface="楷体" panose="02010609060101010101" pitchFamily="49" charset="-122"/>
            </a:endParaRPr>
          </a:p>
          <a:p>
            <a:r>
              <a:rPr lang="en-US" altLang="zh-CN" sz="2800" dirty="0">
                <a:solidFill>
                  <a:srgbClr val="FF0000"/>
                </a:solidFill>
                <a:latin typeface="楷体" panose="02010609060101010101" pitchFamily="49" charset="-122"/>
                <a:ea typeface="楷体" panose="02010609060101010101" pitchFamily="49" charset="-122"/>
              </a:rPr>
              <a:t> </a:t>
            </a:r>
            <a:r>
              <a:rPr lang="en-US" altLang="zh-CN" sz="2800" dirty="0" smtClean="0">
                <a:solidFill>
                  <a:srgbClr val="FF0000"/>
                </a:solidFill>
                <a:latin typeface="楷体" panose="02010609060101010101" pitchFamily="49" charset="-122"/>
                <a:ea typeface="楷体" panose="02010609060101010101" pitchFamily="49" charset="-122"/>
              </a:rPr>
              <a:t>   </a:t>
            </a:r>
            <a:r>
              <a:rPr lang="zh-CN" altLang="en-US" sz="2800" dirty="0" smtClean="0">
                <a:solidFill>
                  <a:srgbClr val="FF0000"/>
                </a:solidFill>
                <a:latin typeface="楷体" panose="02010609060101010101" pitchFamily="49" charset="-122"/>
                <a:ea typeface="楷体" panose="02010609060101010101" pitchFamily="49" charset="-122"/>
              </a:rPr>
              <a:t>第三，这里有很高的旅游探险价值，吸引探险家与旅游爱好者。</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4" name="AutoShape 2" descr="http://img1.imgtn.bdimg.com/it/u=3817542781,2547402250&amp;fm=27&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img1.imgtn.bdimg.com/it/u=3817542781,2547402250&amp;fm=27&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9"/>
          <p:cNvPicPr>
            <a:picLocks noChangeAspect="1"/>
          </p:cNvPicPr>
          <p:nvPr/>
        </p:nvPicPr>
        <p:blipFill>
          <a:blip r:embed="rId1"/>
          <a:srcRect l="72971"/>
          <a:stretch>
            <a:fillRect/>
          </a:stretch>
        </p:blipFill>
        <p:spPr bwMode="auto">
          <a:xfrm>
            <a:off x="7667625" y="5902325"/>
            <a:ext cx="1624013" cy="1543050"/>
          </a:xfrm>
          <a:prstGeom prst="rect">
            <a:avLst/>
          </a:prstGeom>
          <a:noFill/>
          <a:ln w="9525">
            <a:noFill/>
            <a:miter lim="800000"/>
            <a:headEnd/>
            <a:tailEnd/>
          </a:ln>
        </p:spPr>
      </p:pic>
      <p:pic>
        <p:nvPicPr>
          <p:cNvPr id="25602" name="图片 12"/>
          <p:cNvPicPr>
            <a:picLocks noChangeAspect="1"/>
          </p:cNvPicPr>
          <p:nvPr/>
        </p:nvPicPr>
        <p:blipFill>
          <a:blip r:embed="rId2"/>
          <a:srcRect r="72971"/>
          <a:stretch>
            <a:fillRect/>
          </a:stretch>
        </p:blipFill>
        <p:spPr bwMode="auto">
          <a:xfrm>
            <a:off x="0" y="6002338"/>
            <a:ext cx="1265238" cy="1200150"/>
          </a:xfrm>
          <a:prstGeom prst="rect">
            <a:avLst/>
          </a:prstGeom>
          <a:noFill/>
          <a:ln w="9525">
            <a:noFill/>
            <a:miter lim="800000"/>
            <a:headEnd/>
            <a:tailEnd/>
          </a:ln>
        </p:spPr>
      </p:pic>
      <p:pic>
        <p:nvPicPr>
          <p:cNvPr id="25603" name="图片 7"/>
          <p:cNvPicPr>
            <a:picLocks noChangeAspect="1"/>
          </p:cNvPicPr>
          <p:nvPr/>
        </p:nvPicPr>
        <p:blipFill>
          <a:blip r:embed="rId3"/>
          <a:srcRect/>
          <a:stretch>
            <a:fillRect/>
          </a:stretch>
        </p:blipFill>
        <p:spPr bwMode="auto">
          <a:xfrm flipH="1">
            <a:off x="7038975" y="6372225"/>
            <a:ext cx="539750" cy="460375"/>
          </a:xfrm>
          <a:prstGeom prst="rect">
            <a:avLst/>
          </a:prstGeom>
          <a:noFill/>
          <a:ln w="9525">
            <a:noFill/>
            <a:miter lim="800000"/>
            <a:headEnd/>
            <a:tailEnd/>
          </a:ln>
        </p:spPr>
      </p:pic>
      <p:sp>
        <p:nvSpPr>
          <p:cNvPr id="14" name="矩形 13"/>
          <p:cNvSpPr>
            <a:spLocks noChangeArrowheads="1"/>
          </p:cNvSpPr>
          <p:nvPr/>
        </p:nvSpPr>
        <p:spPr bwMode="auto">
          <a:xfrm>
            <a:off x="598255" y="1628800"/>
            <a:ext cx="3744912" cy="3785652"/>
          </a:xfrm>
          <a:prstGeom prst="rect">
            <a:avLst/>
          </a:prstGeom>
          <a:noFill/>
          <a:ln w="9525">
            <a:noFill/>
            <a:miter lim="800000"/>
          </a:ln>
        </p:spPr>
        <p:txBody>
          <a:bodyPr>
            <a:spAutoFit/>
          </a:bodyPr>
          <a:lstStyle/>
          <a:p>
            <a:pPr algn="just">
              <a:spcBef>
                <a:spcPct val="50000"/>
              </a:spcBef>
              <a:buFont typeface="Arial" panose="020B0604020202020204" pitchFamily="34" charset="0"/>
              <a:buNone/>
            </a:pPr>
            <a:r>
              <a:rPr lang="zh-CN" altLang="en-US" sz="2400" dirty="0">
                <a:solidFill>
                  <a:srgbClr val="000000"/>
                </a:solidFill>
                <a:ea typeface="楷体" panose="02010609060101010101" pitchFamily="49" charset="-122"/>
                <a:sym typeface="宋体" panose="02010600030101010101" pitchFamily="2" charset="-122"/>
              </a:rPr>
              <a:t>       </a:t>
            </a:r>
            <a:r>
              <a:rPr lang="zh-CN" altLang="en-US" sz="2400" dirty="0" smtClean="0">
                <a:solidFill>
                  <a:srgbClr val="000000"/>
                </a:solidFill>
                <a:ea typeface="楷体" panose="02010609060101010101" pitchFamily="49" charset="-122"/>
                <a:sym typeface="宋体" panose="02010600030101010101" pitchFamily="2" charset="-122"/>
              </a:rPr>
              <a:t>雅鲁藏布大峡谷</a:t>
            </a:r>
            <a:r>
              <a:rPr lang="zh-CN" altLang="en-US" sz="2400" dirty="0">
                <a:solidFill>
                  <a:srgbClr val="000000"/>
                </a:solidFill>
                <a:ea typeface="楷体" panose="02010609060101010101" pitchFamily="49" charset="-122"/>
                <a:sym typeface="宋体" panose="02010600030101010101" pitchFamily="2" charset="-122"/>
              </a:rPr>
              <a:t>：世界上最深最长的</a:t>
            </a:r>
            <a:r>
              <a:rPr lang="zh-CN" altLang="en-US" sz="2400" dirty="0" smtClean="0">
                <a:solidFill>
                  <a:srgbClr val="000000"/>
                </a:solidFill>
                <a:ea typeface="楷体" panose="02010609060101010101" pitchFamily="49" charset="-122"/>
                <a:sym typeface="宋体" panose="02010600030101010101" pitchFamily="2" charset="-122"/>
              </a:rPr>
              <a:t>峡谷，旧称“底杭峡”。位于世界海拔最高的青藏高原之上。</a:t>
            </a:r>
            <a:r>
              <a:rPr lang="zh-CN" altLang="en-US" sz="2400" dirty="0">
                <a:solidFill>
                  <a:srgbClr val="000000"/>
                </a:solidFill>
                <a:ea typeface="楷体" panose="02010609060101010101" pitchFamily="49" charset="-122"/>
              </a:rPr>
              <a:t>整个峡谷地区冰川、绝壁、陡坡、泥石流和巨浪滔天的大河交错在一起，环境十分恶劣。许多地区至今仍无人涉足，堪称“地球上最后的秘境”。</a:t>
            </a:r>
            <a:endParaRPr lang="zh-CN" altLang="en-US" sz="2400" dirty="0">
              <a:solidFill>
                <a:srgbClr val="000000"/>
              </a:solidFill>
              <a:ea typeface="楷体" panose="02010609060101010101" pitchFamily="49" charset="-122"/>
              <a:sym typeface="宋体" panose="02010600030101010101" pitchFamily="2" charset="-122"/>
            </a:endParaRPr>
          </a:p>
        </p:txBody>
      </p:sp>
      <p:pic>
        <p:nvPicPr>
          <p:cNvPr id="25606" name="图片 9"/>
          <p:cNvPicPr>
            <a:picLocks noChangeAspect="1"/>
          </p:cNvPicPr>
          <p:nvPr/>
        </p:nvPicPr>
        <p:blipFill>
          <a:blip r:embed="rId4"/>
          <a:srcRect r="72971"/>
          <a:stretch>
            <a:fillRect/>
          </a:stretch>
        </p:blipFill>
        <p:spPr bwMode="auto">
          <a:xfrm>
            <a:off x="6583363" y="6042025"/>
            <a:ext cx="1624012" cy="1543050"/>
          </a:xfrm>
          <a:prstGeom prst="rect">
            <a:avLst/>
          </a:prstGeom>
          <a:noFill/>
          <a:ln w="9525">
            <a:noFill/>
            <a:miter lim="800000"/>
            <a:headEnd/>
            <a:tailEnd/>
          </a:ln>
        </p:spPr>
      </p:pic>
      <p:pic>
        <p:nvPicPr>
          <p:cNvPr id="25607"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25608"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25609"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grpSp>
        <p:nvGrpSpPr>
          <p:cNvPr id="25610" name="组合 15"/>
          <p:cNvGrpSpPr/>
          <p:nvPr/>
        </p:nvGrpSpPr>
        <p:grpSpPr bwMode="auto">
          <a:xfrm>
            <a:off x="7524750" y="5013325"/>
            <a:ext cx="811213" cy="1255713"/>
            <a:chOff x="5836357" y="4560894"/>
            <a:chExt cx="1327930" cy="2056092"/>
          </a:xfrm>
        </p:grpSpPr>
        <p:pic>
          <p:nvPicPr>
            <p:cNvPr id="25612" name="图片 5"/>
            <p:cNvPicPr>
              <a:picLocks noChangeAspect="1"/>
            </p:cNvPicPr>
            <p:nvPr/>
          </p:nvPicPr>
          <p:blipFill>
            <a:blip r:embed="rId6"/>
            <a:srcRect l="35500" r="32249" b="80045"/>
            <a:stretch>
              <a:fillRect/>
            </a:stretch>
          </p:blipFill>
          <p:spPr bwMode="auto">
            <a:xfrm>
              <a:off x="5836357" y="4560894"/>
              <a:ext cx="429028" cy="383639"/>
            </a:xfrm>
            <a:prstGeom prst="rect">
              <a:avLst/>
            </a:prstGeom>
            <a:noFill/>
            <a:ln w="9525">
              <a:noFill/>
              <a:miter lim="800000"/>
              <a:headEnd/>
              <a:tailEnd/>
            </a:ln>
          </p:spPr>
        </p:pic>
        <p:pic>
          <p:nvPicPr>
            <p:cNvPr id="25613"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sp>
        <p:nvSpPr>
          <p:cNvPr id="21" name="对角圆角矩形 20"/>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资料宝袋</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AutoShape 2" descr="http://img5.imgtn.bdimg.com/it/u=3044706729,156847082&amp;fm=27&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4" descr="http://img5.imgtn.bdimg.com/it/u=3044706729,156847082&amp;fm=27&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2054" name="Picture 6" descr="https://timgsa.baidu.com/timg?image&amp;quality=80&amp;size=b9999_10000&amp;sec=1519125872169&amp;di=bd59a8522471069cd81fca6acdd8bb5b&amp;imgtype=0&amp;src=http%3A%2F%2Fyouimg1.c-ctrip.com%2Ftarget%2Ffd%2Ftg%2Fg3%2FM0B%2FB5%2FD0%2FCggYGlYQRDCAQ9LsAAMVZNqgASM49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27984" y="1556792"/>
            <a:ext cx="4096914" cy="2668731"/>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ppt_w*0.05"/>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anim calcmode="lin" valueType="num">
                                      <p:cBhvr>
                                        <p:cTn id="9" dur="500" fill="hold"/>
                                        <p:tgtEl>
                                          <p:spTgt spid="14"/>
                                        </p:tgtEl>
                                        <p:attrNameLst>
                                          <p:attrName>ppt_x</p:attrName>
                                        </p:attrNameLst>
                                      </p:cBhvr>
                                      <p:tavLst>
                                        <p:tav tm="0">
                                          <p:val>
                                            <p:strVal val="#ppt_x-.2"/>
                                          </p:val>
                                        </p:tav>
                                        <p:tav tm="100000">
                                          <p:val>
                                            <p:strVal val="#ppt_x"/>
                                          </p:val>
                                        </p:tav>
                                      </p:tavLst>
                                    </p:anim>
                                    <p:anim calcmode="lin" valueType="num">
                                      <p:cBhvr>
                                        <p:cTn id="10" dur="500" fill="hold"/>
                                        <p:tgtEl>
                                          <p:spTgt spid="14"/>
                                        </p:tgtEl>
                                        <p:attrNameLst>
                                          <p:attrName>ppt_y</p:attrName>
                                        </p:attrNameLst>
                                      </p:cBhvr>
                                      <p:tavLst>
                                        <p:tav tm="0">
                                          <p:val>
                                            <p:strVal val="#ppt_y"/>
                                          </p:val>
                                        </p:tav>
                                        <p:tav tm="100000">
                                          <p:val>
                                            <p:strVal val="#ppt_y"/>
                                          </p:val>
                                        </p:tav>
                                      </p:tavLst>
                                    </p:anim>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3348038" y="1116013"/>
            <a:ext cx="3434080" cy="58356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多种说明方法并用</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8" name="TextBox 17"/>
          <p:cNvSpPr txBox="1">
            <a:spLocks noChangeArrowheads="1"/>
          </p:cNvSpPr>
          <p:nvPr/>
        </p:nvSpPr>
        <p:spPr bwMode="auto">
          <a:xfrm>
            <a:off x="1492962" y="1852612"/>
            <a:ext cx="7151688" cy="3108543"/>
          </a:xfrm>
          <a:prstGeom prst="rect">
            <a:avLst/>
          </a:prstGeom>
          <a:noFill/>
          <a:ln w="9525">
            <a:noFill/>
            <a:miter lim="800000"/>
          </a:ln>
        </p:spPr>
        <p:txBody>
          <a:bodyPr>
            <a:spAutoFit/>
          </a:bodyPr>
          <a:lstStyle/>
          <a:p>
            <a:r>
              <a:rPr lang="zh-CN" altLang="en-US" sz="2800" dirty="0" smtClean="0">
                <a:solidFill>
                  <a:srgbClr val="FF0000"/>
                </a:solidFill>
                <a:latin typeface="楷体" panose="02010609060101010101" pitchFamily="49" charset="-122"/>
                <a:ea typeface="楷体" panose="02010609060101010101" pitchFamily="49" charset="-122"/>
              </a:rPr>
              <a:t>用简明扼要的语言把事物的特点恰如其分地表述出来的方法。本文巧妙运用了列数字、打比方、作比较的说明方法。如峡谷“平均深度</a:t>
            </a:r>
            <a:r>
              <a:rPr lang="en-US" altLang="zh-CN" sz="2800" dirty="0" smtClean="0">
                <a:solidFill>
                  <a:srgbClr val="FF0000"/>
                </a:solidFill>
                <a:latin typeface="楷体" panose="02010609060101010101" pitchFamily="49" charset="-122"/>
                <a:ea typeface="楷体" panose="02010609060101010101" pitchFamily="49" charset="-122"/>
              </a:rPr>
              <a:t>2268</a:t>
            </a:r>
            <a:r>
              <a:rPr lang="zh-CN" altLang="en-US" sz="2800" dirty="0" smtClean="0">
                <a:solidFill>
                  <a:srgbClr val="FF0000"/>
                </a:solidFill>
                <a:latin typeface="楷体" panose="02010609060101010101" pitchFamily="49" charset="-122"/>
                <a:ea typeface="楷体" panose="02010609060101010101" pitchFamily="49" charset="-122"/>
              </a:rPr>
              <a:t>米，最深处达</a:t>
            </a:r>
            <a:r>
              <a:rPr lang="en-US" altLang="zh-CN" sz="2800" dirty="0" smtClean="0">
                <a:solidFill>
                  <a:srgbClr val="FF0000"/>
                </a:solidFill>
                <a:latin typeface="楷体" panose="02010609060101010101" pitchFamily="49" charset="-122"/>
                <a:ea typeface="楷体" panose="02010609060101010101" pitchFamily="49" charset="-122"/>
              </a:rPr>
              <a:t>6009</a:t>
            </a:r>
            <a:r>
              <a:rPr lang="zh-CN" altLang="en-US" sz="2800" dirty="0" smtClean="0">
                <a:solidFill>
                  <a:srgbClr val="FF0000"/>
                </a:solidFill>
                <a:latin typeface="楷体" panose="02010609060101010101" pitchFamily="49" charset="-122"/>
                <a:ea typeface="楷体" panose="02010609060101010101" pitchFamily="49" charset="-122"/>
              </a:rPr>
              <a:t>米，具体准确的数字证明了雅鲁藏布大峡谷是世界第一峡谷；与世界几个著名大峡谷进行比较，突出了大峡谷的地位。</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9" name="TextBox 18"/>
          <p:cNvSpPr txBox="1">
            <a:spLocks noChangeArrowheads="1"/>
          </p:cNvSpPr>
          <p:nvPr/>
        </p:nvSpPr>
        <p:spPr bwMode="auto">
          <a:xfrm>
            <a:off x="370600" y="1806575"/>
            <a:ext cx="1416050" cy="584200"/>
          </a:xfrm>
          <a:prstGeom prst="rect">
            <a:avLst/>
          </a:prstGeom>
          <a:noFill/>
          <a:ln w="9525">
            <a:noFill/>
            <a:miter lim="800000"/>
          </a:ln>
        </p:spPr>
        <p:txBody>
          <a:bodyPr wrap="none">
            <a:spAutoFit/>
          </a:bodyPr>
          <a:lstStyle/>
          <a:p>
            <a:r>
              <a:rPr lang="zh-CN" altLang="en-US" sz="3200" dirty="0">
                <a:latin typeface="楷体" panose="02010609060101010101" pitchFamily="49" charset="-122"/>
                <a:ea typeface="楷体" panose="02010609060101010101" pitchFamily="49" charset="-122"/>
              </a:rPr>
              <a:t>含义：</a:t>
            </a:r>
            <a:endParaRPr lang="zh-CN" altLang="en-US" sz="3200" dirty="0">
              <a:latin typeface="楷体" panose="02010609060101010101" pitchFamily="49" charset="-122"/>
              <a:ea typeface="楷体" panose="02010609060101010101" pitchFamily="49" charset="-122"/>
            </a:endParaRPr>
          </a:p>
        </p:txBody>
      </p:sp>
      <p:sp>
        <p:nvSpPr>
          <p:cNvPr id="21" name="TextBox 20"/>
          <p:cNvSpPr txBox="1">
            <a:spLocks noChangeArrowheads="1"/>
          </p:cNvSpPr>
          <p:nvPr/>
        </p:nvSpPr>
        <p:spPr bwMode="auto">
          <a:xfrm>
            <a:off x="1503144" y="4941168"/>
            <a:ext cx="7151688" cy="954107"/>
          </a:xfrm>
          <a:prstGeom prst="rect">
            <a:avLst/>
          </a:prstGeom>
          <a:noFill/>
          <a:ln w="9525">
            <a:noFill/>
            <a:miter lim="800000"/>
          </a:ln>
        </p:spPr>
        <p:txBody>
          <a:bodyPr>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恰当地运用说明方法，能提高说明语言的形象性和准确性，突出主题。</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23" name="TextBox 22"/>
          <p:cNvSpPr txBox="1">
            <a:spLocks noChangeArrowheads="1"/>
          </p:cNvSpPr>
          <p:nvPr/>
        </p:nvSpPr>
        <p:spPr bwMode="auto">
          <a:xfrm>
            <a:off x="336988" y="4857660"/>
            <a:ext cx="1416050" cy="584200"/>
          </a:xfrm>
          <a:prstGeom prst="rect">
            <a:avLst/>
          </a:prstGeom>
          <a:noFill/>
          <a:ln w="9525">
            <a:noFill/>
            <a:miter lim="800000"/>
          </a:ln>
        </p:spPr>
        <p:txBody>
          <a:bodyPr wrap="none">
            <a:spAutoFit/>
          </a:bodyPr>
          <a:lstStyle/>
          <a:p>
            <a:r>
              <a:rPr lang="zh-CN" altLang="en-US" sz="3200" dirty="0">
                <a:latin typeface="楷体" panose="02010609060101010101" pitchFamily="49" charset="-122"/>
                <a:ea typeface="楷体" panose="02010609060101010101" pitchFamily="49" charset="-122"/>
              </a:rPr>
              <a:t>运用：</a:t>
            </a:r>
            <a:endParaRPr lang="zh-CN" altLang="en-US" sz="3200" dirty="0">
              <a:latin typeface="楷体" panose="02010609060101010101" pitchFamily="49" charset="-122"/>
              <a:ea typeface="楷体" panose="02010609060101010101" pitchFamily="49" charset="-122"/>
            </a:endParaRPr>
          </a:p>
        </p:txBody>
      </p:sp>
      <p:pic>
        <p:nvPicPr>
          <p:cNvPr id="55302" name="图片 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55303"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5530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5530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20" name="对角圆角矩形 19"/>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写作手法</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6" descr="http://i.weather.com.cn/images/cn/trip/2014/03/21/64EC257A5AF0DF7AE276C91C2C57A221.jpg"/>
          <p:cNvPicPr>
            <a:picLocks noChangeAspect="1" noChangeArrowheads="1"/>
          </p:cNvPicPr>
          <p:nvPr/>
        </p:nvPicPr>
        <p:blipFill>
          <a:blip r:embed="rId1">
            <a:lum bright="70000" contrast="-70000"/>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72801" y="1535510"/>
            <a:ext cx="7991673" cy="46844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804446" y="2230031"/>
            <a:ext cx="677108" cy="2964914"/>
          </a:xfrm>
          <a:prstGeom prst="rect">
            <a:avLst/>
          </a:prstGeom>
          <a:noFill/>
          <a:ln w="9525">
            <a:noFill/>
            <a:miter lim="800000"/>
          </a:ln>
        </p:spPr>
        <p:txBody>
          <a:bodyPr vert="eaVert"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雅鲁藏布大峡谷</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2" name="Rectangle 5"/>
          <p:cNvSpPr>
            <a:spLocks noChangeArrowheads="1"/>
          </p:cNvSpPr>
          <p:nvPr/>
        </p:nvSpPr>
        <p:spPr bwMode="auto">
          <a:xfrm>
            <a:off x="2031545" y="1590400"/>
            <a:ext cx="1223024" cy="715581"/>
          </a:xfrm>
          <a:prstGeom prst="rect">
            <a:avLst/>
          </a:prstGeom>
          <a:noFill/>
          <a:ln w="9525">
            <a:noFill/>
            <a:miter lim="800000"/>
          </a:ln>
        </p:spPr>
        <p:txBody>
          <a:bodyPr wrap="square">
            <a:spAutoFit/>
          </a:bodyPr>
          <a:lstStyle/>
          <a:p>
            <a:pPr>
              <a:lnSpc>
                <a:spcPct val="150000"/>
              </a:lnSpc>
            </a:pPr>
            <a:r>
              <a:rPr lang="zh-CN" altLang="en-US" sz="3200" dirty="0" smtClean="0">
                <a:solidFill>
                  <a:srgbClr val="FF0000"/>
                </a:solidFill>
                <a:latin typeface="楷体" panose="02010609060101010101" pitchFamily="49" charset="-122"/>
                <a:ea typeface="楷体" panose="02010609060101010101" pitchFamily="49" charset="-122"/>
              </a:rPr>
              <a:t>位置</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3" name="左大括号 42"/>
          <p:cNvSpPr/>
          <p:nvPr/>
        </p:nvSpPr>
        <p:spPr>
          <a:xfrm>
            <a:off x="1763713" y="1989138"/>
            <a:ext cx="203200" cy="3563597"/>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rgbClr val="FF0000"/>
              </a:solidFill>
            </a:endParaRPr>
          </a:p>
        </p:txBody>
      </p:sp>
      <p:sp>
        <p:nvSpPr>
          <p:cNvPr id="44" name="Rectangle 5"/>
          <p:cNvSpPr>
            <a:spLocks noChangeArrowheads="1"/>
          </p:cNvSpPr>
          <p:nvPr/>
        </p:nvSpPr>
        <p:spPr bwMode="auto">
          <a:xfrm>
            <a:off x="2052832" y="2802410"/>
            <a:ext cx="1512886" cy="830997"/>
          </a:xfrm>
          <a:prstGeom prst="rect">
            <a:avLst/>
          </a:prstGeom>
          <a:noFill/>
          <a:ln w="9525">
            <a:noFill/>
            <a:miter lim="800000"/>
          </a:ln>
        </p:spPr>
        <p:txBody>
          <a:bodyPr wrap="square">
            <a:spAutoFit/>
          </a:bodyPr>
          <a:lstStyle/>
          <a:p>
            <a:pPr>
              <a:lnSpc>
                <a:spcPct val="150000"/>
              </a:lnSpc>
            </a:pPr>
            <a:r>
              <a:rPr lang="zh-CN" altLang="en-US" sz="3200" dirty="0" smtClean="0">
                <a:solidFill>
                  <a:srgbClr val="FF0000"/>
                </a:solidFill>
                <a:latin typeface="楷体" panose="02010609060101010101" pitchFamily="49" charset="-122"/>
                <a:ea typeface="楷体" panose="02010609060101010101" pitchFamily="49" charset="-122"/>
              </a:rPr>
              <a:t>形状</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5" name="Rectangle 5"/>
          <p:cNvSpPr>
            <a:spLocks noChangeArrowheads="1"/>
          </p:cNvSpPr>
          <p:nvPr/>
        </p:nvSpPr>
        <p:spPr bwMode="auto">
          <a:xfrm>
            <a:off x="2052832" y="4140285"/>
            <a:ext cx="1997075" cy="715581"/>
          </a:xfrm>
          <a:prstGeom prst="rect">
            <a:avLst/>
          </a:prstGeom>
          <a:noFill/>
          <a:ln w="9525">
            <a:noFill/>
            <a:miter lim="800000"/>
          </a:ln>
        </p:spPr>
        <p:txBody>
          <a:bodyPr>
            <a:spAutoFit/>
          </a:bodyPr>
          <a:lstStyle/>
          <a:p>
            <a:pPr>
              <a:lnSpc>
                <a:spcPct val="150000"/>
              </a:lnSpc>
            </a:pPr>
            <a:r>
              <a:rPr lang="zh-CN" altLang="en-US" sz="3200" dirty="0" smtClean="0">
                <a:solidFill>
                  <a:srgbClr val="FF0000"/>
                </a:solidFill>
                <a:latin typeface="楷体" panose="02010609060101010101" pitchFamily="49" charset="-122"/>
                <a:ea typeface="楷体" panose="02010609060101010101" pitchFamily="49" charset="-122"/>
              </a:rPr>
              <a:t>景观</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6" name="Rectangle 5"/>
          <p:cNvSpPr>
            <a:spLocks noChangeArrowheads="1"/>
          </p:cNvSpPr>
          <p:nvPr/>
        </p:nvSpPr>
        <p:spPr bwMode="auto">
          <a:xfrm>
            <a:off x="2078144" y="5305522"/>
            <a:ext cx="1997075" cy="715581"/>
          </a:xfrm>
          <a:prstGeom prst="rect">
            <a:avLst/>
          </a:prstGeom>
          <a:noFill/>
          <a:ln w="9525">
            <a:noFill/>
            <a:miter lim="800000"/>
          </a:ln>
        </p:spPr>
        <p:txBody>
          <a:bodyPr>
            <a:spAutoFit/>
          </a:bodyPr>
          <a:lstStyle/>
          <a:p>
            <a:pPr>
              <a:lnSpc>
                <a:spcPct val="150000"/>
              </a:lnSpc>
            </a:pPr>
            <a:r>
              <a:rPr lang="zh-CN" altLang="en-US" sz="3200" dirty="0" smtClean="0">
                <a:solidFill>
                  <a:srgbClr val="FF0000"/>
                </a:solidFill>
                <a:latin typeface="楷体" panose="02010609060101010101" pitchFamily="49" charset="-122"/>
                <a:ea typeface="楷体" panose="02010609060101010101" pitchFamily="49" charset="-122"/>
              </a:rPr>
              <a:t>展望</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7" name="左大括号 46"/>
          <p:cNvSpPr/>
          <p:nvPr/>
        </p:nvSpPr>
        <p:spPr>
          <a:xfrm flipH="1">
            <a:off x="6696075" y="1852017"/>
            <a:ext cx="180181" cy="3811295"/>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rgbClr val="FF0000"/>
              </a:solidFill>
            </a:endParaRPr>
          </a:p>
        </p:txBody>
      </p:sp>
      <p:sp>
        <p:nvSpPr>
          <p:cNvPr id="48" name="Rectangle 5"/>
          <p:cNvSpPr>
            <a:spLocks noChangeArrowheads="1"/>
          </p:cNvSpPr>
          <p:nvPr/>
        </p:nvSpPr>
        <p:spPr bwMode="auto">
          <a:xfrm>
            <a:off x="3304460" y="1209527"/>
            <a:ext cx="3571796" cy="738664"/>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在“世界屋脊”上</a:t>
            </a:r>
            <a:endParaRPr lang="zh-CN" altLang="en-US" sz="2800" dirty="0">
              <a:solidFill>
                <a:srgbClr val="FF0000"/>
              </a:solidFill>
              <a:latin typeface="楷体" panose="02010609060101010101" pitchFamily="49" charset="-122"/>
              <a:ea typeface="楷体" panose="02010609060101010101" pitchFamily="49" charset="-122"/>
            </a:endParaRPr>
          </a:p>
        </p:txBody>
      </p:sp>
      <p:pic>
        <p:nvPicPr>
          <p:cNvPr id="56330" name="图片 9"/>
          <p:cNvPicPr>
            <a:picLocks noChangeAspect="1"/>
          </p:cNvPicPr>
          <p:nvPr/>
        </p:nvPicPr>
        <p:blipFill>
          <a:blip r:embed="rId3"/>
          <a:srcRect r="72971"/>
          <a:stretch>
            <a:fillRect/>
          </a:stretch>
        </p:blipFill>
        <p:spPr bwMode="auto">
          <a:xfrm>
            <a:off x="6583363" y="6042025"/>
            <a:ext cx="1624012" cy="1543050"/>
          </a:xfrm>
          <a:prstGeom prst="rect">
            <a:avLst/>
          </a:prstGeom>
          <a:noFill/>
          <a:ln w="9525">
            <a:noFill/>
            <a:miter lim="800000"/>
            <a:headEnd/>
            <a:tailEnd/>
          </a:ln>
        </p:spPr>
      </p:pic>
      <p:pic>
        <p:nvPicPr>
          <p:cNvPr id="56331" name="图片 12"/>
          <p:cNvPicPr>
            <a:picLocks noChangeAspect="1"/>
          </p:cNvPicPr>
          <p:nvPr/>
        </p:nvPicPr>
        <p:blipFill>
          <a:blip r:embed="rId4"/>
          <a:srcRect r="72971"/>
          <a:stretch>
            <a:fillRect/>
          </a:stretch>
        </p:blipFill>
        <p:spPr bwMode="auto">
          <a:xfrm>
            <a:off x="701675" y="6221413"/>
            <a:ext cx="1265238" cy="1200150"/>
          </a:xfrm>
          <a:prstGeom prst="rect">
            <a:avLst/>
          </a:prstGeom>
          <a:noFill/>
          <a:ln w="9525">
            <a:noFill/>
            <a:miter lim="800000"/>
            <a:headEnd/>
            <a:tailEnd/>
          </a:ln>
        </p:spPr>
      </p:pic>
      <p:pic>
        <p:nvPicPr>
          <p:cNvPr id="56332" name="图片 7"/>
          <p:cNvPicPr>
            <a:picLocks noChangeAspect="1"/>
          </p:cNvPicPr>
          <p:nvPr/>
        </p:nvPicPr>
        <p:blipFill>
          <a:blip r:embed="rId5"/>
          <a:srcRect/>
          <a:stretch>
            <a:fillRect/>
          </a:stretch>
        </p:blipFill>
        <p:spPr bwMode="auto">
          <a:xfrm>
            <a:off x="158750" y="6383338"/>
            <a:ext cx="539750" cy="460375"/>
          </a:xfrm>
          <a:prstGeom prst="rect">
            <a:avLst/>
          </a:prstGeom>
          <a:noFill/>
          <a:ln w="9525">
            <a:noFill/>
            <a:miter lim="800000"/>
            <a:headEnd/>
            <a:tailEnd/>
          </a:ln>
        </p:spPr>
      </p:pic>
      <p:pic>
        <p:nvPicPr>
          <p:cNvPr id="56333" name="图片 8"/>
          <p:cNvPicPr>
            <a:picLocks noChangeAspect="1"/>
          </p:cNvPicPr>
          <p:nvPr/>
        </p:nvPicPr>
        <p:blipFill>
          <a:blip r:embed="rId6"/>
          <a:srcRect/>
          <a:stretch>
            <a:fillRect/>
          </a:stretch>
        </p:blipFill>
        <p:spPr bwMode="auto">
          <a:xfrm>
            <a:off x="8172450" y="6343650"/>
            <a:ext cx="720725" cy="477838"/>
          </a:xfrm>
          <a:prstGeom prst="rect">
            <a:avLst/>
          </a:prstGeom>
          <a:noFill/>
          <a:ln w="9525">
            <a:noFill/>
            <a:miter lim="800000"/>
            <a:headEnd/>
            <a:tailEnd/>
          </a:ln>
        </p:spPr>
      </p:pic>
      <p:sp>
        <p:nvSpPr>
          <p:cNvPr id="21" name="对角圆角矩形 20"/>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板书设计</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2" name="左大括号 21"/>
          <p:cNvSpPr/>
          <p:nvPr/>
        </p:nvSpPr>
        <p:spPr>
          <a:xfrm>
            <a:off x="3051369" y="1510273"/>
            <a:ext cx="246792" cy="910615"/>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rgbClr val="FF0000"/>
              </a:solidFill>
            </a:endParaRPr>
          </a:p>
        </p:txBody>
      </p:sp>
      <p:sp>
        <p:nvSpPr>
          <p:cNvPr id="27" name="左大括号 26"/>
          <p:cNvSpPr/>
          <p:nvPr/>
        </p:nvSpPr>
        <p:spPr>
          <a:xfrm>
            <a:off x="3076682" y="4007715"/>
            <a:ext cx="210645" cy="1314500"/>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rgbClr val="FF0000"/>
              </a:solidFill>
            </a:endParaRPr>
          </a:p>
        </p:txBody>
      </p:sp>
      <p:sp>
        <p:nvSpPr>
          <p:cNvPr id="28" name="左大括号 27"/>
          <p:cNvSpPr/>
          <p:nvPr/>
        </p:nvSpPr>
        <p:spPr>
          <a:xfrm>
            <a:off x="3051369" y="2837927"/>
            <a:ext cx="181135" cy="874561"/>
          </a:xfrm>
          <a:prstGeom prst="leftBrace">
            <a:avLst/>
          </a:prstGeom>
          <a:noFill/>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rgbClr val="FF0000"/>
              </a:solidFill>
            </a:endParaRPr>
          </a:p>
        </p:txBody>
      </p:sp>
      <p:sp>
        <p:nvSpPr>
          <p:cNvPr id="29" name="Rectangle 5"/>
          <p:cNvSpPr>
            <a:spLocks noChangeArrowheads="1"/>
          </p:cNvSpPr>
          <p:nvPr/>
        </p:nvSpPr>
        <p:spPr bwMode="auto">
          <a:xfrm>
            <a:off x="3311129" y="4218191"/>
            <a:ext cx="2815250" cy="637675"/>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原始林海</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0" name="Rectangle 5"/>
          <p:cNvSpPr>
            <a:spLocks noChangeArrowheads="1"/>
          </p:cNvSpPr>
          <p:nvPr/>
        </p:nvSpPr>
        <p:spPr bwMode="auto">
          <a:xfrm>
            <a:off x="3232504" y="1895098"/>
            <a:ext cx="4219868" cy="738664"/>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与珠穆朗玛峰为邻</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1" name="Rectangle 5"/>
          <p:cNvSpPr>
            <a:spLocks noChangeArrowheads="1"/>
          </p:cNvSpPr>
          <p:nvPr/>
        </p:nvSpPr>
        <p:spPr bwMode="auto">
          <a:xfrm>
            <a:off x="3266963" y="2461887"/>
            <a:ext cx="2815250" cy="738664"/>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马蹄形大拐弯</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2" name="Rectangle 5"/>
          <p:cNvSpPr>
            <a:spLocks noChangeArrowheads="1"/>
          </p:cNvSpPr>
          <p:nvPr/>
        </p:nvSpPr>
        <p:spPr bwMode="auto">
          <a:xfrm>
            <a:off x="3304460" y="3115819"/>
            <a:ext cx="2815250" cy="738664"/>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狭长的深谷</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3" name="Rectangle 5"/>
          <p:cNvSpPr>
            <a:spLocks noChangeArrowheads="1"/>
          </p:cNvSpPr>
          <p:nvPr/>
        </p:nvSpPr>
        <p:spPr bwMode="auto">
          <a:xfrm>
            <a:off x="3304460" y="3633407"/>
            <a:ext cx="2815250" cy="637675"/>
          </a:xfrm>
          <a:prstGeom prst="rect">
            <a:avLst/>
          </a:prstGeom>
          <a:noFill/>
          <a:ln w="9525">
            <a:noFill/>
            <a:miter lim="800000"/>
          </a:ln>
        </p:spPr>
        <p:txBody>
          <a:bodyPr wrap="square">
            <a:spAutoFit/>
          </a:bodyPr>
          <a:lstStyle/>
          <a:p>
            <a:pPr>
              <a:lnSpc>
                <a:spcPct val="150000"/>
              </a:lnSpc>
            </a:pPr>
            <a:r>
              <a:rPr lang="zh-CN" altLang="en-US" sz="2800" dirty="0">
                <a:solidFill>
                  <a:srgbClr val="FF0000"/>
                </a:solidFill>
                <a:latin typeface="楷体" panose="02010609060101010101" pitchFamily="49" charset="-122"/>
                <a:ea typeface="楷体" panose="02010609060101010101" pitchFamily="49" charset="-122"/>
              </a:rPr>
              <a:t>雪山冰川</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4" name="Rectangle 5"/>
          <p:cNvSpPr>
            <a:spLocks noChangeArrowheads="1"/>
          </p:cNvSpPr>
          <p:nvPr/>
        </p:nvSpPr>
        <p:spPr bwMode="auto">
          <a:xfrm>
            <a:off x="3298161" y="4860741"/>
            <a:ext cx="2815250" cy="637675"/>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生物多样性</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5" name="Rectangle 5"/>
          <p:cNvSpPr>
            <a:spLocks noChangeArrowheads="1"/>
          </p:cNvSpPr>
          <p:nvPr/>
        </p:nvSpPr>
        <p:spPr bwMode="auto">
          <a:xfrm>
            <a:off x="3218756" y="5370885"/>
            <a:ext cx="3441476" cy="738664"/>
          </a:xfrm>
          <a:prstGeom prst="rect">
            <a:avLst/>
          </a:prstGeom>
          <a:noFill/>
          <a:ln w="9525">
            <a:noFill/>
            <a:miter lim="800000"/>
          </a:ln>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世界关注的一个热点</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7056815" y="2498028"/>
            <a:ext cx="677108" cy="2545816"/>
          </a:xfrm>
          <a:prstGeom prst="rect">
            <a:avLst/>
          </a:prstGeom>
          <a:noFill/>
        </p:spPr>
        <p:txBody>
          <a:bodyPr vert="eaVert" wrap="square" rtlCol="0">
            <a:spAutoFit/>
          </a:bodyPr>
          <a:lstStyle/>
          <a:p>
            <a:r>
              <a:rPr lang="zh-CN" altLang="en-US" sz="3200" dirty="0" smtClean="0">
                <a:solidFill>
                  <a:srgbClr val="FF0000"/>
                </a:solidFill>
                <a:latin typeface="楷体" panose="02010609060101010101" pitchFamily="49" charset="-122"/>
                <a:ea typeface="楷体" panose="02010609060101010101" pitchFamily="49" charset="-122"/>
              </a:rPr>
              <a:t>世界第一峡谷</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barn(inVertical)">
                                      <p:cBhvr>
                                        <p:cTn id="9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p:bldP spid="43" grpId="0" animBg="1"/>
      <p:bldP spid="44" grpId="0"/>
      <p:bldP spid="45" grpId="0"/>
      <p:bldP spid="46" grpId="0"/>
      <p:bldP spid="47" grpId="0" animBg="1"/>
      <p:bldP spid="48" grpId="0"/>
      <p:bldP spid="22" grpId="0" animBg="1"/>
      <p:bldP spid="27" grpId="0" animBg="1"/>
      <p:bldP spid="28" grpId="0" animBg="1"/>
      <p:bldP spid="29" grpId="0"/>
      <p:bldP spid="30" grpId="0"/>
      <p:bldP spid="31" grpId="0"/>
      <p:bldP spid="32" grpId="0"/>
      <p:bldP spid="33" grpId="0"/>
      <p:bldP spid="34" grpId="0"/>
      <p:bldP spid="35"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827088" y="2060846"/>
            <a:ext cx="7058025" cy="1656807"/>
          </a:xfrm>
          <a:prstGeom prst="rect">
            <a:avLst/>
          </a:prstGeom>
          <a:noFill/>
          <a:ln w="9525">
            <a:noFill/>
            <a:miter lim="800000"/>
          </a:ln>
        </p:spPr>
        <p:txBody>
          <a:bodyPr lIns="0" tIns="88872" rIns="0" bIns="88872" anchor="ctr">
            <a:spAutoFit/>
          </a:bodyPr>
          <a:lstStyle/>
          <a:p>
            <a:pPr algn="r"/>
            <a:r>
              <a:rPr lang="zh-CN" altLang="en-US" sz="3200" dirty="0" smtClean="0">
                <a:latin typeface="楷体" panose="02010609060101010101" pitchFamily="49" charset="-122"/>
                <a:ea typeface="楷体" panose="02010609060101010101" pitchFamily="49" charset="-122"/>
              </a:rPr>
              <a:t>两岸猿声啼不住，轻舟已过万重山。</a:t>
            </a:r>
            <a:endParaRPr lang="en-US" altLang="zh-CN" sz="3200" dirty="0" smtClean="0">
              <a:latin typeface="楷体" panose="02010609060101010101" pitchFamily="49" charset="-122"/>
              <a:ea typeface="楷体" panose="02010609060101010101" pitchFamily="49" charset="-122"/>
            </a:endParaRPr>
          </a:p>
          <a:p>
            <a:pPr algn="r"/>
            <a:r>
              <a:rPr lang="en-US" altLang="zh-CN" sz="3200" dirty="0" smtClean="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唐  </a:t>
            </a:r>
            <a:r>
              <a:rPr lang="zh-CN" altLang="en-US" sz="3200" dirty="0" smtClean="0">
                <a:latin typeface="楷体" panose="02010609060101010101" pitchFamily="49" charset="-122"/>
                <a:ea typeface="楷体" panose="02010609060101010101" pitchFamily="49" charset="-122"/>
              </a:rPr>
              <a:t>李白</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早发白帝城</a:t>
            </a:r>
            <a:r>
              <a:rPr lang="en-US" altLang="zh-CN" sz="3200" dirty="0" smtClean="0">
                <a:latin typeface="楷体" panose="02010609060101010101" pitchFamily="49" charset="-122"/>
                <a:ea typeface="楷体" panose="02010609060101010101" pitchFamily="49" charset="-122"/>
              </a:rPr>
              <a:t>》</a:t>
            </a:r>
            <a:br>
              <a:rPr lang="zh-CN" altLang="zh-CN" sz="3200" dirty="0">
                <a:latin typeface="楷体" panose="02010609060101010101" pitchFamily="49" charset="-122"/>
                <a:ea typeface="楷体" panose="02010609060101010101" pitchFamily="49" charset="-122"/>
              </a:rPr>
            </a:br>
            <a:r>
              <a:rPr lang="zh-CN"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p:txBody>
      </p:sp>
      <p:sp>
        <p:nvSpPr>
          <p:cNvPr id="12" name="Rectangle 5"/>
          <p:cNvSpPr>
            <a:spLocks noChangeArrowheads="1"/>
          </p:cNvSpPr>
          <p:nvPr/>
        </p:nvSpPr>
        <p:spPr bwMode="auto">
          <a:xfrm>
            <a:off x="2097088" y="836613"/>
            <a:ext cx="4949825" cy="871537"/>
          </a:xfrm>
          <a:prstGeom prst="rect">
            <a:avLst/>
          </a:prstGeom>
          <a:noFill/>
          <a:ln w="9525">
            <a:noFill/>
            <a:miter lim="800000"/>
          </a:ln>
        </p:spPr>
        <p:txBody>
          <a:bodyPr>
            <a:spAutoFit/>
          </a:bodyPr>
          <a:lstStyle/>
          <a:p>
            <a:pPr>
              <a:lnSpc>
                <a:spcPct val="150000"/>
              </a:lnSpc>
            </a:pPr>
            <a:r>
              <a:rPr lang="zh-CN" altLang="en-US" sz="4000" dirty="0" smtClean="0">
                <a:solidFill>
                  <a:srgbClr val="FF0000"/>
                </a:solidFill>
                <a:latin typeface="楷体" panose="02010609060101010101" pitchFamily="49" charset="-122"/>
                <a:ea typeface="楷体" panose="02010609060101010101" pitchFamily="49" charset="-122"/>
              </a:rPr>
              <a:t>有关峡谷的古诗</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4" name="Rectangle 1"/>
          <p:cNvSpPr>
            <a:spLocks noChangeArrowheads="1"/>
          </p:cNvSpPr>
          <p:nvPr/>
        </p:nvSpPr>
        <p:spPr bwMode="auto">
          <a:xfrm>
            <a:off x="1042988" y="3646805"/>
            <a:ext cx="7058025" cy="1653540"/>
          </a:xfrm>
          <a:prstGeom prst="rect">
            <a:avLst/>
          </a:prstGeom>
          <a:noFill/>
          <a:ln w="9525">
            <a:noFill/>
            <a:miter lim="800000"/>
          </a:ln>
        </p:spPr>
        <p:txBody>
          <a:bodyPr lIns="0" tIns="88872" rIns="0" bIns="88872" anchor="ctr">
            <a:spAutoFit/>
          </a:bodyPr>
          <a:lstStyle/>
          <a:p>
            <a:pPr algn="ctr"/>
            <a:r>
              <a:rPr lang="zh-CN" altLang="en-US" sz="3200" dirty="0" smtClean="0">
                <a:latin typeface="楷体" panose="02010609060101010101" pitchFamily="49" charset="-122"/>
                <a:ea typeface="楷体" panose="02010609060101010101" pitchFamily="49" charset="-122"/>
              </a:rPr>
              <a:t>夜发清溪向三峡，思君不见下渝州。</a:t>
            </a:r>
            <a:endParaRPr lang="en-US" altLang="zh-CN" sz="3200" dirty="0" smtClean="0">
              <a:latin typeface="楷体" panose="02010609060101010101" pitchFamily="49" charset="-122"/>
              <a:ea typeface="楷体" panose="02010609060101010101" pitchFamily="49" charset="-122"/>
            </a:endParaRPr>
          </a:p>
          <a:p>
            <a:pPr algn="ctr"/>
            <a:r>
              <a:rPr lang="en-US" altLang="zh-CN" sz="3200" dirty="0" smtClean="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唐  </a:t>
            </a:r>
            <a:r>
              <a:rPr lang="zh-CN" altLang="en-US" sz="3200" dirty="0" smtClean="0">
                <a:latin typeface="楷体" panose="02010609060101010101" pitchFamily="49" charset="-122"/>
                <a:ea typeface="楷体" panose="02010609060101010101" pitchFamily="49" charset="-122"/>
              </a:rPr>
              <a:t>李白</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峨眉山月歌</a:t>
            </a:r>
            <a:r>
              <a:rPr lang="en-US" altLang="zh-CN" sz="3200" dirty="0" smtClean="0">
                <a:latin typeface="楷体" panose="02010609060101010101" pitchFamily="49" charset="-122"/>
                <a:ea typeface="楷体" panose="02010609060101010101" pitchFamily="49" charset="-122"/>
              </a:rPr>
              <a:t>》</a:t>
            </a:r>
            <a:br>
              <a:rPr lang="zh-CN" altLang="zh-CN" sz="3200" dirty="0">
                <a:latin typeface="楷体" panose="02010609060101010101" pitchFamily="49" charset="-122"/>
                <a:ea typeface="楷体" panose="02010609060101010101" pitchFamily="49" charset="-122"/>
              </a:rPr>
            </a:br>
            <a:r>
              <a:rPr lang="zh-CN"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p:txBody>
      </p:sp>
      <p:pic>
        <p:nvPicPr>
          <p:cNvPr id="58372" name="图片 14"/>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58373" name="图片 15"/>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5837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58375"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11" name="对角圆角矩形 10"/>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拓展延伸</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0" name="Picture 3"/>
          <p:cNvPicPr>
            <a:picLocks noChangeAspect="1" noChangeArrowheads="1"/>
          </p:cNvPicPr>
          <p:nvPr/>
        </p:nvPicPr>
        <p:blipFill>
          <a:blip r:embed="rId5" cstate="print"/>
          <a:srcRect/>
          <a:stretch>
            <a:fillRect/>
          </a:stretch>
        </p:blipFill>
        <p:spPr bwMode="auto">
          <a:xfrm>
            <a:off x="850135" y="4992788"/>
            <a:ext cx="1139825" cy="1277052"/>
          </a:xfrm>
          <a:prstGeom prst="rect">
            <a:avLst/>
          </a:prstGeom>
          <a:noFill/>
          <a:ln w="9525">
            <a:noFill/>
            <a:miter lim="800000"/>
            <a:headEnd/>
            <a:tailEnd/>
          </a:ln>
        </p:spPr>
      </p:pic>
      <p:grpSp>
        <p:nvGrpSpPr>
          <p:cNvPr id="13" name="组合 16"/>
          <p:cNvGrpSpPr/>
          <p:nvPr/>
        </p:nvGrpSpPr>
        <p:grpSpPr bwMode="auto">
          <a:xfrm>
            <a:off x="7226300" y="4992788"/>
            <a:ext cx="981075" cy="1538981"/>
            <a:chOff x="5836357" y="4560894"/>
            <a:chExt cx="1327930" cy="2056092"/>
          </a:xfrm>
        </p:grpSpPr>
        <p:pic>
          <p:nvPicPr>
            <p:cNvPr id="15" name="图片 5"/>
            <p:cNvPicPr>
              <a:picLocks noChangeAspect="1"/>
            </p:cNvPicPr>
            <p:nvPr/>
          </p:nvPicPr>
          <p:blipFill>
            <a:blip r:embed="rId6">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16"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1"/>
                                        </p:tgtEl>
                                        <p:attrNameLst>
                                          <p:attrName>style.visibility</p:attrName>
                                        </p:attrNameLst>
                                      </p:cBhvr>
                                      <p:to>
                                        <p:strVal val="visible"/>
                                      </p:to>
                                    </p:set>
                                    <p:animEffect transition="in" filter="fade">
                                      <p:cBhvr>
                                        <p:cTn id="12" dur="500"/>
                                        <p:tgtEl>
                                          <p:spTgt spid="51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txBox="1">
            <a:spLocks noChangeArrowheads="1"/>
          </p:cNvSpPr>
          <p:nvPr/>
        </p:nvSpPr>
        <p:spPr bwMode="auto">
          <a:xfrm>
            <a:off x="367022" y="3310755"/>
            <a:ext cx="8280400" cy="776660"/>
          </a:xfrm>
          <a:prstGeom prst="rect">
            <a:avLst/>
          </a:prstGeom>
          <a:noFill/>
          <a:ln w="9525">
            <a:noFill/>
            <a:miter lim="800000"/>
          </a:ln>
        </p:spPr>
        <p:txBody>
          <a:bodyPr/>
          <a:lstStyle/>
          <a:p>
            <a:pPr>
              <a:lnSpc>
                <a:spcPct val="90000"/>
              </a:lnSpc>
              <a:spcBef>
                <a:spcPct val="20000"/>
              </a:spcBef>
            </a:pPr>
            <a:r>
              <a:rPr lang="en-US" altLang="zh-CN" sz="3200" b="1" dirty="0">
                <a:latin typeface="楷体" panose="02010609060101010101" pitchFamily="49" charset="-122"/>
                <a:ea typeface="楷体" panose="02010609060101010101" pitchFamily="49" charset="-122"/>
              </a:rPr>
              <a:t>2</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把下列句子改为反问句。</a:t>
            </a:r>
            <a:endParaRPr lang="zh-CN" altLang="en-US" sz="3200" b="1" dirty="0">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510691" y="4159310"/>
            <a:ext cx="7993062" cy="2062103"/>
          </a:xfrm>
          <a:prstGeom prst="rect">
            <a:avLst/>
          </a:prstGeom>
          <a:noFill/>
          <a:ln w="9525">
            <a:noFill/>
            <a:miter lim="800000"/>
          </a:ln>
        </p:spPr>
        <p:txBody>
          <a:bodyPr>
            <a:spAutoFit/>
          </a:bodyPr>
          <a:lstStyle/>
          <a:p>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雅鲁藏布江是世界上最高的大河。</a:t>
            </a:r>
            <a:endParaRPr lang="en-US" altLang="zh-CN" sz="3200" dirty="0" smtClean="0">
              <a:latin typeface="楷体" panose="02010609060101010101" pitchFamily="49" charset="-122"/>
              <a:ea typeface="楷体" panose="02010609060101010101" pitchFamily="49" charset="-122"/>
            </a:endParaRPr>
          </a:p>
          <a:p>
            <a:endParaRPr lang="en-US" altLang="zh-CN" sz="3200" dirty="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pic>
        <p:nvPicPr>
          <p:cNvPr id="59395" name="图片 1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59396" name="图片 20"/>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59397"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59398"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sp>
        <p:nvSpPr>
          <p:cNvPr id="27" name="矩形 26"/>
          <p:cNvSpPr>
            <a:spLocks noChangeArrowheads="1"/>
          </p:cNvSpPr>
          <p:nvPr/>
        </p:nvSpPr>
        <p:spPr bwMode="auto">
          <a:xfrm>
            <a:off x="704684" y="4897973"/>
            <a:ext cx="7993012" cy="584775"/>
          </a:xfrm>
          <a:prstGeom prst="rect">
            <a:avLst/>
          </a:prstGeom>
          <a:noFill/>
          <a:ln w="9525">
            <a:noFill/>
            <a:miter lim="800000"/>
          </a:ln>
        </p:spPr>
        <p:txBody>
          <a:bodyPr wrap="squar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雅鲁藏布江难道不是世界上最高的大河吗？</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8" name="Rectangle 4"/>
          <p:cNvSpPr txBox="1">
            <a:spLocks noChangeArrowheads="1"/>
          </p:cNvSpPr>
          <p:nvPr/>
        </p:nvSpPr>
        <p:spPr bwMode="auto">
          <a:xfrm>
            <a:off x="395288" y="1055688"/>
            <a:ext cx="8280400" cy="1295400"/>
          </a:xfrm>
          <a:prstGeom prst="rect">
            <a:avLst/>
          </a:prstGeom>
          <a:noFill/>
          <a:ln w="9525">
            <a:noFill/>
            <a:miter lim="800000"/>
          </a:ln>
        </p:spPr>
        <p:txBody>
          <a:bodyPr/>
          <a:lstStyle/>
          <a:p>
            <a:pPr>
              <a:lnSpc>
                <a:spcPct val="90000"/>
              </a:lnSpc>
              <a:spcBef>
                <a:spcPct val="20000"/>
              </a:spcBef>
            </a:pPr>
            <a:r>
              <a:rPr lang="en-US" altLang="zh-CN" sz="3200" b="1" dirty="0">
                <a:latin typeface="楷体" panose="02010609060101010101" pitchFamily="49" charset="-122"/>
                <a:ea typeface="楷体" panose="02010609060101010101" pitchFamily="49" charset="-122"/>
              </a:rPr>
              <a:t>1</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按课文内容把词语补充完整。</a:t>
            </a:r>
            <a:endParaRPr lang="zh-CN" altLang="en-US" sz="3200" b="1" dirty="0">
              <a:latin typeface="楷体" panose="02010609060101010101" pitchFamily="49" charset="-122"/>
              <a:ea typeface="楷体" panose="02010609060101010101" pitchFamily="49" charset="-122"/>
            </a:endParaRPr>
          </a:p>
        </p:txBody>
      </p:sp>
      <p:sp>
        <p:nvSpPr>
          <p:cNvPr id="38" name="矩形 37"/>
          <p:cNvSpPr>
            <a:spLocks noChangeArrowheads="1"/>
          </p:cNvSpPr>
          <p:nvPr/>
        </p:nvSpPr>
        <p:spPr bwMode="auto">
          <a:xfrm>
            <a:off x="608834" y="1795306"/>
            <a:ext cx="7993062" cy="1077218"/>
          </a:xfrm>
          <a:prstGeom prst="rect">
            <a:avLst/>
          </a:prstGeom>
          <a:noFill/>
          <a:ln w="9525">
            <a:noFill/>
            <a:miter lim="800000"/>
          </a:ln>
        </p:spPr>
        <p:txBody>
          <a:bodyPr>
            <a:spAutoFit/>
          </a:bodyPr>
          <a:lstStyle/>
          <a:p>
            <a:r>
              <a:rPr lang="zh-CN" altLang="en-US" sz="3200" dirty="0" smtClean="0">
                <a:latin typeface="楷体" panose="02010609060101010101" pitchFamily="49" charset="-122"/>
                <a:ea typeface="楷体" panose="02010609060101010101" pitchFamily="49" charset="-122"/>
              </a:rPr>
              <a:t>（       ）苍苍     神秘（        ）</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）细流     神（       ）笔</a:t>
            </a:r>
            <a:endParaRPr lang="zh-CN" altLang="en-US" sz="3200" dirty="0">
              <a:latin typeface="楷体" panose="02010609060101010101" pitchFamily="49" charset="-122"/>
              <a:ea typeface="楷体" panose="02010609060101010101" pitchFamily="49" charset="-122"/>
            </a:endParaRPr>
          </a:p>
        </p:txBody>
      </p:sp>
      <p:sp>
        <p:nvSpPr>
          <p:cNvPr id="39" name="TextBox 38"/>
          <p:cNvSpPr txBox="1">
            <a:spLocks noChangeArrowheads="1"/>
          </p:cNvSpPr>
          <p:nvPr/>
        </p:nvSpPr>
        <p:spPr bwMode="auto">
          <a:xfrm>
            <a:off x="1288393" y="1705482"/>
            <a:ext cx="1368425"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郁郁</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0" name="TextBox 39"/>
          <p:cNvSpPr txBox="1">
            <a:spLocks noChangeArrowheads="1"/>
          </p:cNvSpPr>
          <p:nvPr/>
        </p:nvSpPr>
        <p:spPr bwMode="auto">
          <a:xfrm>
            <a:off x="6161881" y="1795306"/>
            <a:ext cx="1079500" cy="584200"/>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莫测</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1" name="TextBox 40"/>
          <p:cNvSpPr txBox="1">
            <a:spLocks noChangeArrowheads="1"/>
          </p:cNvSpPr>
          <p:nvPr/>
        </p:nvSpPr>
        <p:spPr bwMode="auto">
          <a:xfrm>
            <a:off x="1334294" y="2286737"/>
            <a:ext cx="1366837" cy="585787"/>
          </a:xfrm>
          <a:prstGeom prst="rect">
            <a:avLst/>
          </a:prstGeom>
          <a:noFill/>
          <a:ln w="9525">
            <a:noFill/>
            <a:miter lim="800000"/>
          </a:ln>
        </p:spPr>
        <p:txBody>
          <a:bodyPr>
            <a:spAutoFit/>
          </a:bodyPr>
          <a:lstStyle/>
          <a:p>
            <a:r>
              <a:rPr lang="zh-CN" altLang="en-US" sz="3200" dirty="0">
                <a:solidFill>
                  <a:srgbClr val="FF0000"/>
                </a:solidFill>
                <a:latin typeface="楷体" panose="02010609060101010101" pitchFamily="49" charset="-122"/>
                <a:ea typeface="楷体" panose="02010609060101010101" pitchFamily="49" charset="-122"/>
              </a:rPr>
              <a:t>涓涓</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9" name="对角圆角矩形 18"/>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课堂演练</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0" name="TextBox 19"/>
          <p:cNvSpPr txBox="1">
            <a:spLocks noChangeArrowheads="1"/>
          </p:cNvSpPr>
          <p:nvPr/>
        </p:nvSpPr>
        <p:spPr bwMode="auto">
          <a:xfrm>
            <a:off x="5660185" y="2322031"/>
            <a:ext cx="1366837" cy="585787"/>
          </a:xfrm>
          <a:prstGeom prst="rect">
            <a:avLst/>
          </a:prstGeom>
          <a:noFill/>
          <a:ln w="9525">
            <a:noFill/>
            <a:miter lim="800000"/>
          </a:ln>
        </p:spPr>
        <p:txBody>
          <a:bodyPr>
            <a:spAutoFit/>
          </a:bodyPr>
          <a:lstStyle/>
          <a:p>
            <a:r>
              <a:rPr lang="zh-CN" altLang="en-US" sz="3200" dirty="0" smtClean="0">
                <a:solidFill>
                  <a:srgbClr val="FF0000"/>
                </a:solidFill>
                <a:latin typeface="楷体" panose="02010609060101010101" pitchFamily="49" charset="-122"/>
                <a:ea typeface="楷体" panose="02010609060101010101" pitchFamily="49" charset="-122"/>
              </a:rPr>
              <a:t>来之</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additive="base">
                                        <p:cTn id="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 calcmode="lin" valueType="num">
                                      <p:cBhvr additive="base">
                                        <p:cTn id="3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7" grpId="0"/>
      <p:bldP spid="27" grpId="0"/>
      <p:bldP spid="28" grpId="0" build="p"/>
      <p:bldP spid="38" grpId="0"/>
      <p:bldP spid="39" grpId="0"/>
      <p:bldP spid="40" grpId="0"/>
      <p:bldP spid="41"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649233" y="1188243"/>
            <a:ext cx="8229600" cy="576263"/>
          </a:xfrm>
          <a:prstGeom prst="rect">
            <a:avLst/>
          </a:prstGeom>
          <a:noFill/>
          <a:ln w="9525">
            <a:noFill/>
            <a:miter lim="800000"/>
          </a:ln>
        </p:spPr>
        <p:txBody>
          <a:bodyPr/>
          <a:lstStyle/>
          <a:p>
            <a:pPr>
              <a:lnSpc>
                <a:spcPct val="90000"/>
              </a:lnSpc>
              <a:spcBef>
                <a:spcPct val="20000"/>
              </a:spcBef>
            </a:pPr>
            <a:r>
              <a:rPr lang="en-US" altLang="zh-CN" sz="3200" b="1" dirty="0">
                <a:latin typeface="楷体" panose="02010609060101010101" pitchFamily="49" charset="-122"/>
                <a:ea typeface="楷体" panose="02010609060101010101" pitchFamily="49" charset="-122"/>
              </a:rPr>
              <a:t>3</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雅鲁藏布大峡谷的奇异表现在哪几个方面？</a:t>
            </a:r>
            <a:endParaRPr lang="zh-CN" altLang="en-US" sz="3200" b="1" dirty="0">
              <a:latin typeface="楷体" panose="02010609060101010101" pitchFamily="49" charset="-122"/>
              <a:ea typeface="楷体" panose="02010609060101010101" pitchFamily="49" charset="-122"/>
            </a:endParaRPr>
          </a:p>
        </p:txBody>
      </p:sp>
      <p:sp>
        <p:nvSpPr>
          <p:cNvPr id="19" name="矩形 18"/>
          <p:cNvSpPr>
            <a:spLocks noChangeArrowheads="1"/>
          </p:cNvSpPr>
          <p:nvPr/>
        </p:nvSpPr>
        <p:spPr bwMode="auto">
          <a:xfrm>
            <a:off x="701675" y="2385626"/>
            <a:ext cx="7704906" cy="3046988"/>
          </a:xfrm>
          <a:prstGeom prst="rect">
            <a:avLst/>
          </a:prstGeom>
          <a:noFill/>
          <a:ln w="9525">
            <a:noFill/>
            <a:miter lim="800000"/>
          </a:ln>
        </p:spPr>
        <p:txBody>
          <a:bodyPr wrap="square">
            <a:spAutoFit/>
          </a:bodyPr>
          <a:lstStyle/>
          <a:p>
            <a:r>
              <a:rPr lang="en-US" altLang="zh-CN" sz="3200" dirty="0" smtClean="0">
                <a:solidFill>
                  <a:srgbClr val="0066FF"/>
                </a:solidFill>
                <a:latin typeface="楷体" panose="02010609060101010101" pitchFamily="49" charset="-122"/>
                <a:ea typeface="楷体" panose="02010609060101010101" pitchFamily="49" charset="-122"/>
              </a:rPr>
              <a:t>A.</a:t>
            </a:r>
            <a:r>
              <a:rPr lang="zh-CN" altLang="en-US" sz="3200" dirty="0" smtClean="0">
                <a:solidFill>
                  <a:srgbClr val="0066FF"/>
                </a:solidFill>
                <a:latin typeface="楷体" panose="02010609060101010101" pitchFamily="49" charset="-122"/>
                <a:ea typeface="楷体" panose="02010609060101010101" pitchFamily="49" charset="-122"/>
              </a:rPr>
              <a:t>大峡谷与珠峰咫尺为邻，形成几千米的强烈地形反差。</a:t>
            </a:r>
            <a:endParaRPr lang="en-US" altLang="zh-CN" sz="3200" dirty="0" smtClean="0">
              <a:solidFill>
                <a:srgbClr val="0066FF"/>
              </a:solidFill>
              <a:latin typeface="楷体" panose="02010609060101010101" pitchFamily="49" charset="-122"/>
              <a:ea typeface="楷体" panose="02010609060101010101" pitchFamily="49" charset="-122"/>
            </a:endParaRPr>
          </a:p>
          <a:p>
            <a:r>
              <a:rPr lang="en-US" altLang="zh-CN" sz="3200" dirty="0" smtClean="0">
                <a:solidFill>
                  <a:srgbClr val="0066FF"/>
                </a:solidFill>
                <a:latin typeface="楷体" panose="02010609060101010101" pitchFamily="49" charset="-122"/>
                <a:ea typeface="楷体" panose="02010609060101010101" pitchFamily="49" charset="-122"/>
              </a:rPr>
              <a:t>B.</a:t>
            </a:r>
            <a:r>
              <a:rPr lang="zh-CN" altLang="en-US" sz="3200" dirty="0" smtClean="0">
                <a:solidFill>
                  <a:srgbClr val="0066FF"/>
                </a:solidFill>
                <a:latin typeface="楷体" panose="02010609060101010101" pitchFamily="49" charset="-122"/>
                <a:ea typeface="楷体" panose="02010609060101010101" pitchFamily="49" charset="-122"/>
              </a:rPr>
              <a:t>大峡谷是世界最深最长的大峡谷。</a:t>
            </a:r>
            <a:endParaRPr lang="en-US" altLang="zh-CN" sz="3200" dirty="0" smtClean="0">
              <a:solidFill>
                <a:srgbClr val="0066FF"/>
              </a:solidFill>
              <a:latin typeface="楷体" panose="02010609060101010101" pitchFamily="49" charset="-122"/>
              <a:ea typeface="楷体" panose="02010609060101010101" pitchFamily="49" charset="-122"/>
            </a:endParaRPr>
          </a:p>
          <a:p>
            <a:r>
              <a:rPr lang="en-US" altLang="zh-CN" sz="3200" dirty="0" smtClean="0">
                <a:solidFill>
                  <a:srgbClr val="0066FF"/>
                </a:solidFill>
                <a:latin typeface="楷体" panose="02010609060101010101" pitchFamily="49" charset="-122"/>
                <a:ea typeface="楷体" panose="02010609060101010101" pitchFamily="49" charset="-122"/>
              </a:rPr>
              <a:t>C.</a:t>
            </a:r>
            <a:r>
              <a:rPr lang="zh-CN" altLang="en-US" sz="3200" dirty="0" smtClean="0">
                <a:solidFill>
                  <a:srgbClr val="0066FF"/>
                </a:solidFill>
                <a:latin typeface="楷体" panose="02010609060101010101" pitchFamily="49" charset="-122"/>
                <a:ea typeface="楷体" panose="02010609060101010101" pitchFamily="49" charset="-122"/>
              </a:rPr>
              <a:t>山水形态多样，热带雨林与雪山冰川共存，细流飞瀑与林海云层辉映。</a:t>
            </a:r>
            <a:endParaRPr lang="en-US" altLang="zh-CN" sz="3200" dirty="0" smtClean="0">
              <a:solidFill>
                <a:srgbClr val="0066FF"/>
              </a:solidFill>
              <a:latin typeface="楷体" panose="02010609060101010101" pitchFamily="49" charset="-122"/>
              <a:ea typeface="楷体" panose="02010609060101010101" pitchFamily="49" charset="-122"/>
            </a:endParaRPr>
          </a:p>
          <a:p>
            <a:r>
              <a:rPr lang="en-US" altLang="zh-CN" sz="3200" dirty="0" smtClean="0">
                <a:solidFill>
                  <a:srgbClr val="0066FF"/>
                </a:solidFill>
                <a:latin typeface="楷体" panose="02010609060101010101" pitchFamily="49" charset="-122"/>
                <a:ea typeface="楷体" panose="02010609060101010101" pitchFamily="49" charset="-122"/>
              </a:rPr>
              <a:t>D.</a:t>
            </a:r>
            <a:r>
              <a:rPr lang="zh-CN" altLang="en-US" sz="3200" dirty="0" smtClean="0">
                <a:solidFill>
                  <a:srgbClr val="0066FF"/>
                </a:solidFill>
                <a:latin typeface="楷体" panose="02010609060101010101" pitchFamily="49" charset="-122"/>
                <a:ea typeface="楷体" panose="02010609060101010101" pitchFamily="49" charset="-122"/>
              </a:rPr>
              <a:t>生物多样性。</a:t>
            </a:r>
            <a:endParaRPr lang="zh-CN" altLang="en-US" sz="3200" dirty="0">
              <a:solidFill>
                <a:srgbClr val="0066FF"/>
              </a:solidFill>
              <a:latin typeface="楷体" panose="02010609060101010101" pitchFamily="49" charset="-122"/>
              <a:ea typeface="楷体" panose="02010609060101010101" pitchFamily="49" charset="-122"/>
            </a:endParaRPr>
          </a:p>
        </p:txBody>
      </p:sp>
      <p:pic>
        <p:nvPicPr>
          <p:cNvPr id="60419" name="图片 27"/>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60420" name="图片 28"/>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60421"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60422"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grpSp>
        <p:nvGrpSpPr>
          <p:cNvPr id="60423" name="组合 31"/>
          <p:cNvGrpSpPr/>
          <p:nvPr/>
        </p:nvGrpSpPr>
        <p:grpSpPr bwMode="auto">
          <a:xfrm>
            <a:off x="5734626" y="4909687"/>
            <a:ext cx="1112762" cy="1762896"/>
            <a:chOff x="5836357" y="4560894"/>
            <a:chExt cx="1327930" cy="2056092"/>
          </a:xfrm>
        </p:grpSpPr>
        <p:pic>
          <p:nvPicPr>
            <p:cNvPr id="60426" name="图片 5"/>
            <p:cNvPicPr>
              <a:picLocks noChangeAspect="1"/>
            </p:cNvPicPr>
            <p:nvPr/>
          </p:nvPicPr>
          <p:blipFill>
            <a:blip r:embed="rId5"/>
            <a:srcRect l="35500" r="32249" b="80045"/>
            <a:stretch>
              <a:fillRect/>
            </a:stretch>
          </p:blipFill>
          <p:spPr bwMode="auto">
            <a:xfrm>
              <a:off x="5836357" y="4560894"/>
              <a:ext cx="429028" cy="383639"/>
            </a:xfrm>
            <a:prstGeom prst="rect">
              <a:avLst/>
            </a:prstGeom>
            <a:noFill/>
            <a:ln w="9525">
              <a:noFill/>
              <a:miter lim="800000"/>
              <a:headEnd/>
              <a:tailEnd/>
            </a:ln>
          </p:spPr>
        </p:pic>
        <p:pic>
          <p:nvPicPr>
            <p:cNvPr id="60427"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60424" name="Picture 3"/>
          <p:cNvPicPr>
            <a:picLocks noChangeAspect="1" noChangeArrowheads="1"/>
          </p:cNvPicPr>
          <p:nvPr/>
        </p:nvPicPr>
        <p:blipFill>
          <a:blip r:embed="rId7" cstate="print"/>
          <a:srcRect/>
          <a:stretch>
            <a:fillRect/>
          </a:stretch>
        </p:blipFill>
        <p:spPr bwMode="auto">
          <a:xfrm>
            <a:off x="1966913" y="5451128"/>
            <a:ext cx="1037968" cy="1162397"/>
          </a:xfrm>
          <a:prstGeom prst="rect">
            <a:avLst/>
          </a:prstGeom>
          <a:noFill/>
          <a:ln w="9525">
            <a:noFill/>
            <a:miter lim="800000"/>
            <a:headEnd/>
            <a:tailEnd/>
          </a:ln>
        </p:spPr>
      </p:pic>
      <p:sp>
        <p:nvSpPr>
          <p:cNvPr id="14" name="对角圆角矩形 13"/>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课堂演练</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TextBox 1"/>
          <p:cNvSpPr txBox="1"/>
          <p:nvPr/>
        </p:nvSpPr>
        <p:spPr>
          <a:xfrm>
            <a:off x="4643166" y="1764506"/>
            <a:ext cx="4231836" cy="584775"/>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选择：（        ）</a:t>
            </a:r>
            <a:endParaRPr lang="zh-CN" altLang="en-US" sz="3200" dirty="0">
              <a:latin typeface="楷体" panose="02010609060101010101" pitchFamily="49" charset="-122"/>
              <a:ea typeface="楷体" panose="02010609060101010101" pitchFamily="49" charset="-122"/>
            </a:endParaRPr>
          </a:p>
        </p:txBody>
      </p:sp>
      <p:sp>
        <p:nvSpPr>
          <p:cNvPr id="3" name="TextBox 2"/>
          <p:cNvSpPr txBox="1"/>
          <p:nvPr/>
        </p:nvSpPr>
        <p:spPr>
          <a:xfrm>
            <a:off x="6538670" y="1764505"/>
            <a:ext cx="2376264" cy="584775"/>
          </a:xfrm>
          <a:prstGeom prst="rect">
            <a:avLst/>
          </a:prstGeom>
          <a:noFill/>
        </p:spPr>
        <p:txBody>
          <a:bodyPr wrap="square" rtlCol="0">
            <a:spAutoFit/>
          </a:bodyPr>
          <a:lstStyle/>
          <a:p>
            <a:r>
              <a:rPr lang="en-US" altLang="zh-CN" sz="3200" dirty="0" smtClean="0">
                <a:solidFill>
                  <a:srgbClr val="FF0000"/>
                </a:solidFill>
                <a:latin typeface="楷体" panose="02010609060101010101" pitchFamily="49" charset="-122"/>
                <a:ea typeface="楷体" panose="02010609060101010101" pitchFamily="49" charset="-122"/>
              </a:rPr>
              <a:t>ABCD</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9" grpId="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p:cNvSpPr txBox="1">
            <a:spLocks noChangeArrowheads="1"/>
          </p:cNvSpPr>
          <p:nvPr/>
        </p:nvSpPr>
        <p:spPr bwMode="auto">
          <a:xfrm>
            <a:off x="247650" y="2420938"/>
            <a:ext cx="8374063" cy="1584325"/>
          </a:xfrm>
          <a:prstGeom prst="rect">
            <a:avLst/>
          </a:prstGeom>
          <a:noFill/>
          <a:ln w="9525">
            <a:noFill/>
            <a:miter lim="800000"/>
          </a:ln>
        </p:spPr>
        <p:txBody>
          <a:bodyPr/>
          <a:lstStyle/>
          <a:p>
            <a:pPr>
              <a:lnSpc>
                <a:spcPct val="90000"/>
              </a:lnSpc>
              <a:spcBef>
                <a:spcPct val="20000"/>
              </a:spcBef>
            </a:pPr>
            <a:r>
              <a:rPr lang="en-US" altLang="zh-CN" sz="3200" dirty="0">
                <a:latin typeface="楷体" panose="02010609060101010101" pitchFamily="49" charset="-122"/>
                <a:ea typeface="楷体" panose="02010609060101010101" pitchFamily="49" charset="-122"/>
              </a:rPr>
              <a:t>    2</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你愿意旅游吗？去过哪些地方呢？把你见过的景观仿照本课的写法写一写吧！</a:t>
            </a:r>
            <a:endParaRPr lang="zh-CN" altLang="en-US" sz="3200" dirty="0">
              <a:latin typeface="楷体" panose="02010609060101010101" pitchFamily="49" charset="-122"/>
              <a:ea typeface="楷体" panose="02010609060101010101" pitchFamily="49" charset="-122"/>
            </a:endParaRPr>
          </a:p>
        </p:txBody>
      </p:sp>
      <p:sp>
        <p:nvSpPr>
          <p:cNvPr id="15" name="Rectangle 4"/>
          <p:cNvSpPr txBox="1">
            <a:spLocks noChangeArrowheads="1"/>
          </p:cNvSpPr>
          <p:nvPr/>
        </p:nvSpPr>
        <p:spPr bwMode="auto">
          <a:xfrm>
            <a:off x="217488" y="1268413"/>
            <a:ext cx="8458200" cy="1296987"/>
          </a:xfrm>
          <a:prstGeom prst="rect">
            <a:avLst/>
          </a:prstGeom>
          <a:noFill/>
          <a:ln w="9525">
            <a:noFill/>
            <a:miter lim="800000"/>
          </a:ln>
        </p:spPr>
        <p:txBody>
          <a:bodyPr/>
          <a:lstStyle/>
          <a:p>
            <a:pPr>
              <a:lnSpc>
                <a:spcPct val="90000"/>
              </a:lnSpc>
              <a:spcBef>
                <a:spcPct val="20000"/>
              </a:spcBef>
            </a:pPr>
            <a:r>
              <a:rPr lang="en-US" altLang="zh-CN" sz="3200" dirty="0">
                <a:latin typeface="楷体" panose="02010609060101010101" pitchFamily="49" charset="-122"/>
                <a:ea typeface="楷体" panose="02010609060101010101" pitchFamily="49" charset="-122"/>
              </a:rPr>
              <a:t>    1</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搜集一下关于青藏高原的资料，与同学们分享。</a:t>
            </a:r>
            <a:endParaRPr lang="zh-CN" altLang="en-US" sz="3200" dirty="0">
              <a:latin typeface="楷体" panose="02010609060101010101" pitchFamily="49" charset="-122"/>
              <a:ea typeface="楷体" panose="02010609060101010101" pitchFamily="49" charset="-122"/>
            </a:endParaRPr>
          </a:p>
        </p:txBody>
      </p:sp>
      <p:pic>
        <p:nvPicPr>
          <p:cNvPr id="61443" name="图片 19"/>
          <p:cNvPicPr>
            <a:picLocks noChangeAspect="1"/>
          </p:cNvPicPr>
          <p:nvPr/>
        </p:nvPicPr>
        <p:blipFill>
          <a:blip r:embed="rId1"/>
          <a:srcRect r="72971"/>
          <a:stretch>
            <a:fillRect/>
          </a:stretch>
        </p:blipFill>
        <p:spPr bwMode="auto">
          <a:xfrm>
            <a:off x="6583363" y="6042025"/>
            <a:ext cx="1624012" cy="1543050"/>
          </a:xfrm>
          <a:prstGeom prst="rect">
            <a:avLst/>
          </a:prstGeom>
          <a:noFill/>
          <a:ln w="9525">
            <a:noFill/>
            <a:miter lim="800000"/>
            <a:headEnd/>
            <a:tailEnd/>
          </a:ln>
        </p:spPr>
      </p:pic>
      <p:pic>
        <p:nvPicPr>
          <p:cNvPr id="61444" name="图片 20"/>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61445"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61446" name="图片 8"/>
          <p:cNvPicPr>
            <a:picLocks noChangeAspect="1"/>
          </p:cNvPicPr>
          <p:nvPr/>
        </p:nvPicPr>
        <p:blipFill>
          <a:blip r:embed="rId4"/>
          <a:srcRect/>
          <a:stretch>
            <a:fillRect/>
          </a:stretch>
        </p:blipFill>
        <p:spPr bwMode="auto">
          <a:xfrm>
            <a:off x="8172450" y="6343650"/>
            <a:ext cx="720725" cy="477838"/>
          </a:xfrm>
          <a:prstGeom prst="rect">
            <a:avLst/>
          </a:prstGeom>
          <a:noFill/>
          <a:ln w="9525">
            <a:noFill/>
            <a:miter lim="800000"/>
            <a:headEnd/>
            <a:tailEnd/>
          </a:ln>
        </p:spPr>
      </p:pic>
      <p:grpSp>
        <p:nvGrpSpPr>
          <p:cNvPr id="61447" name="组合 23"/>
          <p:cNvGrpSpPr/>
          <p:nvPr/>
        </p:nvGrpSpPr>
        <p:grpSpPr bwMode="auto">
          <a:xfrm>
            <a:off x="5715000" y="4357688"/>
            <a:ext cx="1327150" cy="2055812"/>
            <a:chOff x="5836357" y="4560894"/>
            <a:chExt cx="1327930" cy="2056092"/>
          </a:xfrm>
        </p:grpSpPr>
        <p:pic>
          <p:nvPicPr>
            <p:cNvPr id="61450" name="图片 5"/>
            <p:cNvPicPr>
              <a:picLocks noChangeAspect="1"/>
            </p:cNvPicPr>
            <p:nvPr/>
          </p:nvPicPr>
          <p:blipFill>
            <a:blip r:embed="rId5"/>
            <a:srcRect l="35500" r="32249" b="80045"/>
            <a:stretch>
              <a:fillRect/>
            </a:stretch>
          </p:blipFill>
          <p:spPr bwMode="auto">
            <a:xfrm>
              <a:off x="5836357" y="4560894"/>
              <a:ext cx="429028" cy="383639"/>
            </a:xfrm>
            <a:prstGeom prst="rect">
              <a:avLst/>
            </a:prstGeom>
            <a:noFill/>
            <a:ln w="9525">
              <a:noFill/>
              <a:miter lim="800000"/>
              <a:headEnd/>
              <a:tailEnd/>
            </a:ln>
          </p:spPr>
        </p:pic>
        <p:pic>
          <p:nvPicPr>
            <p:cNvPr id="61451" name="Picture 2"/>
            <p:cNvPicPr>
              <a:picLocks noChangeAspect="1" noChangeArrowheads="1"/>
            </p:cNvPicPr>
            <p:nvPr/>
          </p:nvPicPr>
          <p:blipFill>
            <a:blip r:embed="rId6">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61448" name="Picture 3"/>
          <p:cNvPicPr>
            <a:picLocks noChangeAspect="1" noChangeArrowheads="1"/>
          </p:cNvPicPr>
          <p:nvPr/>
        </p:nvPicPr>
        <p:blipFill>
          <a:blip r:embed="rId7"/>
          <a:srcRect/>
          <a:stretch>
            <a:fillRect/>
          </a:stretch>
        </p:blipFill>
        <p:spPr bwMode="auto">
          <a:xfrm>
            <a:off x="1571625" y="4714875"/>
            <a:ext cx="1549400" cy="1735138"/>
          </a:xfrm>
          <a:prstGeom prst="rect">
            <a:avLst/>
          </a:prstGeom>
          <a:noFill/>
          <a:ln w="9525">
            <a:noFill/>
            <a:miter lim="800000"/>
            <a:headEnd/>
            <a:tailEnd/>
          </a:ln>
        </p:spPr>
      </p:pic>
      <p:sp>
        <p:nvSpPr>
          <p:cNvPr id="16" name="对角圆角矩形 15"/>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课下作业</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 calcmode="lin" valueType="num">
                                      <p:cBhvr additive="base">
                                        <p:cTn id="1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9"/>
          <p:cNvPicPr>
            <a:picLocks noChangeAspect="1"/>
          </p:cNvPicPr>
          <p:nvPr/>
        </p:nvPicPr>
        <p:blipFill>
          <a:blip r:embed="rId1"/>
          <a:srcRect r="72971"/>
          <a:stretch>
            <a:fillRect/>
          </a:stretch>
        </p:blipFill>
        <p:spPr bwMode="auto">
          <a:xfrm>
            <a:off x="5292725" y="6096000"/>
            <a:ext cx="1624013" cy="1543050"/>
          </a:xfrm>
          <a:prstGeom prst="rect">
            <a:avLst/>
          </a:prstGeom>
          <a:noFill/>
          <a:ln w="9525">
            <a:noFill/>
            <a:miter lim="800000"/>
            <a:headEnd/>
            <a:tailEnd/>
          </a:ln>
        </p:spPr>
      </p:pic>
      <p:pic>
        <p:nvPicPr>
          <p:cNvPr id="63490" name="图片 12"/>
          <p:cNvPicPr>
            <a:picLocks noChangeAspect="1"/>
          </p:cNvPicPr>
          <p:nvPr/>
        </p:nvPicPr>
        <p:blipFill>
          <a:blip r:embed="rId2"/>
          <a:srcRect r="72971"/>
          <a:stretch>
            <a:fillRect/>
          </a:stretch>
        </p:blipFill>
        <p:spPr bwMode="auto">
          <a:xfrm>
            <a:off x="896938" y="6096000"/>
            <a:ext cx="1265237" cy="1200150"/>
          </a:xfrm>
          <a:prstGeom prst="rect">
            <a:avLst/>
          </a:prstGeom>
          <a:noFill/>
          <a:ln w="9525">
            <a:noFill/>
            <a:miter lim="800000"/>
            <a:headEnd/>
            <a:tailEnd/>
          </a:ln>
        </p:spPr>
      </p:pic>
      <p:pic>
        <p:nvPicPr>
          <p:cNvPr id="63491" name="图片 7"/>
          <p:cNvPicPr>
            <a:picLocks noChangeAspect="1"/>
          </p:cNvPicPr>
          <p:nvPr/>
        </p:nvPicPr>
        <p:blipFill>
          <a:blip r:embed="rId3"/>
          <a:srcRect/>
          <a:stretch>
            <a:fillRect/>
          </a:stretch>
        </p:blipFill>
        <p:spPr bwMode="auto">
          <a:xfrm>
            <a:off x="563563" y="6096000"/>
            <a:ext cx="539750" cy="460375"/>
          </a:xfrm>
          <a:prstGeom prst="rect">
            <a:avLst/>
          </a:prstGeom>
          <a:noFill/>
          <a:ln w="9525">
            <a:noFill/>
            <a:miter lim="800000"/>
            <a:headEnd/>
            <a:tailEnd/>
          </a:ln>
        </p:spPr>
      </p:pic>
      <p:pic>
        <p:nvPicPr>
          <p:cNvPr id="63492" name="图片 8"/>
          <p:cNvPicPr>
            <a:picLocks noChangeAspect="1"/>
          </p:cNvPicPr>
          <p:nvPr/>
        </p:nvPicPr>
        <p:blipFill>
          <a:blip r:embed="rId4"/>
          <a:srcRect/>
          <a:stretch>
            <a:fillRect/>
          </a:stretch>
        </p:blipFill>
        <p:spPr bwMode="auto">
          <a:xfrm>
            <a:off x="6831013" y="6365875"/>
            <a:ext cx="720725" cy="477838"/>
          </a:xfrm>
          <a:prstGeom prst="rect">
            <a:avLst/>
          </a:prstGeom>
          <a:noFill/>
          <a:ln w="9525">
            <a:noFill/>
            <a:miter lim="800000"/>
            <a:headEnd/>
            <a:tailEnd/>
          </a:ln>
        </p:spPr>
      </p:pic>
      <p:pic>
        <p:nvPicPr>
          <p:cNvPr id="63493" name="Picture 2" descr="C:\Documents and Settings\Administrator\桌面\五洲时代天华Logo.png"/>
          <p:cNvPicPr>
            <a:picLocks noChangeAspect="1" noChangeArrowheads="1"/>
          </p:cNvPicPr>
          <p:nvPr/>
        </p:nvPicPr>
        <p:blipFill>
          <a:blip r:embed="rId5"/>
          <a:srcRect/>
          <a:stretch>
            <a:fillRect/>
          </a:stretch>
        </p:blipFill>
        <p:spPr bwMode="auto">
          <a:xfrm>
            <a:off x="6242050" y="177800"/>
            <a:ext cx="2617788" cy="825500"/>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a:srcRect/>
          <a:stretch>
            <a:fillRect/>
          </a:stretch>
        </p:blipFill>
        <p:spPr bwMode="auto">
          <a:xfrm>
            <a:off x="2447925" y="2909888"/>
            <a:ext cx="4195763" cy="623887"/>
          </a:xfrm>
          <a:prstGeom prst="rect">
            <a:avLst/>
          </a:prstGeom>
          <a:noFill/>
          <a:ln w="9525">
            <a:noFill/>
            <a:miter lim="800000"/>
            <a:headEnd/>
            <a:tailEnd/>
          </a:ln>
        </p:spPr>
      </p:pic>
      <p:grpSp>
        <p:nvGrpSpPr>
          <p:cNvPr id="63496" name="组合 10"/>
          <p:cNvGrpSpPr/>
          <p:nvPr/>
        </p:nvGrpSpPr>
        <p:grpSpPr bwMode="auto">
          <a:xfrm>
            <a:off x="7600950" y="5024438"/>
            <a:ext cx="1112838" cy="1819275"/>
            <a:chOff x="5836357" y="4560894"/>
            <a:chExt cx="1327930" cy="2056092"/>
          </a:xfrm>
        </p:grpSpPr>
        <p:pic>
          <p:nvPicPr>
            <p:cNvPr id="63498" name="图片 5"/>
            <p:cNvPicPr>
              <a:picLocks noChangeAspect="1"/>
            </p:cNvPicPr>
            <p:nvPr/>
          </p:nvPicPr>
          <p:blipFill>
            <a:blip r:embed="rId7">
              <a:clrChange>
                <a:clrFrom>
                  <a:srgbClr val="FDFDFD"/>
                </a:clrFrom>
                <a:clrTo>
                  <a:srgbClr val="FDFDFD">
                    <a:alpha val="0"/>
                  </a:srgbClr>
                </a:clrTo>
              </a:clrChange>
            </a:blip>
            <a:srcRect l="35500" r="32249" b="80045"/>
            <a:stretch>
              <a:fillRect/>
            </a:stretch>
          </p:blipFill>
          <p:spPr bwMode="auto">
            <a:xfrm>
              <a:off x="5836357" y="4560894"/>
              <a:ext cx="429028" cy="383639"/>
            </a:xfrm>
            <a:prstGeom prst="rect">
              <a:avLst/>
            </a:prstGeom>
            <a:noFill/>
            <a:ln w="9525">
              <a:noFill/>
              <a:miter lim="800000"/>
              <a:headEnd/>
              <a:tailEnd/>
            </a:ln>
          </p:spPr>
        </p:pic>
        <p:pic>
          <p:nvPicPr>
            <p:cNvPr id="63499" name="Picture 2"/>
            <p:cNvPicPr>
              <a:picLocks noChangeAspect="1" noChangeArrowheads="1"/>
            </p:cNvPicPr>
            <p:nvPr/>
          </p:nvPicPr>
          <p:blipFill>
            <a:blip r:embed="rId8">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63497" name="Picture 3"/>
          <p:cNvPicPr>
            <a:picLocks noChangeAspect="1" noChangeArrowheads="1"/>
          </p:cNvPicPr>
          <p:nvPr/>
        </p:nvPicPr>
        <p:blipFill>
          <a:blip r:embed="rId9">
            <a:clrChange>
              <a:clrFrom>
                <a:srgbClr val="FDFDFD"/>
              </a:clrFrom>
              <a:clrTo>
                <a:srgbClr val="FDFDFD">
                  <a:alpha val="0"/>
                </a:srgbClr>
              </a:clrTo>
            </a:clrChange>
          </a:blip>
          <a:srcRect/>
          <a:stretch>
            <a:fillRect/>
          </a:stretch>
        </p:blipFill>
        <p:spPr bwMode="auto">
          <a:xfrm>
            <a:off x="1765300" y="5278438"/>
            <a:ext cx="1365250" cy="1527175"/>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27088" y="1916113"/>
            <a:ext cx="7058025" cy="4033837"/>
          </a:xfrm>
          <a:prstGeom prst="roundRect">
            <a:avLst/>
          </a:prstGeom>
          <a:noFill/>
          <a:ln w="31750">
            <a:solidFill>
              <a:srgbClr val="0000FF"/>
            </a:solidFill>
            <a:prstDash val="sysDot"/>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0722" name="图片 9"/>
          <p:cNvPicPr>
            <a:picLocks noChangeAspect="1"/>
          </p:cNvPicPr>
          <p:nvPr/>
        </p:nvPicPr>
        <p:blipFill>
          <a:blip r:embed="rId1"/>
          <a:srcRect l="72971"/>
          <a:stretch>
            <a:fillRect/>
          </a:stretch>
        </p:blipFill>
        <p:spPr bwMode="auto">
          <a:xfrm>
            <a:off x="7667625" y="5902325"/>
            <a:ext cx="1624013" cy="1543050"/>
          </a:xfrm>
          <a:prstGeom prst="rect">
            <a:avLst/>
          </a:prstGeom>
          <a:noFill/>
          <a:ln w="9525">
            <a:noFill/>
            <a:miter lim="800000"/>
            <a:headEnd/>
            <a:tailEnd/>
          </a:ln>
        </p:spPr>
      </p:pic>
      <p:pic>
        <p:nvPicPr>
          <p:cNvPr id="30723" name="图片 12"/>
          <p:cNvPicPr>
            <a:picLocks noChangeAspect="1"/>
          </p:cNvPicPr>
          <p:nvPr/>
        </p:nvPicPr>
        <p:blipFill>
          <a:blip r:embed="rId2"/>
          <a:srcRect r="72971"/>
          <a:stretch>
            <a:fillRect/>
          </a:stretch>
        </p:blipFill>
        <p:spPr bwMode="auto">
          <a:xfrm>
            <a:off x="0" y="6002338"/>
            <a:ext cx="1265238" cy="1200150"/>
          </a:xfrm>
          <a:prstGeom prst="rect">
            <a:avLst/>
          </a:prstGeom>
          <a:noFill/>
          <a:ln w="9525">
            <a:noFill/>
            <a:miter lim="800000"/>
            <a:headEnd/>
            <a:tailEnd/>
          </a:ln>
        </p:spPr>
      </p:pic>
      <p:pic>
        <p:nvPicPr>
          <p:cNvPr id="30724" name="图片 7"/>
          <p:cNvPicPr>
            <a:picLocks noChangeAspect="1"/>
          </p:cNvPicPr>
          <p:nvPr/>
        </p:nvPicPr>
        <p:blipFill>
          <a:blip r:embed="rId3"/>
          <a:srcRect/>
          <a:stretch>
            <a:fillRect/>
          </a:stretch>
        </p:blipFill>
        <p:spPr bwMode="auto">
          <a:xfrm flipH="1">
            <a:off x="7038975" y="6372225"/>
            <a:ext cx="539750" cy="460375"/>
          </a:xfrm>
          <a:prstGeom prst="rect">
            <a:avLst/>
          </a:prstGeom>
          <a:noFill/>
          <a:ln w="9525">
            <a:noFill/>
            <a:miter lim="800000"/>
            <a:headEnd/>
            <a:tailEnd/>
          </a:ln>
        </p:spPr>
      </p:pic>
      <p:pic>
        <p:nvPicPr>
          <p:cNvPr id="30725" name="图片 84"/>
          <p:cNvPicPr>
            <a:picLocks noChangeAspect="1"/>
          </p:cNvPicPr>
          <p:nvPr/>
        </p:nvPicPr>
        <p:blipFill>
          <a:blip r:embed="rId4"/>
          <a:srcRect r="72971"/>
          <a:stretch>
            <a:fillRect/>
          </a:stretch>
        </p:blipFill>
        <p:spPr bwMode="auto">
          <a:xfrm>
            <a:off x="6583363" y="6042025"/>
            <a:ext cx="1624012" cy="1543050"/>
          </a:xfrm>
          <a:prstGeom prst="rect">
            <a:avLst/>
          </a:prstGeom>
          <a:noFill/>
          <a:ln w="9525">
            <a:noFill/>
            <a:miter lim="800000"/>
            <a:headEnd/>
            <a:tailEnd/>
          </a:ln>
        </p:spPr>
      </p:pic>
      <p:pic>
        <p:nvPicPr>
          <p:cNvPr id="30726"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30727"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30728"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pic>
        <p:nvPicPr>
          <p:cNvPr id="30729"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30730"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pic>
        <p:nvPicPr>
          <p:cNvPr id="30731" name="图片 8"/>
          <p:cNvPicPr>
            <a:picLocks noChangeAspect="1"/>
          </p:cNvPicPr>
          <p:nvPr/>
        </p:nvPicPr>
        <p:blipFill>
          <a:blip r:embed="rId5"/>
          <a:srcRect/>
          <a:stretch>
            <a:fillRect/>
          </a:stretch>
        </p:blipFill>
        <p:spPr bwMode="auto">
          <a:xfrm>
            <a:off x="8027988" y="6365875"/>
            <a:ext cx="720725" cy="477838"/>
          </a:xfrm>
          <a:prstGeom prst="rect">
            <a:avLst/>
          </a:prstGeom>
          <a:noFill/>
          <a:ln w="9525">
            <a:noFill/>
            <a:miter lim="800000"/>
            <a:headEnd/>
            <a:tailEnd/>
          </a:ln>
        </p:spPr>
      </p:pic>
      <p:sp>
        <p:nvSpPr>
          <p:cNvPr id="18" name="TextBox 23"/>
          <p:cNvSpPr txBox="1">
            <a:spLocks noChangeArrowheads="1"/>
          </p:cNvSpPr>
          <p:nvPr/>
        </p:nvSpPr>
        <p:spPr bwMode="auto">
          <a:xfrm>
            <a:off x="1331913" y="2543175"/>
            <a:ext cx="863600" cy="641350"/>
          </a:xfrm>
          <a:prstGeom prst="rect">
            <a:avLst/>
          </a:prstGeom>
          <a:noFill/>
          <a:ln w="9525">
            <a:noFill/>
            <a:miter lim="800000"/>
          </a:ln>
        </p:spPr>
        <p:txBody>
          <a:bodyPr>
            <a:spAutoFit/>
          </a:bodyPr>
          <a:lstStyle/>
          <a:p>
            <a:r>
              <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穆</a:t>
            </a:r>
            <a:endPar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20" name="对角圆角矩形 19"/>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1" name="AutoShape 2"/>
          <p:cNvSpPr>
            <a:spLocks noChangeArrowheads="1"/>
          </p:cNvSpPr>
          <p:nvPr/>
        </p:nvSpPr>
        <p:spPr bwMode="auto">
          <a:xfrm>
            <a:off x="611188" y="981075"/>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会认字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9" name="TextBox 23"/>
          <p:cNvSpPr txBox="1">
            <a:spLocks noChangeArrowheads="1"/>
          </p:cNvSpPr>
          <p:nvPr/>
        </p:nvSpPr>
        <p:spPr bwMode="auto">
          <a:xfrm>
            <a:off x="2411413" y="2605088"/>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组词：肃穆  </a:t>
            </a:r>
            <a:r>
              <a:rPr lang="zh-CN" altLang="en-US" sz="2800" dirty="0" smtClean="0">
                <a:latin typeface="楷体" panose="02010609060101010101" pitchFamily="49" charset="-122"/>
                <a:ea typeface="楷体" panose="02010609060101010101" pitchFamily="49" charset="-122"/>
              </a:rPr>
              <a:t>静穆</a:t>
            </a:r>
            <a:endParaRPr lang="zh-CN" altLang="en-US" sz="2800" dirty="0">
              <a:latin typeface="楷体" panose="02010609060101010101" pitchFamily="49" charset="-122"/>
              <a:ea typeface="楷体" panose="02010609060101010101" pitchFamily="49" charset="-122"/>
            </a:endParaRPr>
          </a:p>
        </p:txBody>
      </p:sp>
      <p:sp>
        <p:nvSpPr>
          <p:cNvPr id="22" name="TextBox 21"/>
          <p:cNvSpPr txBox="1">
            <a:spLocks noChangeArrowheads="1"/>
          </p:cNvSpPr>
          <p:nvPr/>
        </p:nvSpPr>
        <p:spPr bwMode="auto">
          <a:xfrm>
            <a:off x="1476375" y="1989138"/>
            <a:ext cx="590550" cy="579437"/>
          </a:xfrm>
          <a:prstGeom prst="rect">
            <a:avLst/>
          </a:prstGeom>
          <a:noFill/>
          <a:ln w="9525">
            <a:noFill/>
            <a:miter lim="800000"/>
          </a:ln>
        </p:spPr>
        <p:txBody>
          <a:bodyPr wrap="none">
            <a:spAutoFit/>
          </a:bodyPr>
          <a:lstStyle/>
          <a:p>
            <a:r>
              <a:rPr lang="en-US" altLang="zh-CN" sz="3200">
                <a:latin typeface="黑体" panose="02010609060101010101" pitchFamily="49" charset="-122"/>
                <a:ea typeface="黑体" panose="02010609060101010101" pitchFamily="49" charset="-122"/>
              </a:rPr>
              <a:t>mù</a:t>
            </a:r>
            <a:endParaRPr lang="zh-CN" altLang="en-US" sz="3200">
              <a:latin typeface="黑体" panose="02010609060101010101" pitchFamily="49" charset="-122"/>
              <a:ea typeface="黑体" panose="02010609060101010101" pitchFamily="49" charset="-122"/>
            </a:endParaRPr>
          </a:p>
        </p:txBody>
      </p:sp>
      <p:sp>
        <p:nvSpPr>
          <p:cNvPr id="26" name="TextBox 23"/>
          <p:cNvSpPr txBox="1">
            <a:spLocks noChangeArrowheads="1"/>
          </p:cNvSpPr>
          <p:nvPr/>
        </p:nvSpPr>
        <p:spPr bwMode="auto">
          <a:xfrm>
            <a:off x="1331913" y="3860800"/>
            <a:ext cx="863600" cy="641350"/>
          </a:xfrm>
          <a:prstGeom prst="rect">
            <a:avLst/>
          </a:prstGeom>
          <a:noFill/>
          <a:ln w="9525">
            <a:noFill/>
            <a:miter lim="800000"/>
          </a:ln>
        </p:spPr>
        <p:txBody>
          <a:bodyPr>
            <a:spAutoFit/>
          </a:bodyPr>
          <a:lstStyle/>
          <a:p>
            <a:r>
              <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玛</a:t>
            </a:r>
            <a:endPar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27" name="TextBox 23"/>
          <p:cNvSpPr txBox="1">
            <a:spLocks noChangeArrowheads="1"/>
          </p:cNvSpPr>
          <p:nvPr/>
        </p:nvSpPr>
        <p:spPr bwMode="auto">
          <a:xfrm>
            <a:off x="2411413" y="3921443"/>
            <a:ext cx="6624637" cy="521970"/>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组词：玛瑙  </a:t>
            </a:r>
            <a:endParaRPr lang="zh-CN" altLang="en-US" sz="2800" dirty="0">
              <a:latin typeface="楷体" panose="02010609060101010101" pitchFamily="49" charset="-122"/>
              <a:ea typeface="楷体" panose="02010609060101010101" pitchFamily="49" charset="-122"/>
            </a:endParaRPr>
          </a:p>
        </p:txBody>
      </p:sp>
      <p:sp>
        <p:nvSpPr>
          <p:cNvPr id="28" name="TextBox 27"/>
          <p:cNvSpPr txBox="1">
            <a:spLocks noChangeArrowheads="1"/>
          </p:cNvSpPr>
          <p:nvPr/>
        </p:nvSpPr>
        <p:spPr bwMode="auto">
          <a:xfrm>
            <a:off x="1476375" y="3357563"/>
            <a:ext cx="590550" cy="579437"/>
          </a:xfrm>
          <a:prstGeom prst="rect">
            <a:avLst/>
          </a:prstGeom>
          <a:noFill/>
          <a:ln w="9525">
            <a:noFill/>
            <a:miter lim="800000"/>
          </a:ln>
        </p:spPr>
        <p:txBody>
          <a:bodyPr wrap="none">
            <a:spAutoFit/>
          </a:bodyPr>
          <a:lstStyle/>
          <a:p>
            <a:r>
              <a:rPr lang="en-US" altLang="zh-CN" sz="3200">
                <a:latin typeface="黑体" panose="02010609060101010101" pitchFamily="49" charset="-122"/>
                <a:ea typeface="黑体" panose="02010609060101010101" pitchFamily="49" charset="-122"/>
              </a:rPr>
              <a:t>mǎ</a:t>
            </a:r>
            <a:endParaRPr lang="zh-CN" altLang="en-US" sz="3200">
              <a:latin typeface="黑体" panose="02010609060101010101" pitchFamily="49" charset="-122"/>
              <a:ea typeface="黑体" panose="02010609060101010101" pitchFamily="49" charset="-122"/>
            </a:endParaRPr>
          </a:p>
        </p:txBody>
      </p:sp>
      <p:sp>
        <p:nvSpPr>
          <p:cNvPr id="29" name="TextBox 23"/>
          <p:cNvSpPr txBox="1">
            <a:spLocks noChangeArrowheads="1"/>
          </p:cNvSpPr>
          <p:nvPr/>
        </p:nvSpPr>
        <p:spPr bwMode="auto">
          <a:xfrm>
            <a:off x="1331913" y="5086350"/>
            <a:ext cx="863600" cy="641350"/>
          </a:xfrm>
          <a:prstGeom prst="rect">
            <a:avLst/>
          </a:prstGeom>
          <a:noFill/>
          <a:ln w="9525">
            <a:noFill/>
            <a:miter lim="800000"/>
          </a:ln>
        </p:spPr>
        <p:txBody>
          <a:bodyPr>
            <a:spAutoFit/>
          </a:bodyPr>
          <a:lstStyle/>
          <a:p>
            <a:r>
              <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涓</a:t>
            </a:r>
            <a:endParaRPr lang="zh-CN" altLang="en-US" sz="36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30" name="TextBox 23"/>
          <p:cNvSpPr txBox="1">
            <a:spLocks noChangeArrowheads="1"/>
          </p:cNvSpPr>
          <p:nvPr/>
        </p:nvSpPr>
        <p:spPr bwMode="auto">
          <a:xfrm>
            <a:off x="2411413" y="5138738"/>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a:t>
            </a:r>
            <a:r>
              <a:rPr lang="zh-CN" altLang="en-US" sz="2800" dirty="0" smtClean="0">
                <a:latin typeface="楷体" panose="02010609060101010101" pitchFamily="49" charset="-122"/>
                <a:ea typeface="楷体" panose="02010609060101010101" pitchFamily="49" charset="-122"/>
              </a:rPr>
              <a:t>：涓涓  涓滴  </a:t>
            </a:r>
            <a:r>
              <a:rPr lang="zh-CN" altLang="en-US" sz="2800" dirty="0">
                <a:latin typeface="楷体" panose="02010609060101010101" pitchFamily="49" charset="-122"/>
                <a:ea typeface="楷体" panose="02010609060101010101" pitchFamily="49" charset="-122"/>
              </a:rPr>
              <a:t>涓涓细流</a:t>
            </a:r>
            <a:endParaRPr lang="zh-CN" altLang="en-US" sz="2800" dirty="0">
              <a:latin typeface="楷体" panose="02010609060101010101" pitchFamily="49" charset="-122"/>
              <a:ea typeface="楷体" panose="02010609060101010101" pitchFamily="49" charset="-122"/>
            </a:endParaRPr>
          </a:p>
        </p:txBody>
      </p:sp>
      <p:sp>
        <p:nvSpPr>
          <p:cNvPr id="31" name="TextBox 30"/>
          <p:cNvSpPr txBox="1">
            <a:spLocks noChangeArrowheads="1"/>
          </p:cNvSpPr>
          <p:nvPr/>
        </p:nvSpPr>
        <p:spPr bwMode="auto">
          <a:xfrm>
            <a:off x="1187450" y="4508500"/>
            <a:ext cx="996950" cy="579438"/>
          </a:xfrm>
          <a:prstGeom prst="rect">
            <a:avLst/>
          </a:prstGeom>
          <a:noFill/>
          <a:ln w="9525">
            <a:noFill/>
            <a:miter lim="800000"/>
          </a:ln>
        </p:spPr>
        <p:txBody>
          <a:bodyPr wrap="none">
            <a:spAutoFit/>
          </a:bodyPr>
          <a:lstStyle/>
          <a:p>
            <a:r>
              <a:rPr lang="en-US" altLang="zh-CN" sz="3200">
                <a:latin typeface="黑体" panose="02010609060101010101" pitchFamily="49" charset="-122"/>
                <a:ea typeface="黑体" panose="02010609060101010101" pitchFamily="49" charset="-122"/>
              </a:rPr>
              <a:t>juān</a:t>
            </a:r>
            <a:endParaRPr lang="zh-CN" altLang="en-US" sz="3200">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9"/>
          <p:cNvPicPr>
            <a:picLocks noChangeAspect="1"/>
          </p:cNvPicPr>
          <p:nvPr/>
        </p:nvPicPr>
        <p:blipFill>
          <a:blip r:embed="rId1"/>
          <a:srcRect l="72971"/>
          <a:stretch>
            <a:fillRect/>
          </a:stretch>
        </p:blipFill>
        <p:spPr bwMode="auto">
          <a:xfrm>
            <a:off x="7667625" y="5902325"/>
            <a:ext cx="1624013" cy="1543050"/>
          </a:xfrm>
          <a:prstGeom prst="rect">
            <a:avLst/>
          </a:prstGeom>
          <a:noFill/>
          <a:ln w="9525">
            <a:noFill/>
            <a:miter lim="800000"/>
            <a:headEnd/>
            <a:tailEnd/>
          </a:ln>
        </p:spPr>
      </p:pic>
      <p:pic>
        <p:nvPicPr>
          <p:cNvPr id="31746" name="图片 12"/>
          <p:cNvPicPr>
            <a:picLocks noChangeAspect="1"/>
          </p:cNvPicPr>
          <p:nvPr/>
        </p:nvPicPr>
        <p:blipFill>
          <a:blip r:embed="rId2"/>
          <a:srcRect r="72971"/>
          <a:stretch>
            <a:fillRect/>
          </a:stretch>
        </p:blipFill>
        <p:spPr bwMode="auto">
          <a:xfrm>
            <a:off x="0" y="6002338"/>
            <a:ext cx="1265238" cy="1200150"/>
          </a:xfrm>
          <a:prstGeom prst="rect">
            <a:avLst/>
          </a:prstGeom>
          <a:noFill/>
          <a:ln w="9525">
            <a:noFill/>
            <a:miter lim="800000"/>
            <a:headEnd/>
            <a:tailEnd/>
          </a:ln>
        </p:spPr>
      </p:pic>
      <p:pic>
        <p:nvPicPr>
          <p:cNvPr id="31747" name="图片 7"/>
          <p:cNvPicPr>
            <a:picLocks noChangeAspect="1"/>
          </p:cNvPicPr>
          <p:nvPr/>
        </p:nvPicPr>
        <p:blipFill>
          <a:blip r:embed="rId3"/>
          <a:srcRect/>
          <a:stretch>
            <a:fillRect/>
          </a:stretch>
        </p:blipFill>
        <p:spPr bwMode="auto">
          <a:xfrm flipH="1">
            <a:off x="7038975" y="6372225"/>
            <a:ext cx="539750" cy="460375"/>
          </a:xfrm>
          <a:prstGeom prst="rect">
            <a:avLst/>
          </a:prstGeom>
          <a:noFill/>
          <a:ln w="9525">
            <a:noFill/>
            <a:miter lim="800000"/>
            <a:headEnd/>
            <a:tailEnd/>
          </a:ln>
        </p:spPr>
      </p:pic>
      <p:pic>
        <p:nvPicPr>
          <p:cNvPr id="31748" name="图片 84"/>
          <p:cNvPicPr>
            <a:picLocks noChangeAspect="1"/>
          </p:cNvPicPr>
          <p:nvPr/>
        </p:nvPicPr>
        <p:blipFill>
          <a:blip r:embed="rId4"/>
          <a:srcRect r="72971"/>
          <a:stretch>
            <a:fillRect/>
          </a:stretch>
        </p:blipFill>
        <p:spPr bwMode="auto">
          <a:xfrm>
            <a:off x="6583363" y="6042025"/>
            <a:ext cx="1624012" cy="1543050"/>
          </a:xfrm>
          <a:prstGeom prst="rect">
            <a:avLst/>
          </a:prstGeom>
          <a:noFill/>
          <a:ln w="9525">
            <a:noFill/>
            <a:miter lim="800000"/>
            <a:headEnd/>
            <a:tailEnd/>
          </a:ln>
        </p:spPr>
      </p:pic>
      <p:pic>
        <p:nvPicPr>
          <p:cNvPr id="31749"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31750"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31751"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pic>
        <p:nvPicPr>
          <p:cNvPr id="31752"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31753"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pic>
        <p:nvPicPr>
          <p:cNvPr id="31754" name="图片 8"/>
          <p:cNvPicPr>
            <a:picLocks noChangeAspect="1"/>
          </p:cNvPicPr>
          <p:nvPr/>
        </p:nvPicPr>
        <p:blipFill>
          <a:blip r:embed="rId5"/>
          <a:srcRect/>
          <a:stretch>
            <a:fillRect/>
          </a:stretch>
        </p:blipFill>
        <p:spPr bwMode="auto">
          <a:xfrm>
            <a:off x="8027988" y="6365875"/>
            <a:ext cx="720725" cy="477838"/>
          </a:xfrm>
          <a:prstGeom prst="rect">
            <a:avLst/>
          </a:prstGeom>
          <a:noFill/>
          <a:ln w="9525">
            <a:noFill/>
            <a:miter lim="800000"/>
            <a:headEnd/>
            <a:tailEnd/>
          </a:ln>
        </p:spPr>
      </p:pic>
      <p:sp>
        <p:nvSpPr>
          <p:cNvPr id="20" name="对角圆角矩形 19"/>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1" name="AutoShape 2"/>
          <p:cNvSpPr>
            <a:spLocks noChangeArrowheads="1"/>
          </p:cNvSpPr>
          <p:nvPr/>
        </p:nvSpPr>
        <p:spPr bwMode="auto">
          <a:xfrm>
            <a:off x="611188" y="981075"/>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会认字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6" name="TextBox 23"/>
          <p:cNvSpPr txBox="1">
            <a:spLocks noChangeArrowheads="1"/>
          </p:cNvSpPr>
          <p:nvPr/>
        </p:nvSpPr>
        <p:spPr bwMode="auto">
          <a:xfrm>
            <a:off x="1331913" y="3862388"/>
            <a:ext cx="863600" cy="641350"/>
          </a:xfrm>
          <a:prstGeom prst="rect">
            <a:avLst/>
          </a:prstGeom>
          <a:noFill/>
          <a:ln w="9525">
            <a:noFill/>
            <a:miter lim="800000"/>
          </a:ln>
        </p:spPr>
        <p:txBody>
          <a:bodyPr>
            <a:spAutoFit/>
          </a:bodyPr>
          <a:lstStyle/>
          <a:p>
            <a:r>
              <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脉</a:t>
            </a:r>
            <a:endPar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27" name="TextBox 23"/>
          <p:cNvSpPr txBox="1">
            <a:spLocks noChangeArrowheads="1"/>
          </p:cNvSpPr>
          <p:nvPr/>
        </p:nvSpPr>
        <p:spPr bwMode="auto">
          <a:xfrm>
            <a:off x="2411413" y="3913188"/>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组词：叶脉  山脉  一脉相承</a:t>
            </a:r>
            <a:endParaRPr lang="zh-CN" altLang="en-US" sz="2800" dirty="0">
              <a:latin typeface="楷体" panose="02010609060101010101" pitchFamily="49" charset="-122"/>
              <a:ea typeface="楷体" panose="02010609060101010101" pitchFamily="49" charset="-122"/>
            </a:endParaRPr>
          </a:p>
        </p:txBody>
      </p:sp>
      <p:sp>
        <p:nvSpPr>
          <p:cNvPr id="28" name="TextBox 27"/>
          <p:cNvSpPr txBox="1">
            <a:spLocks noChangeArrowheads="1"/>
          </p:cNvSpPr>
          <p:nvPr/>
        </p:nvSpPr>
        <p:spPr bwMode="auto">
          <a:xfrm>
            <a:off x="1312863" y="3306763"/>
            <a:ext cx="793750" cy="579437"/>
          </a:xfrm>
          <a:prstGeom prst="rect">
            <a:avLst/>
          </a:prstGeom>
          <a:noFill/>
          <a:ln w="9525">
            <a:noFill/>
            <a:miter lim="800000"/>
          </a:ln>
        </p:spPr>
        <p:txBody>
          <a:bodyPr wrap="none">
            <a:spAutoFit/>
          </a:bodyPr>
          <a:lstStyle/>
          <a:p>
            <a:r>
              <a:rPr lang="en-US" altLang="zh-CN" sz="3200" dirty="0" err="1">
                <a:latin typeface="黑体" panose="02010609060101010101" pitchFamily="49" charset="-122"/>
                <a:ea typeface="黑体" panose="02010609060101010101" pitchFamily="49" charset="-122"/>
              </a:rPr>
              <a:t>mài</a:t>
            </a:r>
            <a:endParaRPr lang="zh-CN" altLang="en-US" sz="3200" dirty="0">
              <a:latin typeface="黑体" panose="02010609060101010101" pitchFamily="49" charset="-122"/>
              <a:ea typeface="黑体" panose="02010609060101010101" pitchFamily="49" charset="-122"/>
            </a:endParaRPr>
          </a:p>
        </p:txBody>
      </p:sp>
      <p:sp>
        <p:nvSpPr>
          <p:cNvPr id="24" name="TextBox 23"/>
          <p:cNvSpPr txBox="1">
            <a:spLocks noChangeArrowheads="1"/>
          </p:cNvSpPr>
          <p:nvPr/>
        </p:nvSpPr>
        <p:spPr bwMode="auto">
          <a:xfrm>
            <a:off x="1331913" y="2544763"/>
            <a:ext cx="863600" cy="641350"/>
          </a:xfrm>
          <a:prstGeom prst="rect">
            <a:avLst/>
          </a:prstGeom>
          <a:noFill/>
          <a:ln w="9525">
            <a:noFill/>
            <a:miter lim="800000"/>
          </a:ln>
        </p:spPr>
        <p:txBody>
          <a:bodyPr>
            <a:spAutoFit/>
          </a:bodyPr>
          <a:lstStyle/>
          <a:p>
            <a:r>
              <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滔</a:t>
            </a:r>
            <a:endPar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25" name="TextBox 23"/>
          <p:cNvSpPr txBox="1">
            <a:spLocks noChangeArrowheads="1"/>
          </p:cNvSpPr>
          <p:nvPr/>
        </p:nvSpPr>
        <p:spPr bwMode="auto">
          <a:xfrm>
            <a:off x="2411413" y="2595563"/>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组词：滔滔  滔天  滔滔不绝</a:t>
            </a:r>
            <a:endParaRPr lang="zh-CN" altLang="en-US" sz="2800" dirty="0">
              <a:latin typeface="楷体" panose="02010609060101010101" pitchFamily="49" charset="-122"/>
              <a:ea typeface="楷体" panose="02010609060101010101" pitchFamily="49" charset="-122"/>
            </a:endParaRPr>
          </a:p>
        </p:txBody>
      </p:sp>
      <p:sp>
        <p:nvSpPr>
          <p:cNvPr id="32" name="TextBox 31"/>
          <p:cNvSpPr txBox="1">
            <a:spLocks noChangeArrowheads="1"/>
          </p:cNvSpPr>
          <p:nvPr/>
        </p:nvSpPr>
        <p:spPr bwMode="auto">
          <a:xfrm>
            <a:off x="1312863" y="1989138"/>
            <a:ext cx="793750" cy="579437"/>
          </a:xfrm>
          <a:prstGeom prst="rect">
            <a:avLst/>
          </a:prstGeom>
          <a:noFill/>
          <a:ln w="9525">
            <a:noFill/>
            <a:miter lim="800000"/>
          </a:ln>
        </p:spPr>
        <p:txBody>
          <a:bodyPr wrap="none">
            <a:spAutoFit/>
          </a:bodyPr>
          <a:lstStyle/>
          <a:p>
            <a:r>
              <a:rPr lang="en-US" altLang="zh-CN" sz="3200" dirty="0" err="1">
                <a:latin typeface="黑体" panose="02010609060101010101" pitchFamily="49" charset="-122"/>
                <a:ea typeface="黑体" panose="02010609060101010101" pitchFamily="49" charset="-122"/>
              </a:rPr>
              <a:t>tāo</a:t>
            </a:r>
            <a:endParaRPr lang="zh-CN" altLang="en-US" sz="3200" dirty="0">
              <a:latin typeface="黑体" panose="02010609060101010101" pitchFamily="49" charset="-122"/>
              <a:ea typeface="黑体" panose="02010609060101010101" pitchFamily="49" charset="-122"/>
            </a:endParaRPr>
          </a:p>
        </p:txBody>
      </p:sp>
      <p:sp>
        <p:nvSpPr>
          <p:cNvPr id="23" name="圆角矩形 22"/>
          <p:cNvSpPr/>
          <p:nvPr/>
        </p:nvSpPr>
        <p:spPr>
          <a:xfrm>
            <a:off x="827088" y="1916113"/>
            <a:ext cx="7058025" cy="4033837"/>
          </a:xfrm>
          <a:prstGeom prst="roundRect">
            <a:avLst/>
          </a:prstGeom>
          <a:noFill/>
          <a:ln w="31750">
            <a:solidFill>
              <a:srgbClr val="0000FF"/>
            </a:solidFill>
            <a:prstDash val="sysDot"/>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4" grpId="0"/>
      <p:bldP spid="25"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9"/>
          <p:cNvPicPr>
            <a:picLocks noChangeAspect="1"/>
          </p:cNvPicPr>
          <p:nvPr/>
        </p:nvPicPr>
        <p:blipFill>
          <a:blip r:embed="rId1"/>
          <a:srcRect l="72971"/>
          <a:stretch>
            <a:fillRect/>
          </a:stretch>
        </p:blipFill>
        <p:spPr bwMode="auto">
          <a:xfrm>
            <a:off x="7667625" y="5902325"/>
            <a:ext cx="1624013" cy="1543050"/>
          </a:xfrm>
          <a:prstGeom prst="rect">
            <a:avLst/>
          </a:prstGeom>
          <a:noFill/>
          <a:ln w="9525">
            <a:noFill/>
            <a:miter lim="800000"/>
            <a:headEnd/>
            <a:tailEnd/>
          </a:ln>
        </p:spPr>
      </p:pic>
      <p:pic>
        <p:nvPicPr>
          <p:cNvPr id="32770" name="图片 12"/>
          <p:cNvPicPr>
            <a:picLocks noChangeAspect="1"/>
          </p:cNvPicPr>
          <p:nvPr/>
        </p:nvPicPr>
        <p:blipFill>
          <a:blip r:embed="rId2"/>
          <a:srcRect r="72971"/>
          <a:stretch>
            <a:fillRect/>
          </a:stretch>
        </p:blipFill>
        <p:spPr bwMode="auto">
          <a:xfrm>
            <a:off x="0" y="6002338"/>
            <a:ext cx="1265238" cy="1200150"/>
          </a:xfrm>
          <a:prstGeom prst="rect">
            <a:avLst/>
          </a:prstGeom>
          <a:noFill/>
          <a:ln w="9525">
            <a:noFill/>
            <a:miter lim="800000"/>
            <a:headEnd/>
            <a:tailEnd/>
          </a:ln>
        </p:spPr>
      </p:pic>
      <p:pic>
        <p:nvPicPr>
          <p:cNvPr id="32771" name="图片 7"/>
          <p:cNvPicPr>
            <a:picLocks noChangeAspect="1"/>
          </p:cNvPicPr>
          <p:nvPr/>
        </p:nvPicPr>
        <p:blipFill>
          <a:blip r:embed="rId3"/>
          <a:srcRect/>
          <a:stretch>
            <a:fillRect/>
          </a:stretch>
        </p:blipFill>
        <p:spPr bwMode="auto">
          <a:xfrm flipH="1">
            <a:off x="7038975" y="6372225"/>
            <a:ext cx="539750" cy="460375"/>
          </a:xfrm>
          <a:prstGeom prst="rect">
            <a:avLst/>
          </a:prstGeom>
          <a:noFill/>
          <a:ln w="9525">
            <a:noFill/>
            <a:miter lim="800000"/>
            <a:headEnd/>
            <a:tailEnd/>
          </a:ln>
        </p:spPr>
      </p:pic>
      <p:pic>
        <p:nvPicPr>
          <p:cNvPr id="32772" name="图片 84"/>
          <p:cNvPicPr>
            <a:picLocks noChangeAspect="1"/>
          </p:cNvPicPr>
          <p:nvPr/>
        </p:nvPicPr>
        <p:blipFill>
          <a:blip r:embed="rId4"/>
          <a:srcRect r="72971"/>
          <a:stretch>
            <a:fillRect/>
          </a:stretch>
        </p:blipFill>
        <p:spPr bwMode="auto">
          <a:xfrm>
            <a:off x="6583363" y="6042025"/>
            <a:ext cx="1624012" cy="1543050"/>
          </a:xfrm>
          <a:prstGeom prst="rect">
            <a:avLst/>
          </a:prstGeom>
          <a:noFill/>
          <a:ln w="9525">
            <a:noFill/>
            <a:miter lim="800000"/>
            <a:headEnd/>
            <a:tailEnd/>
          </a:ln>
        </p:spPr>
      </p:pic>
      <p:pic>
        <p:nvPicPr>
          <p:cNvPr id="32773" name="图片 12"/>
          <p:cNvPicPr>
            <a:picLocks noChangeAspect="1"/>
          </p:cNvPicPr>
          <p:nvPr/>
        </p:nvPicPr>
        <p:blipFill>
          <a:blip r:embed="rId2"/>
          <a:srcRect r="72971"/>
          <a:stretch>
            <a:fillRect/>
          </a:stretch>
        </p:blipFill>
        <p:spPr bwMode="auto">
          <a:xfrm>
            <a:off x="701675" y="6221413"/>
            <a:ext cx="1265238" cy="1200150"/>
          </a:xfrm>
          <a:prstGeom prst="rect">
            <a:avLst/>
          </a:prstGeom>
          <a:noFill/>
          <a:ln w="9525">
            <a:noFill/>
            <a:miter lim="800000"/>
            <a:headEnd/>
            <a:tailEnd/>
          </a:ln>
        </p:spPr>
      </p:pic>
      <p:pic>
        <p:nvPicPr>
          <p:cNvPr id="32774" name="图片 7"/>
          <p:cNvPicPr>
            <a:picLocks noChangeAspect="1"/>
          </p:cNvPicPr>
          <p:nvPr/>
        </p:nvPicPr>
        <p:blipFill>
          <a:blip r:embed="rId3"/>
          <a:srcRect/>
          <a:stretch>
            <a:fillRect/>
          </a:stretch>
        </p:blipFill>
        <p:spPr bwMode="auto">
          <a:xfrm>
            <a:off x="158750" y="6383338"/>
            <a:ext cx="539750" cy="460375"/>
          </a:xfrm>
          <a:prstGeom prst="rect">
            <a:avLst/>
          </a:prstGeom>
          <a:noFill/>
          <a:ln w="9525">
            <a:noFill/>
            <a:miter lim="800000"/>
            <a:headEnd/>
            <a:tailEnd/>
          </a:ln>
        </p:spPr>
      </p:pic>
      <p:pic>
        <p:nvPicPr>
          <p:cNvPr id="32775" name="图片 8"/>
          <p:cNvPicPr>
            <a:picLocks noChangeAspect="1"/>
          </p:cNvPicPr>
          <p:nvPr/>
        </p:nvPicPr>
        <p:blipFill>
          <a:blip r:embed="rId5"/>
          <a:srcRect/>
          <a:stretch>
            <a:fillRect/>
          </a:stretch>
        </p:blipFill>
        <p:spPr bwMode="auto">
          <a:xfrm>
            <a:off x="8172450" y="6343650"/>
            <a:ext cx="720725" cy="477838"/>
          </a:xfrm>
          <a:prstGeom prst="rect">
            <a:avLst/>
          </a:prstGeom>
          <a:noFill/>
          <a:ln w="9525">
            <a:noFill/>
            <a:miter lim="800000"/>
            <a:headEnd/>
            <a:tailEnd/>
          </a:ln>
        </p:spPr>
      </p:pic>
      <p:pic>
        <p:nvPicPr>
          <p:cNvPr id="32776" name="图片 12"/>
          <p:cNvPicPr>
            <a:picLocks noChangeAspect="1"/>
          </p:cNvPicPr>
          <p:nvPr/>
        </p:nvPicPr>
        <p:blipFill>
          <a:blip r:embed="rId2"/>
          <a:srcRect r="72971"/>
          <a:stretch>
            <a:fillRect/>
          </a:stretch>
        </p:blipFill>
        <p:spPr bwMode="auto">
          <a:xfrm>
            <a:off x="684213" y="6156325"/>
            <a:ext cx="1265237" cy="1200150"/>
          </a:xfrm>
          <a:prstGeom prst="rect">
            <a:avLst/>
          </a:prstGeom>
          <a:noFill/>
          <a:ln w="9525">
            <a:noFill/>
            <a:miter lim="800000"/>
            <a:headEnd/>
            <a:tailEnd/>
          </a:ln>
        </p:spPr>
      </p:pic>
      <p:pic>
        <p:nvPicPr>
          <p:cNvPr id="32777" name="图片 7"/>
          <p:cNvPicPr>
            <a:picLocks noChangeAspect="1"/>
          </p:cNvPicPr>
          <p:nvPr/>
        </p:nvPicPr>
        <p:blipFill>
          <a:blip r:embed="rId3"/>
          <a:srcRect/>
          <a:stretch>
            <a:fillRect/>
          </a:stretch>
        </p:blipFill>
        <p:spPr bwMode="auto">
          <a:xfrm>
            <a:off x="158750" y="6296025"/>
            <a:ext cx="539750" cy="460375"/>
          </a:xfrm>
          <a:prstGeom prst="rect">
            <a:avLst/>
          </a:prstGeom>
          <a:noFill/>
          <a:ln w="9525">
            <a:noFill/>
            <a:miter lim="800000"/>
            <a:headEnd/>
            <a:tailEnd/>
          </a:ln>
        </p:spPr>
      </p:pic>
      <p:pic>
        <p:nvPicPr>
          <p:cNvPr id="32778" name="图片 8"/>
          <p:cNvPicPr>
            <a:picLocks noChangeAspect="1"/>
          </p:cNvPicPr>
          <p:nvPr/>
        </p:nvPicPr>
        <p:blipFill>
          <a:blip r:embed="rId5"/>
          <a:srcRect/>
          <a:stretch>
            <a:fillRect/>
          </a:stretch>
        </p:blipFill>
        <p:spPr bwMode="auto">
          <a:xfrm>
            <a:off x="8027988" y="6365875"/>
            <a:ext cx="720725" cy="477838"/>
          </a:xfrm>
          <a:prstGeom prst="rect">
            <a:avLst/>
          </a:prstGeom>
          <a:noFill/>
          <a:ln w="9525">
            <a:noFill/>
            <a:miter lim="800000"/>
            <a:headEnd/>
            <a:tailEnd/>
          </a:ln>
        </p:spPr>
      </p:pic>
      <p:sp>
        <p:nvSpPr>
          <p:cNvPr id="20" name="对角圆角矩形 19"/>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1" name="AutoShape 2"/>
          <p:cNvSpPr>
            <a:spLocks noChangeArrowheads="1"/>
          </p:cNvSpPr>
          <p:nvPr/>
        </p:nvSpPr>
        <p:spPr bwMode="auto">
          <a:xfrm>
            <a:off x="611188" y="981075"/>
            <a:ext cx="1439862"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会认字</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4" name="TextBox 23"/>
          <p:cNvSpPr txBox="1">
            <a:spLocks noChangeArrowheads="1"/>
          </p:cNvSpPr>
          <p:nvPr/>
        </p:nvSpPr>
        <p:spPr bwMode="auto">
          <a:xfrm>
            <a:off x="1331913" y="3651746"/>
            <a:ext cx="863600" cy="641350"/>
          </a:xfrm>
          <a:prstGeom prst="rect">
            <a:avLst/>
          </a:prstGeom>
          <a:noFill/>
          <a:ln w="9525">
            <a:noFill/>
            <a:miter lim="800000"/>
          </a:ln>
        </p:spPr>
        <p:txBody>
          <a:bodyPr>
            <a:spAutoFit/>
          </a:bodyPr>
          <a:lstStyle/>
          <a:p>
            <a:r>
              <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罕</a:t>
            </a:r>
            <a:endPar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25" name="TextBox 23"/>
          <p:cNvSpPr txBox="1">
            <a:spLocks noChangeArrowheads="1"/>
          </p:cNvSpPr>
          <p:nvPr/>
        </p:nvSpPr>
        <p:spPr bwMode="auto">
          <a:xfrm>
            <a:off x="2317750" y="3702546"/>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组词：稀罕  罕见  人迹罕至</a:t>
            </a:r>
            <a:endParaRPr lang="zh-CN" altLang="en-US" sz="2800" dirty="0">
              <a:latin typeface="楷体" panose="02010609060101010101" pitchFamily="49" charset="-122"/>
              <a:ea typeface="楷体" panose="02010609060101010101" pitchFamily="49" charset="-122"/>
            </a:endParaRPr>
          </a:p>
        </p:txBody>
      </p:sp>
      <p:sp>
        <p:nvSpPr>
          <p:cNvPr id="32" name="TextBox 31"/>
          <p:cNvSpPr txBox="1">
            <a:spLocks noChangeArrowheads="1"/>
          </p:cNvSpPr>
          <p:nvPr/>
        </p:nvSpPr>
        <p:spPr bwMode="auto">
          <a:xfrm>
            <a:off x="1312863" y="3096121"/>
            <a:ext cx="793750" cy="579437"/>
          </a:xfrm>
          <a:prstGeom prst="rect">
            <a:avLst/>
          </a:prstGeom>
          <a:noFill/>
          <a:ln w="9525">
            <a:noFill/>
            <a:miter lim="800000"/>
          </a:ln>
        </p:spPr>
        <p:txBody>
          <a:bodyPr wrap="none">
            <a:spAutoFit/>
          </a:bodyPr>
          <a:lstStyle/>
          <a:p>
            <a:r>
              <a:rPr lang="en-US" altLang="zh-CN" sz="3200" dirty="0" err="1">
                <a:latin typeface="黑体" panose="02010609060101010101" pitchFamily="49" charset="-122"/>
                <a:ea typeface="黑体" panose="02010609060101010101" pitchFamily="49" charset="-122"/>
              </a:rPr>
              <a:t>hǎn</a:t>
            </a:r>
            <a:endParaRPr lang="zh-CN" altLang="en-US" sz="3200" dirty="0">
              <a:latin typeface="黑体" panose="02010609060101010101" pitchFamily="49" charset="-122"/>
              <a:ea typeface="黑体" panose="02010609060101010101" pitchFamily="49" charset="-122"/>
            </a:endParaRPr>
          </a:p>
        </p:txBody>
      </p:sp>
      <p:grpSp>
        <p:nvGrpSpPr>
          <p:cNvPr id="32787" name="组合 32"/>
          <p:cNvGrpSpPr/>
          <p:nvPr/>
        </p:nvGrpSpPr>
        <p:grpSpPr bwMode="auto">
          <a:xfrm>
            <a:off x="7434263" y="5084763"/>
            <a:ext cx="719137" cy="1284287"/>
            <a:chOff x="5836357" y="4560894"/>
            <a:chExt cx="1327930" cy="2056092"/>
          </a:xfrm>
        </p:grpSpPr>
        <p:pic>
          <p:nvPicPr>
            <p:cNvPr id="32789" name="图片 5"/>
            <p:cNvPicPr>
              <a:picLocks noChangeAspect="1"/>
            </p:cNvPicPr>
            <p:nvPr/>
          </p:nvPicPr>
          <p:blipFill>
            <a:blip r:embed="rId6"/>
            <a:srcRect l="35500" r="32249" b="80045"/>
            <a:stretch>
              <a:fillRect/>
            </a:stretch>
          </p:blipFill>
          <p:spPr bwMode="auto">
            <a:xfrm>
              <a:off x="5836357" y="4560894"/>
              <a:ext cx="429028" cy="383639"/>
            </a:xfrm>
            <a:prstGeom prst="rect">
              <a:avLst/>
            </a:prstGeom>
            <a:noFill/>
            <a:ln w="9525">
              <a:noFill/>
              <a:miter lim="800000"/>
              <a:headEnd/>
              <a:tailEnd/>
            </a:ln>
          </p:spPr>
        </p:pic>
        <p:pic>
          <p:nvPicPr>
            <p:cNvPr id="32790" name="Picture 2"/>
            <p:cNvPicPr>
              <a:picLocks noChangeAspect="1" noChangeArrowheads="1"/>
            </p:cNvPicPr>
            <p:nvPr/>
          </p:nvPicPr>
          <p:blipFill>
            <a:blip r:embed="rId7">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sp>
        <p:nvSpPr>
          <p:cNvPr id="23" name="圆角矩形 22"/>
          <p:cNvSpPr/>
          <p:nvPr/>
        </p:nvSpPr>
        <p:spPr>
          <a:xfrm>
            <a:off x="827088" y="1989138"/>
            <a:ext cx="7058025" cy="2663825"/>
          </a:xfrm>
          <a:prstGeom prst="roundRect">
            <a:avLst/>
          </a:prstGeom>
          <a:noFill/>
          <a:ln w="31750">
            <a:solidFill>
              <a:srgbClr val="0000FF"/>
            </a:solidFill>
            <a:prstDash val="sysDot"/>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TextBox 23"/>
          <p:cNvSpPr txBox="1">
            <a:spLocks noChangeArrowheads="1"/>
          </p:cNvSpPr>
          <p:nvPr/>
        </p:nvSpPr>
        <p:spPr bwMode="auto">
          <a:xfrm>
            <a:off x="1331913" y="2499618"/>
            <a:ext cx="863600" cy="641350"/>
          </a:xfrm>
          <a:prstGeom prst="rect">
            <a:avLst/>
          </a:prstGeom>
          <a:noFill/>
          <a:ln w="9525">
            <a:noFill/>
            <a:miter lim="800000"/>
          </a:ln>
        </p:spPr>
        <p:txBody>
          <a:bodyPr>
            <a:spAutoFit/>
          </a:bodyPr>
          <a:lstStyle/>
          <a:p>
            <a:r>
              <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卉</a:t>
            </a:r>
            <a:endParaRPr lang="zh-CN" altLang="en-US" sz="36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30" name="TextBox 23"/>
          <p:cNvSpPr txBox="1">
            <a:spLocks noChangeArrowheads="1"/>
          </p:cNvSpPr>
          <p:nvPr/>
        </p:nvSpPr>
        <p:spPr bwMode="auto">
          <a:xfrm>
            <a:off x="2411413" y="2479998"/>
            <a:ext cx="6624637" cy="519112"/>
          </a:xfrm>
          <a:prstGeom prst="rect">
            <a:avLst/>
          </a:prstGeom>
          <a:noFill/>
          <a:ln w="9525">
            <a:noFill/>
            <a:miter lim="800000"/>
          </a:ln>
        </p:spPr>
        <p:txBody>
          <a:bodyPr>
            <a:spAutoFit/>
          </a:bodyPr>
          <a:lstStyle/>
          <a:p>
            <a:r>
              <a:rPr lang="zh-CN" altLang="en-US" sz="2800" dirty="0">
                <a:latin typeface="楷体" panose="02010609060101010101" pitchFamily="49" charset="-122"/>
                <a:ea typeface="楷体" panose="02010609060101010101" pitchFamily="49" charset="-122"/>
              </a:rPr>
              <a:t>组词：花卉  芳卉  奇花异卉</a:t>
            </a:r>
            <a:endParaRPr lang="zh-CN" altLang="en-US" sz="2800" dirty="0">
              <a:latin typeface="楷体" panose="02010609060101010101" pitchFamily="49" charset="-122"/>
              <a:ea typeface="楷体" panose="02010609060101010101" pitchFamily="49" charset="-122"/>
            </a:endParaRPr>
          </a:p>
        </p:txBody>
      </p:sp>
      <p:sp>
        <p:nvSpPr>
          <p:cNvPr id="31" name="TextBox 30"/>
          <p:cNvSpPr txBox="1">
            <a:spLocks noChangeArrowheads="1"/>
          </p:cNvSpPr>
          <p:nvPr/>
        </p:nvSpPr>
        <p:spPr bwMode="auto">
          <a:xfrm>
            <a:off x="1312863" y="1943993"/>
            <a:ext cx="793750" cy="579438"/>
          </a:xfrm>
          <a:prstGeom prst="rect">
            <a:avLst/>
          </a:prstGeom>
          <a:noFill/>
          <a:ln w="9525">
            <a:noFill/>
            <a:miter lim="800000"/>
          </a:ln>
        </p:spPr>
        <p:txBody>
          <a:bodyPr wrap="none">
            <a:spAutoFit/>
          </a:bodyPr>
          <a:lstStyle/>
          <a:p>
            <a:r>
              <a:rPr lang="en-US" altLang="zh-CN" sz="3200" dirty="0" err="1">
                <a:latin typeface="黑体" panose="02010609060101010101" pitchFamily="49" charset="-122"/>
                <a:ea typeface="黑体" panose="02010609060101010101" pitchFamily="49" charset="-122"/>
              </a:rPr>
              <a:t>huì</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8"/>
          <p:cNvGrpSpPr/>
          <p:nvPr/>
        </p:nvGrpSpPr>
        <p:grpSpPr bwMode="auto">
          <a:xfrm>
            <a:off x="6860616" y="4051436"/>
            <a:ext cx="1244600" cy="2219325"/>
            <a:chOff x="5836357" y="4560894"/>
            <a:chExt cx="1327930" cy="2056092"/>
          </a:xfrm>
        </p:grpSpPr>
        <p:pic>
          <p:nvPicPr>
            <p:cNvPr id="33806" name="图片 5"/>
            <p:cNvPicPr>
              <a:picLocks noChangeAspect="1"/>
            </p:cNvPicPr>
            <p:nvPr/>
          </p:nvPicPr>
          <p:blipFill>
            <a:blip r:embed="rId1"/>
            <a:srcRect l="35500" r="32249" b="80045"/>
            <a:stretch>
              <a:fillRect/>
            </a:stretch>
          </p:blipFill>
          <p:spPr bwMode="auto">
            <a:xfrm>
              <a:off x="5836357" y="4560894"/>
              <a:ext cx="429028" cy="383639"/>
            </a:xfrm>
            <a:prstGeom prst="rect">
              <a:avLst/>
            </a:prstGeom>
            <a:noFill/>
            <a:ln w="9525">
              <a:noFill/>
              <a:miter lim="800000"/>
              <a:headEnd/>
              <a:tailEnd/>
            </a:ln>
          </p:spPr>
        </p:pic>
        <p:pic>
          <p:nvPicPr>
            <p:cNvPr id="33807"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33794" name="图片 9"/>
          <p:cNvPicPr>
            <a:picLocks noChangeAspect="1"/>
          </p:cNvPicPr>
          <p:nvPr/>
        </p:nvPicPr>
        <p:blipFill>
          <a:blip r:embed="rId3"/>
          <a:srcRect r="72971"/>
          <a:stretch>
            <a:fillRect/>
          </a:stretch>
        </p:blipFill>
        <p:spPr bwMode="auto">
          <a:xfrm>
            <a:off x="6427788" y="5984875"/>
            <a:ext cx="1624012" cy="1543050"/>
          </a:xfrm>
          <a:prstGeom prst="rect">
            <a:avLst/>
          </a:prstGeom>
          <a:noFill/>
          <a:ln w="9525">
            <a:noFill/>
            <a:miter lim="800000"/>
            <a:headEnd/>
            <a:tailEnd/>
          </a:ln>
        </p:spPr>
      </p:pic>
      <p:pic>
        <p:nvPicPr>
          <p:cNvPr id="33795" name="图片 12"/>
          <p:cNvPicPr>
            <a:picLocks noChangeAspect="1"/>
          </p:cNvPicPr>
          <p:nvPr/>
        </p:nvPicPr>
        <p:blipFill>
          <a:blip r:embed="rId4"/>
          <a:srcRect r="72971"/>
          <a:stretch>
            <a:fillRect/>
          </a:stretch>
        </p:blipFill>
        <p:spPr bwMode="auto">
          <a:xfrm>
            <a:off x="684213" y="6156325"/>
            <a:ext cx="1265237" cy="1200150"/>
          </a:xfrm>
          <a:prstGeom prst="rect">
            <a:avLst/>
          </a:prstGeom>
          <a:noFill/>
          <a:ln w="9525">
            <a:noFill/>
            <a:miter lim="800000"/>
            <a:headEnd/>
            <a:tailEnd/>
          </a:ln>
        </p:spPr>
      </p:pic>
      <p:pic>
        <p:nvPicPr>
          <p:cNvPr id="33796" name="图片 7"/>
          <p:cNvPicPr>
            <a:picLocks noChangeAspect="1"/>
          </p:cNvPicPr>
          <p:nvPr/>
        </p:nvPicPr>
        <p:blipFill>
          <a:blip r:embed="rId5"/>
          <a:srcRect/>
          <a:stretch>
            <a:fillRect/>
          </a:stretch>
        </p:blipFill>
        <p:spPr bwMode="auto">
          <a:xfrm>
            <a:off x="158750" y="6296025"/>
            <a:ext cx="539750" cy="460375"/>
          </a:xfrm>
          <a:prstGeom prst="rect">
            <a:avLst/>
          </a:prstGeom>
          <a:noFill/>
          <a:ln w="9525">
            <a:noFill/>
            <a:miter lim="800000"/>
            <a:headEnd/>
            <a:tailEnd/>
          </a:ln>
        </p:spPr>
      </p:pic>
      <p:pic>
        <p:nvPicPr>
          <p:cNvPr id="33797" name="图片 8"/>
          <p:cNvPicPr>
            <a:picLocks noChangeAspect="1"/>
          </p:cNvPicPr>
          <p:nvPr/>
        </p:nvPicPr>
        <p:blipFill>
          <a:blip r:embed="rId6"/>
          <a:srcRect/>
          <a:stretch>
            <a:fillRect/>
          </a:stretch>
        </p:blipFill>
        <p:spPr bwMode="auto">
          <a:xfrm>
            <a:off x="8027988" y="6365875"/>
            <a:ext cx="720725" cy="477838"/>
          </a:xfrm>
          <a:prstGeom prst="rect">
            <a:avLst/>
          </a:prstGeom>
          <a:noFill/>
          <a:ln w="9525">
            <a:noFill/>
            <a:miter lim="800000"/>
            <a:headEnd/>
            <a:tailEnd/>
          </a:ln>
        </p:spPr>
      </p:pic>
      <p:sp>
        <p:nvSpPr>
          <p:cNvPr id="15" name="TextBox 14"/>
          <p:cNvSpPr txBox="1">
            <a:spLocks noChangeArrowheads="1"/>
          </p:cNvSpPr>
          <p:nvPr/>
        </p:nvSpPr>
        <p:spPr bwMode="auto">
          <a:xfrm>
            <a:off x="714375" y="3243823"/>
            <a:ext cx="7396577" cy="523220"/>
          </a:xfrm>
          <a:prstGeom prst="rect">
            <a:avLst/>
          </a:prstGeom>
          <a:noFill/>
          <a:ln w="9525">
            <a:noFill/>
            <a:miter lim="800000"/>
          </a:ln>
        </p:spPr>
        <p:txBody>
          <a:bodyPr wrap="none">
            <a:spAutoFit/>
          </a:bodyPr>
          <a:lstStyle/>
          <a:p>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不容置疑：</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不</a:t>
            </a:r>
            <a:r>
              <a:rPr lang="zh-CN" altLang="en-US" sz="2800" dirty="0">
                <a:latin typeface="楷体" panose="02010609060101010101" pitchFamily="49" charset="-122"/>
                <a:ea typeface="楷体" panose="02010609060101010101" pitchFamily="49" charset="-122"/>
                <a:sym typeface="宋体" panose="02010600030101010101" pitchFamily="2" charset="-122"/>
              </a:rPr>
              <a:t>容许有什么怀疑，指真实</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可信</a:t>
            </a:r>
            <a:r>
              <a:rPr lang="zh-CN" altLang="en-US" sz="2800" dirty="0">
                <a:latin typeface="楷体" panose="02010609060101010101" pitchFamily="49" charset="-122"/>
                <a:ea typeface="楷体" panose="02010609060101010101" pitchFamily="49" charset="-122"/>
                <a:sym typeface="宋体" panose="02010600030101010101" pitchFamily="2" charset="-122"/>
              </a:rPr>
              <a:t>。</a:t>
            </a:r>
            <a:endParaRPr lang="zh-CN" altLang="en-US" sz="2800" dirty="0">
              <a:latin typeface="楷体" panose="02010609060101010101" pitchFamily="49" charset="-122"/>
              <a:ea typeface="楷体" panose="02010609060101010101" pitchFamily="49" charset="-122"/>
            </a:endParaRPr>
          </a:p>
        </p:txBody>
      </p:sp>
      <p:sp>
        <p:nvSpPr>
          <p:cNvPr id="16" name="TextBox 15"/>
          <p:cNvSpPr txBox="1">
            <a:spLocks noChangeArrowheads="1"/>
          </p:cNvSpPr>
          <p:nvPr/>
        </p:nvSpPr>
        <p:spPr bwMode="auto">
          <a:xfrm>
            <a:off x="714375" y="5013176"/>
            <a:ext cx="5211683" cy="637675"/>
          </a:xfrm>
          <a:prstGeom prst="rect">
            <a:avLst/>
          </a:prstGeom>
          <a:noFill/>
          <a:ln w="9525">
            <a:noFill/>
            <a:miter lim="800000"/>
          </a:ln>
        </p:spPr>
        <p:txBody>
          <a:bodyPr wrap="none">
            <a:spAutoFit/>
          </a:bodyPr>
          <a:lstStyle/>
          <a:p>
            <a:pPr>
              <a:lnSpc>
                <a:spcPct val="150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郁郁苍苍</a:t>
            </a:r>
            <a:r>
              <a:rPr lang="zh-CN" altLang="en-US" sz="2800" dirty="0" smtClean="0">
                <a:solidFill>
                  <a:srgbClr val="0000CC"/>
                </a:solidFill>
                <a:latin typeface="楷体" panose="02010609060101010101" pitchFamily="49" charset="-122"/>
                <a:ea typeface="楷体" panose="02010609060101010101" pitchFamily="49" charset="-122"/>
                <a:sym typeface="Calibri" panose="020F0502020204030204" pitchFamily="34" charset="0"/>
              </a:rPr>
              <a:t>：</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形容</a:t>
            </a:r>
            <a:r>
              <a:rPr lang="zh-CN" altLang="en-US" sz="2800" dirty="0">
                <a:latin typeface="楷体" panose="02010609060101010101" pitchFamily="49" charset="-122"/>
                <a:ea typeface="楷体" panose="02010609060101010101" pitchFamily="49" charset="-122"/>
                <a:sym typeface="宋体" panose="02010600030101010101" pitchFamily="2" charset="-122"/>
              </a:rPr>
              <a:t>草木苍翠茂盛。</a:t>
            </a:r>
            <a:endParaRPr lang="en-US" altLang="zh-CN" sz="2800" dirty="0">
              <a:latin typeface="楷体" panose="02010609060101010101" pitchFamily="49" charset="-122"/>
              <a:ea typeface="楷体" panose="02010609060101010101" pitchFamily="49" charset="-122"/>
              <a:sym typeface="Calibri" panose="020F0502020204030204" pitchFamily="34" charset="0"/>
            </a:endParaRPr>
          </a:p>
        </p:txBody>
      </p:sp>
      <p:sp>
        <p:nvSpPr>
          <p:cNvPr id="19" name="TextBox 18"/>
          <p:cNvSpPr txBox="1">
            <a:spLocks noChangeArrowheads="1"/>
          </p:cNvSpPr>
          <p:nvPr/>
        </p:nvSpPr>
        <p:spPr bwMode="auto">
          <a:xfrm>
            <a:off x="714375" y="1985487"/>
            <a:ext cx="8147942" cy="954107"/>
          </a:xfrm>
          <a:prstGeom prst="rect">
            <a:avLst/>
          </a:prstGeom>
          <a:noFill/>
          <a:ln w="9525">
            <a:noFill/>
            <a:miter lim="800000"/>
          </a:ln>
        </p:spPr>
        <p:txBody>
          <a:bodyPr wrap="square">
            <a:spAutoFit/>
          </a:bodyPr>
          <a:lstStyle/>
          <a:p>
            <a:r>
              <a:rPr lang="zh-CN" altLang="en-US" sz="2800" dirty="0" smtClean="0">
                <a:solidFill>
                  <a:srgbClr val="0000FF"/>
                </a:solidFill>
                <a:latin typeface="楷体" panose="02010609060101010101" pitchFamily="49" charset="-122"/>
                <a:ea typeface="楷体" panose="02010609060101010101" pitchFamily="49" charset="-122"/>
              </a:rPr>
              <a:t>千姿百态：</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形容</a:t>
            </a:r>
            <a:r>
              <a:rPr lang="zh-CN" altLang="en-US" sz="2800" dirty="0">
                <a:latin typeface="楷体" panose="02010609060101010101" pitchFamily="49" charset="-122"/>
                <a:ea typeface="楷体" panose="02010609060101010101" pitchFamily="49" charset="-122"/>
                <a:sym typeface="宋体" panose="02010600030101010101" pitchFamily="2" charset="-122"/>
              </a:rPr>
              <a:t>姿态多种多样，各不相同。本文指峡谷的水形态很多</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a:t>
            </a:r>
            <a:endParaRPr lang="zh-CN" altLang="en-US" sz="2800" dirty="0">
              <a:latin typeface="楷体" panose="02010609060101010101" pitchFamily="49" charset="-122"/>
              <a:ea typeface="楷体" panose="02010609060101010101" pitchFamily="49" charset="-122"/>
            </a:endParaRPr>
          </a:p>
        </p:txBody>
      </p:sp>
      <p:sp>
        <p:nvSpPr>
          <p:cNvPr id="20" name="TextBox 19"/>
          <p:cNvSpPr txBox="1">
            <a:spLocks noChangeArrowheads="1"/>
          </p:cNvSpPr>
          <p:nvPr/>
        </p:nvSpPr>
        <p:spPr bwMode="auto">
          <a:xfrm>
            <a:off x="714375" y="4071272"/>
            <a:ext cx="6288901" cy="637675"/>
          </a:xfrm>
          <a:prstGeom prst="rect">
            <a:avLst/>
          </a:prstGeom>
          <a:noFill/>
          <a:ln w="9525">
            <a:noFill/>
            <a:miter lim="800000"/>
          </a:ln>
        </p:spPr>
        <p:txBody>
          <a:bodyPr wrap="none">
            <a:spAutoFit/>
          </a:bodyPr>
          <a:lstStyle/>
          <a:p>
            <a:pPr>
              <a:lnSpc>
                <a:spcPct val="150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神秘莫测：</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非常神秘，让人难以猜测。</a:t>
            </a:r>
            <a:endParaRPr lang="en-US" altLang="zh-CN" sz="2800" dirty="0">
              <a:latin typeface="楷体" panose="02010609060101010101" pitchFamily="49" charset="-122"/>
              <a:ea typeface="楷体" panose="02010609060101010101" pitchFamily="49" charset="-122"/>
              <a:sym typeface="Calibri" panose="020F0502020204030204" pitchFamily="34" charset="0"/>
            </a:endParaRPr>
          </a:p>
        </p:txBody>
      </p:sp>
      <p:sp>
        <p:nvSpPr>
          <p:cNvPr id="22" name="对角圆角矩形 21"/>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188" y="981075"/>
            <a:ext cx="18002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词语解释</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8"/>
          <p:cNvGrpSpPr/>
          <p:nvPr/>
        </p:nvGrpSpPr>
        <p:grpSpPr bwMode="auto">
          <a:xfrm>
            <a:off x="6277199" y="4369169"/>
            <a:ext cx="1147131" cy="1856296"/>
            <a:chOff x="5836357" y="4560894"/>
            <a:chExt cx="1327930" cy="2056092"/>
          </a:xfrm>
        </p:grpSpPr>
        <p:pic>
          <p:nvPicPr>
            <p:cNvPr id="33806" name="图片 5"/>
            <p:cNvPicPr>
              <a:picLocks noChangeAspect="1"/>
            </p:cNvPicPr>
            <p:nvPr/>
          </p:nvPicPr>
          <p:blipFill>
            <a:blip r:embed="rId1"/>
            <a:srcRect l="35500" r="32249" b="80045"/>
            <a:stretch>
              <a:fillRect/>
            </a:stretch>
          </p:blipFill>
          <p:spPr bwMode="auto">
            <a:xfrm>
              <a:off x="5836357" y="4560894"/>
              <a:ext cx="429028" cy="383639"/>
            </a:xfrm>
            <a:prstGeom prst="rect">
              <a:avLst/>
            </a:prstGeom>
            <a:noFill/>
            <a:ln w="9525">
              <a:noFill/>
              <a:miter lim="800000"/>
              <a:headEnd/>
              <a:tailEnd/>
            </a:ln>
          </p:spPr>
        </p:pic>
        <p:pic>
          <p:nvPicPr>
            <p:cNvPr id="33807"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33794" name="图片 9"/>
          <p:cNvPicPr>
            <a:picLocks noChangeAspect="1"/>
          </p:cNvPicPr>
          <p:nvPr/>
        </p:nvPicPr>
        <p:blipFill>
          <a:blip r:embed="rId3"/>
          <a:srcRect r="72971"/>
          <a:stretch>
            <a:fillRect/>
          </a:stretch>
        </p:blipFill>
        <p:spPr bwMode="auto">
          <a:xfrm>
            <a:off x="6427788" y="5984875"/>
            <a:ext cx="1624012" cy="1543050"/>
          </a:xfrm>
          <a:prstGeom prst="rect">
            <a:avLst/>
          </a:prstGeom>
          <a:noFill/>
          <a:ln w="9525">
            <a:noFill/>
            <a:miter lim="800000"/>
            <a:headEnd/>
            <a:tailEnd/>
          </a:ln>
        </p:spPr>
      </p:pic>
      <p:pic>
        <p:nvPicPr>
          <p:cNvPr id="33795" name="图片 12"/>
          <p:cNvPicPr>
            <a:picLocks noChangeAspect="1"/>
          </p:cNvPicPr>
          <p:nvPr/>
        </p:nvPicPr>
        <p:blipFill>
          <a:blip r:embed="rId4"/>
          <a:srcRect r="72971"/>
          <a:stretch>
            <a:fillRect/>
          </a:stretch>
        </p:blipFill>
        <p:spPr bwMode="auto">
          <a:xfrm>
            <a:off x="684213" y="6156325"/>
            <a:ext cx="1265237" cy="1200150"/>
          </a:xfrm>
          <a:prstGeom prst="rect">
            <a:avLst/>
          </a:prstGeom>
          <a:noFill/>
          <a:ln w="9525">
            <a:noFill/>
            <a:miter lim="800000"/>
            <a:headEnd/>
            <a:tailEnd/>
          </a:ln>
        </p:spPr>
      </p:pic>
      <p:pic>
        <p:nvPicPr>
          <p:cNvPr id="33796" name="图片 7"/>
          <p:cNvPicPr>
            <a:picLocks noChangeAspect="1"/>
          </p:cNvPicPr>
          <p:nvPr/>
        </p:nvPicPr>
        <p:blipFill>
          <a:blip r:embed="rId5"/>
          <a:srcRect/>
          <a:stretch>
            <a:fillRect/>
          </a:stretch>
        </p:blipFill>
        <p:spPr bwMode="auto">
          <a:xfrm>
            <a:off x="158750" y="6296025"/>
            <a:ext cx="539750" cy="460375"/>
          </a:xfrm>
          <a:prstGeom prst="rect">
            <a:avLst/>
          </a:prstGeom>
          <a:noFill/>
          <a:ln w="9525">
            <a:noFill/>
            <a:miter lim="800000"/>
            <a:headEnd/>
            <a:tailEnd/>
          </a:ln>
        </p:spPr>
      </p:pic>
      <p:pic>
        <p:nvPicPr>
          <p:cNvPr id="33797" name="图片 8"/>
          <p:cNvPicPr>
            <a:picLocks noChangeAspect="1"/>
          </p:cNvPicPr>
          <p:nvPr/>
        </p:nvPicPr>
        <p:blipFill>
          <a:blip r:embed="rId6"/>
          <a:srcRect/>
          <a:stretch>
            <a:fillRect/>
          </a:stretch>
        </p:blipFill>
        <p:spPr bwMode="auto">
          <a:xfrm>
            <a:off x="8027988" y="6365875"/>
            <a:ext cx="720725" cy="477838"/>
          </a:xfrm>
          <a:prstGeom prst="rect">
            <a:avLst/>
          </a:prstGeom>
          <a:noFill/>
          <a:ln w="9525">
            <a:noFill/>
            <a:miter lim="800000"/>
            <a:headEnd/>
            <a:tailEnd/>
          </a:ln>
        </p:spPr>
      </p:pic>
      <p:sp>
        <p:nvSpPr>
          <p:cNvPr id="15" name="TextBox 14"/>
          <p:cNvSpPr txBox="1">
            <a:spLocks noChangeArrowheads="1"/>
          </p:cNvSpPr>
          <p:nvPr/>
        </p:nvSpPr>
        <p:spPr bwMode="auto">
          <a:xfrm>
            <a:off x="600771" y="3406825"/>
            <a:ext cx="7007046" cy="733534"/>
          </a:xfrm>
          <a:prstGeom prst="rect">
            <a:avLst/>
          </a:prstGeom>
          <a:noFill/>
          <a:ln w="9525">
            <a:noFill/>
            <a:miter lim="800000"/>
          </a:ln>
        </p:spPr>
        <p:txBody>
          <a:bodyPr wrap="none">
            <a:spAutoFit/>
          </a:bodyPr>
          <a:lstStyle/>
          <a:p>
            <a:pPr>
              <a:lnSpc>
                <a:spcPts val="5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人迹罕至</a:t>
            </a:r>
            <a:r>
              <a:rPr lang="zh-CN" altLang="en-US" sz="2800" dirty="0" smtClean="0">
                <a:solidFill>
                  <a:srgbClr val="0000CC"/>
                </a:solidFill>
                <a:latin typeface="楷体" panose="02010609060101010101" pitchFamily="49" charset="-122"/>
                <a:ea typeface="楷体" panose="02010609060101010101" pitchFamily="49" charset="-122"/>
                <a:sym typeface="Calibri" panose="020F0502020204030204" pitchFamily="34" charset="0"/>
              </a:rPr>
              <a:t>：</a:t>
            </a:r>
            <a:r>
              <a:rPr lang="zh-CN" altLang="en-US" sz="2800" dirty="0" smtClean="0">
                <a:latin typeface="楷体" panose="02010609060101010101" pitchFamily="49" charset="-122"/>
                <a:ea typeface="楷体" panose="02010609060101010101" pitchFamily="49" charset="-122"/>
                <a:sym typeface="Calibri" panose="020F0502020204030204" pitchFamily="34" charset="0"/>
              </a:rPr>
              <a:t>很少有人到过</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。形容荒凉偏僻。</a:t>
            </a:r>
            <a:endParaRPr lang="zh-CN" altLang="en-US" sz="2800" dirty="0">
              <a:latin typeface="楷体" panose="02010609060101010101" pitchFamily="49" charset="-122"/>
              <a:ea typeface="楷体" panose="02010609060101010101" pitchFamily="49" charset="-122"/>
              <a:sym typeface="宋体" panose="02010600030101010101" pitchFamily="2" charset="-122"/>
            </a:endParaRPr>
          </a:p>
        </p:txBody>
      </p:sp>
      <p:sp>
        <p:nvSpPr>
          <p:cNvPr id="16" name="TextBox 15"/>
          <p:cNvSpPr txBox="1">
            <a:spLocks noChangeArrowheads="1"/>
          </p:cNvSpPr>
          <p:nvPr/>
        </p:nvSpPr>
        <p:spPr bwMode="auto">
          <a:xfrm>
            <a:off x="600771" y="4980403"/>
            <a:ext cx="4134465" cy="633828"/>
          </a:xfrm>
          <a:prstGeom prst="rect">
            <a:avLst/>
          </a:prstGeom>
          <a:noFill/>
          <a:ln w="9525">
            <a:noFill/>
            <a:miter lim="800000"/>
          </a:ln>
        </p:spPr>
        <p:txBody>
          <a:bodyPr wrap="none">
            <a:spAutoFit/>
          </a:bodyPr>
          <a:lstStyle/>
          <a:p>
            <a:pPr>
              <a:lnSpc>
                <a:spcPts val="5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皑皑</a:t>
            </a:r>
            <a:r>
              <a:rPr lang="zh-CN" altLang="en-US" sz="2800" dirty="0" smtClean="0">
                <a:solidFill>
                  <a:srgbClr val="0000CC"/>
                </a:solidFill>
                <a:latin typeface="楷体" panose="02010609060101010101" pitchFamily="49" charset="-122"/>
                <a:ea typeface="楷体" panose="02010609060101010101" pitchFamily="49" charset="-122"/>
                <a:sym typeface="Calibri" panose="020F0502020204030204" pitchFamily="34" charset="0"/>
              </a:rPr>
              <a:t>：</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形容</a:t>
            </a:r>
            <a:r>
              <a:rPr lang="zh-CN" altLang="en-US" sz="2800" dirty="0">
                <a:latin typeface="楷体" panose="02010609060101010101" pitchFamily="49" charset="-122"/>
                <a:ea typeface="楷体" panose="02010609060101010101" pitchFamily="49" charset="-122"/>
                <a:sym typeface="宋体" panose="02010600030101010101" pitchFamily="2" charset="-122"/>
              </a:rPr>
              <a:t>霜、雪洁白。</a:t>
            </a:r>
            <a:endParaRPr lang="zh-CN" altLang="en-US" sz="2800" dirty="0">
              <a:latin typeface="楷体" panose="02010609060101010101" pitchFamily="49" charset="-122"/>
              <a:ea typeface="楷体" panose="02010609060101010101" pitchFamily="49" charset="-122"/>
              <a:sym typeface="宋体" panose="02010600030101010101" pitchFamily="2" charset="-122"/>
            </a:endParaRPr>
          </a:p>
        </p:txBody>
      </p:sp>
      <p:sp>
        <p:nvSpPr>
          <p:cNvPr id="19" name="TextBox 18"/>
          <p:cNvSpPr txBox="1">
            <a:spLocks noChangeArrowheads="1"/>
          </p:cNvSpPr>
          <p:nvPr/>
        </p:nvSpPr>
        <p:spPr bwMode="auto">
          <a:xfrm>
            <a:off x="600771" y="1978835"/>
            <a:ext cx="8147942" cy="1275029"/>
          </a:xfrm>
          <a:prstGeom prst="rect">
            <a:avLst/>
          </a:prstGeom>
          <a:noFill/>
          <a:ln w="9525">
            <a:noFill/>
            <a:miter lim="800000"/>
          </a:ln>
        </p:spPr>
        <p:txBody>
          <a:bodyPr wrap="square">
            <a:spAutoFit/>
          </a:bodyPr>
          <a:lstStyle/>
          <a:p>
            <a:pPr>
              <a:lnSpc>
                <a:spcPts val="5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神来之笔：</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指</a:t>
            </a:r>
            <a:r>
              <a:rPr lang="zh-CN" altLang="en-US" sz="2800" dirty="0">
                <a:latin typeface="楷体" panose="02010609060101010101" pitchFamily="49" charset="-122"/>
                <a:ea typeface="楷体" panose="02010609060101010101" pitchFamily="49" charset="-122"/>
                <a:sym typeface="宋体" panose="02010600030101010101" pitchFamily="2" charset="-122"/>
              </a:rPr>
              <a:t>绝妙的文思或词句。本文指雅鲁藏布大峡谷的景色奇特，仿佛是神仙点化而成的。</a:t>
            </a:r>
            <a:endParaRPr lang="zh-CN" altLang="en-US" sz="2800" dirty="0">
              <a:latin typeface="楷体" panose="02010609060101010101" pitchFamily="49" charset="-122"/>
              <a:ea typeface="楷体" panose="02010609060101010101" pitchFamily="49" charset="-122"/>
              <a:sym typeface="宋体" panose="02010600030101010101" pitchFamily="2" charset="-122"/>
            </a:endParaRPr>
          </a:p>
        </p:txBody>
      </p:sp>
      <p:sp>
        <p:nvSpPr>
          <p:cNvPr id="20" name="TextBox 19"/>
          <p:cNvSpPr txBox="1">
            <a:spLocks noChangeArrowheads="1"/>
          </p:cNvSpPr>
          <p:nvPr/>
        </p:nvSpPr>
        <p:spPr bwMode="auto">
          <a:xfrm>
            <a:off x="600771" y="4193614"/>
            <a:ext cx="4134465" cy="633828"/>
          </a:xfrm>
          <a:prstGeom prst="rect">
            <a:avLst/>
          </a:prstGeom>
          <a:noFill/>
          <a:ln w="9525">
            <a:noFill/>
            <a:miter lim="800000"/>
          </a:ln>
        </p:spPr>
        <p:txBody>
          <a:bodyPr wrap="none">
            <a:spAutoFit/>
          </a:bodyPr>
          <a:lstStyle/>
          <a:p>
            <a:pPr>
              <a:lnSpc>
                <a:spcPts val="5000"/>
              </a:lnSpc>
            </a:pPr>
            <a:r>
              <a:rPr lang="zh-CN" altLang="en-US" sz="2800" dirty="0" smtClean="0">
                <a:solidFill>
                  <a:srgbClr val="0000CC"/>
                </a:solidFill>
                <a:latin typeface="楷体" panose="02010609060101010101" pitchFamily="49" charset="-122"/>
                <a:ea typeface="楷体" panose="02010609060101010101" pitchFamily="49" charset="-122"/>
                <a:sym typeface="宋体" panose="02010600030101010101" pitchFamily="2" charset="-122"/>
              </a:rPr>
              <a:t>涓涓</a:t>
            </a:r>
            <a:r>
              <a:rPr lang="zh-CN" altLang="en-US" sz="2800" dirty="0" smtClean="0">
                <a:solidFill>
                  <a:srgbClr val="0000CC"/>
                </a:solidFill>
                <a:latin typeface="楷体" panose="02010609060101010101" pitchFamily="49" charset="-122"/>
                <a:ea typeface="楷体" panose="02010609060101010101" pitchFamily="49" charset="-122"/>
                <a:sym typeface="Calibri" panose="020F0502020204030204" pitchFamily="34" charset="0"/>
              </a:rPr>
              <a:t>：</a:t>
            </a:r>
            <a:r>
              <a:rPr lang="zh-CN" altLang="en-US" sz="2800" dirty="0" smtClean="0">
                <a:latin typeface="楷体" panose="02010609060101010101" pitchFamily="49" charset="-122"/>
                <a:ea typeface="楷体" panose="02010609060101010101" pitchFamily="49" charset="-122"/>
                <a:sym typeface="宋体" panose="02010600030101010101" pitchFamily="2" charset="-122"/>
              </a:rPr>
              <a:t>细</a:t>
            </a:r>
            <a:r>
              <a:rPr lang="zh-CN" altLang="en-US" sz="2800" dirty="0">
                <a:latin typeface="楷体" panose="02010609060101010101" pitchFamily="49" charset="-122"/>
                <a:ea typeface="楷体" panose="02010609060101010101" pitchFamily="49" charset="-122"/>
                <a:sym typeface="宋体" panose="02010600030101010101" pitchFamily="2" charset="-122"/>
              </a:rPr>
              <a:t>水慢流的样子。</a:t>
            </a:r>
            <a:endParaRPr lang="en-US" altLang="zh-CN" sz="2800" dirty="0">
              <a:latin typeface="楷体" panose="02010609060101010101" pitchFamily="49" charset="-122"/>
              <a:ea typeface="楷体" panose="02010609060101010101" pitchFamily="49" charset="-122"/>
              <a:sym typeface="Calibri" panose="020F0502020204030204" pitchFamily="34" charset="0"/>
            </a:endParaRPr>
          </a:p>
        </p:txBody>
      </p:sp>
      <p:sp>
        <p:nvSpPr>
          <p:cNvPr id="22" name="对角圆角矩形 21"/>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188" y="981075"/>
            <a:ext cx="18002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词语解释</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8"/>
          <p:cNvGrpSpPr/>
          <p:nvPr/>
        </p:nvGrpSpPr>
        <p:grpSpPr bwMode="auto">
          <a:xfrm>
            <a:off x="7143750" y="4537075"/>
            <a:ext cx="1244600" cy="2219325"/>
            <a:chOff x="5836357" y="4560894"/>
            <a:chExt cx="1327930" cy="2056092"/>
          </a:xfrm>
        </p:grpSpPr>
        <p:pic>
          <p:nvPicPr>
            <p:cNvPr id="34828" name="图片 5"/>
            <p:cNvPicPr>
              <a:picLocks noChangeAspect="1"/>
            </p:cNvPicPr>
            <p:nvPr/>
          </p:nvPicPr>
          <p:blipFill>
            <a:blip r:embed="rId1"/>
            <a:srcRect l="35500" r="32249" b="80045"/>
            <a:stretch>
              <a:fillRect/>
            </a:stretch>
          </p:blipFill>
          <p:spPr bwMode="auto">
            <a:xfrm>
              <a:off x="5836357" y="4560894"/>
              <a:ext cx="429028" cy="383639"/>
            </a:xfrm>
            <a:prstGeom prst="rect">
              <a:avLst/>
            </a:prstGeom>
            <a:noFill/>
            <a:ln w="9525">
              <a:noFill/>
              <a:miter lim="800000"/>
              <a:headEnd/>
              <a:tailEnd/>
            </a:ln>
          </p:spPr>
        </p:pic>
        <p:pic>
          <p:nvPicPr>
            <p:cNvPr id="34829"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p:spPr>
        </p:pic>
      </p:grpSp>
      <p:pic>
        <p:nvPicPr>
          <p:cNvPr id="34818" name="图片 9"/>
          <p:cNvPicPr>
            <a:picLocks noChangeAspect="1"/>
          </p:cNvPicPr>
          <p:nvPr/>
        </p:nvPicPr>
        <p:blipFill>
          <a:blip r:embed="rId3"/>
          <a:srcRect r="72971"/>
          <a:stretch>
            <a:fillRect/>
          </a:stretch>
        </p:blipFill>
        <p:spPr bwMode="auto">
          <a:xfrm>
            <a:off x="6427788" y="5984875"/>
            <a:ext cx="1624012" cy="1543050"/>
          </a:xfrm>
          <a:prstGeom prst="rect">
            <a:avLst/>
          </a:prstGeom>
          <a:noFill/>
          <a:ln w="9525">
            <a:noFill/>
            <a:miter lim="800000"/>
            <a:headEnd/>
            <a:tailEnd/>
          </a:ln>
        </p:spPr>
      </p:pic>
      <p:pic>
        <p:nvPicPr>
          <p:cNvPr id="34819" name="图片 12"/>
          <p:cNvPicPr>
            <a:picLocks noChangeAspect="1"/>
          </p:cNvPicPr>
          <p:nvPr/>
        </p:nvPicPr>
        <p:blipFill>
          <a:blip r:embed="rId4"/>
          <a:srcRect r="72971"/>
          <a:stretch>
            <a:fillRect/>
          </a:stretch>
        </p:blipFill>
        <p:spPr bwMode="auto">
          <a:xfrm>
            <a:off x="684213" y="6156325"/>
            <a:ext cx="1265237" cy="1200150"/>
          </a:xfrm>
          <a:prstGeom prst="rect">
            <a:avLst/>
          </a:prstGeom>
          <a:noFill/>
          <a:ln w="9525">
            <a:noFill/>
            <a:miter lim="800000"/>
            <a:headEnd/>
            <a:tailEnd/>
          </a:ln>
        </p:spPr>
      </p:pic>
      <p:pic>
        <p:nvPicPr>
          <p:cNvPr id="34820" name="图片 7"/>
          <p:cNvPicPr>
            <a:picLocks noChangeAspect="1"/>
          </p:cNvPicPr>
          <p:nvPr/>
        </p:nvPicPr>
        <p:blipFill>
          <a:blip r:embed="rId5"/>
          <a:srcRect/>
          <a:stretch>
            <a:fillRect/>
          </a:stretch>
        </p:blipFill>
        <p:spPr bwMode="auto">
          <a:xfrm>
            <a:off x="158750" y="6296025"/>
            <a:ext cx="539750" cy="460375"/>
          </a:xfrm>
          <a:prstGeom prst="rect">
            <a:avLst/>
          </a:prstGeom>
          <a:noFill/>
          <a:ln w="9525">
            <a:noFill/>
            <a:miter lim="800000"/>
            <a:headEnd/>
            <a:tailEnd/>
          </a:ln>
        </p:spPr>
      </p:pic>
      <p:pic>
        <p:nvPicPr>
          <p:cNvPr id="34821" name="图片 8"/>
          <p:cNvPicPr>
            <a:picLocks noChangeAspect="1"/>
          </p:cNvPicPr>
          <p:nvPr/>
        </p:nvPicPr>
        <p:blipFill>
          <a:blip r:embed="rId6"/>
          <a:srcRect/>
          <a:stretch>
            <a:fillRect/>
          </a:stretch>
        </p:blipFill>
        <p:spPr bwMode="auto">
          <a:xfrm>
            <a:off x="8027988" y="6365875"/>
            <a:ext cx="720725" cy="477838"/>
          </a:xfrm>
          <a:prstGeom prst="rect">
            <a:avLst/>
          </a:prstGeom>
          <a:noFill/>
          <a:ln w="9525">
            <a:noFill/>
            <a:miter lim="800000"/>
            <a:headEnd/>
            <a:tailEnd/>
          </a:ln>
        </p:spPr>
      </p:pic>
      <p:sp>
        <p:nvSpPr>
          <p:cNvPr id="19" name="TextBox 18"/>
          <p:cNvSpPr txBox="1">
            <a:spLocks noChangeArrowheads="1"/>
          </p:cNvSpPr>
          <p:nvPr/>
        </p:nvSpPr>
        <p:spPr bwMode="auto">
          <a:xfrm>
            <a:off x="766763" y="2060575"/>
            <a:ext cx="7572375" cy="2977738"/>
          </a:xfrm>
          <a:prstGeom prst="rect">
            <a:avLst/>
          </a:prstGeom>
          <a:noFill/>
          <a:ln w="9525">
            <a:noFill/>
            <a:miter lim="800000"/>
          </a:ln>
        </p:spPr>
        <p:txBody>
          <a:bodyPr>
            <a:spAutoFit/>
          </a:bodyPr>
          <a:lstStyle/>
          <a:p>
            <a:pPr>
              <a:lnSpc>
                <a:spcPts val="4500"/>
              </a:lnSpc>
            </a:pPr>
            <a:r>
              <a:rPr lang="zh-CN" altLang="en-US" sz="3200" dirty="0">
                <a:latin typeface="楷体" panose="02010609060101010101" pitchFamily="49" charset="-122"/>
                <a:ea typeface="楷体" panose="02010609060101010101" pitchFamily="49" charset="-122"/>
              </a:rPr>
              <a:t>    这</a:t>
            </a:r>
            <a:r>
              <a:rPr lang="zh-CN" altLang="en-US" sz="3200" dirty="0" smtClean="0">
                <a:latin typeface="楷体" panose="02010609060101010101" pitchFamily="49" charset="-122"/>
                <a:ea typeface="楷体" panose="02010609060101010101" pitchFamily="49" charset="-122"/>
              </a:rPr>
              <a:t>次暑假之旅，我看到了许多（    </a:t>
            </a:r>
            <a:r>
              <a:rPr lang="zh-CN" altLang="en-US" sz="3200" dirty="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的景观，其中包括（        </a:t>
            </a:r>
            <a:r>
              <a:rPr lang="zh-CN" altLang="en-US" sz="3200" dirty="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的原始大森林，（        ）的溶洞，（        ）</a:t>
            </a:r>
            <a:endParaRPr lang="en-US" altLang="zh-CN" sz="3200" dirty="0" smtClean="0">
              <a:latin typeface="楷体" panose="02010609060101010101" pitchFamily="49" charset="-122"/>
              <a:ea typeface="楷体" panose="02010609060101010101" pitchFamily="49" charset="-122"/>
            </a:endParaRPr>
          </a:p>
          <a:p>
            <a:pPr>
              <a:lnSpc>
                <a:spcPts val="4500"/>
              </a:lnSpc>
            </a:pPr>
            <a:r>
              <a:rPr lang="zh-CN" altLang="en-US" sz="3200" dirty="0" smtClean="0">
                <a:latin typeface="楷体" panose="02010609060101010101" pitchFamily="49" charset="-122"/>
                <a:ea typeface="楷体" panose="02010609060101010101" pitchFamily="49" charset="-122"/>
              </a:rPr>
              <a:t>的敦煌飞天像</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这使我更加热爱自己的祖国。</a:t>
            </a:r>
            <a:endParaRPr lang="zh-CN" altLang="en-US" sz="3200" dirty="0">
              <a:latin typeface="楷体" panose="02010609060101010101" pitchFamily="49" charset="-122"/>
              <a:ea typeface="楷体" panose="02010609060101010101" pitchFamily="49" charset="-122"/>
            </a:endParaRPr>
          </a:p>
        </p:txBody>
      </p:sp>
      <p:sp>
        <p:nvSpPr>
          <p:cNvPr id="20" name="TextBox 19"/>
          <p:cNvSpPr txBox="1">
            <a:spLocks noChangeArrowheads="1"/>
          </p:cNvSpPr>
          <p:nvPr/>
        </p:nvSpPr>
        <p:spPr bwMode="auto">
          <a:xfrm>
            <a:off x="4211960" y="2636912"/>
            <a:ext cx="2031325"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 郁郁苍苍</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1" name="TextBox 20"/>
          <p:cNvSpPr txBox="1">
            <a:spLocks noChangeArrowheads="1"/>
          </p:cNvSpPr>
          <p:nvPr/>
        </p:nvSpPr>
        <p:spPr bwMode="auto">
          <a:xfrm>
            <a:off x="2411760" y="3212976"/>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神秘莫测</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7" name="TextBox 16"/>
          <p:cNvSpPr txBox="1">
            <a:spLocks noChangeArrowheads="1"/>
          </p:cNvSpPr>
          <p:nvPr/>
        </p:nvSpPr>
        <p:spPr bwMode="auto">
          <a:xfrm>
            <a:off x="7236296" y="2060848"/>
            <a:ext cx="1005403"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奇异</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6" name="对角圆角矩形 15"/>
          <p:cNvSpPr/>
          <p:nvPr/>
        </p:nvSpPr>
        <p:spPr>
          <a:xfrm>
            <a:off x="1143000" y="166688"/>
            <a:ext cx="2349500" cy="598487"/>
          </a:xfrm>
          <a:prstGeom prst="round2DiagRect">
            <a:avLst/>
          </a:prstGeom>
          <a:solidFill>
            <a:srgbClr val="0000FF"/>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字词乐园</a:t>
            </a:r>
            <a:endParaRPr lang="en-US" altLang="zh-CN"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8" name="AutoShape 2"/>
          <p:cNvSpPr>
            <a:spLocks noChangeArrowheads="1"/>
          </p:cNvSpPr>
          <p:nvPr/>
        </p:nvSpPr>
        <p:spPr bwMode="auto">
          <a:xfrm>
            <a:off x="611188" y="981075"/>
            <a:ext cx="1800225" cy="792163"/>
          </a:xfrm>
          <a:prstGeom prst="doubleWave">
            <a:avLst>
              <a:gd name="adj1" fmla="val 6500"/>
              <a:gd name="adj2" fmla="val 0"/>
            </a:avLst>
          </a:prstGeom>
          <a:solidFill>
            <a:srgbClr val="0000FF"/>
          </a:solidFill>
        </p:spPr>
        <p:style>
          <a:lnRef idx="3">
            <a:schemeClr val="lt1"/>
          </a:lnRef>
          <a:fillRef idx="1">
            <a:schemeClr val="accent2"/>
          </a:fillRef>
          <a:effectRef idx="1">
            <a:schemeClr val="accent2"/>
          </a:effectRef>
          <a:fontRef idx="minor">
            <a:schemeClr val="lt1"/>
          </a:fontRef>
        </p:style>
        <p:txBody>
          <a:bodyPr wrap="none" anchor="ctr"/>
          <a:lstStyle/>
          <a:p>
            <a:pPr>
              <a:defRPr/>
            </a:pPr>
            <a:r>
              <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词语运用</a:t>
            </a:r>
            <a:endParaRPr lang="zh-CN" altLang="en-US" sz="3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5" name="TextBox 14"/>
          <p:cNvSpPr txBox="1">
            <a:spLocks noChangeArrowheads="1"/>
          </p:cNvSpPr>
          <p:nvPr/>
        </p:nvSpPr>
        <p:spPr bwMode="auto">
          <a:xfrm>
            <a:off x="6516216" y="3212976"/>
            <a:ext cx="1826141" cy="584775"/>
          </a:xfrm>
          <a:prstGeom prst="rect">
            <a:avLst/>
          </a:prstGeom>
          <a:noFill/>
          <a:ln w="9525">
            <a:noFill/>
            <a:miter lim="800000"/>
          </a:ln>
        </p:spPr>
        <p:txBody>
          <a:bodyPr wrap="non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千姿百态</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7"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8100" cap="rnd" cmpd="sng">
          <a:gradFill flip="none" rotWithShape="1">
            <a:gsLst>
              <a:gs pos="0">
                <a:srgbClr val="A603AB"/>
              </a:gs>
              <a:gs pos="0">
                <a:srgbClr val="0819FB"/>
              </a:gs>
              <a:gs pos="0">
                <a:srgbClr val="1A8D48"/>
              </a:gs>
              <a:gs pos="100000">
                <a:srgbClr val="FFFF00"/>
              </a:gs>
              <a:gs pos="100000">
                <a:srgbClr val="EE3F17"/>
              </a:gs>
              <a:gs pos="100000">
                <a:srgbClr val="E81766"/>
              </a:gs>
              <a:gs pos="100000">
                <a:srgbClr val="A603AB"/>
              </a:gs>
            </a:gsLst>
            <a:path path="circle">
              <a:fillToRect l="100000" t="100000"/>
            </a:path>
            <a:tileRect r="-100000" b="-100000"/>
          </a:gradFill>
          <a:prstDash val="solid"/>
          <a:round/>
          <a:headEnd type="none" w="sm" len="sm"/>
          <a:tailEnd type="diamond"/>
        </a:ln>
      </a:spPr>
      <a:bodyPr/>
      <a:lstStyle/>
      <a:style>
        <a:lnRef idx="1">
          <a:schemeClr val="accent3"/>
        </a:lnRef>
        <a:fillRef idx="0">
          <a:schemeClr val="accent3"/>
        </a:fillRef>
        <a:effectRef idx="0">
          <a:schemeClr val="accent3"/>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3034</Words>
  <Application>WPS 演示</Application>
  <PresentationFormat>全屏显示(4:3)</PresentationFormat>
  <Paragraphs>433</Paragraphs>
  <Slides>36</Slides>
  <Notes>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Wingdings</vt:lpstr>
      <vt:lpstr>Calibri</vt:lpstr>
      <vt:lpstr>楷体</vt:lpstr>
      <vt:lpstr>方正卡通简体</vt:lpstr>
      <vt:lpstr>黑体</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Nina</cp:lastModifiedBy>
  <cp:revision>1167</cp:revision>
  <dcterms:created xsi:type="dcterms:W3CDTF">2017-05-17T10:13:00Z</dcterms:created>
  <dcterms:modified xsi:type="dcterms:W3CDTF">2018-05-04T02:02:35Z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