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2" r:id="rId5"/>
    <p:sldId id="259" r:id="rId6"/>
    <p:sldId id="267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61" r:id="rId15"/>
    <p:sldId id="284" r:id="rId16"/>
    <p:sldId id="288" r:id="rId17"/>
    <p:sldId id="260" r:id="rId18"/>
    <p:sldId id="274" r:id="rId19"/>
    <p:sldId id="272" r:id="rId20"/>
    <p:sldId id="273" r:id="rId21"/>
    <p:sldId id="281" r:id="rId22"/>
    <p:sldId id="278" r:id="rId23"/>
    <p:sldId id="279" r:id="rId24"/>
    <p:sldId id="280" r:id="rId25"/>
    <p:sldId id="275" r:id="rId26"/>
    <p:sldId id="283" r:id="rId27"/>
    <p:sldId id="282" r:id="rId28"/>
    <p:sldId id="286" r:id="rId29"/>
    <p:sldId id="285" r:id="rId30"/>
    <p:sldId id="287" r:id="rId3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2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2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12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34.png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microsoft.com/office/2007/relationships/media" Target="file:///C:\Users\MacBook\Desktop\&#37011;&#20029;&#21531;%20-%20&#22235;&#23395;&#27468;.mp3" TargetMode="External"/><Relationship Id="rId2" Type="http://schemas.openxmlformats.org/officeDocument/2006/relationships/audio" Target="file:///C:\Users\MacBook\Desktop\&#37011;&#20029;&#21531;%20-%20&#22235;&#23395;&#27468;.mp3" TargetMode="Externa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16b2OOOPIC7c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" y="-29210"/>
            <a:ext cx="12175490" cy="69164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67405" y="3197225"/>
            <a:ext cx="5477510" cy="11982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49700" y="3161665"/>
            <a:ext cx="515747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5400" b="1">
                <a:latin typeface="楷体" panose="02010609060101010101" charset="-122"/>
                <a:ea typeface="楷体" panose="02010609060101010101" charset="-122"/>
              </a:rPr>
              <a:t>、春夏秋冬</a:t>
            </a:r>
            <a:endParaRPr lang="zh-CN" altLang="zh-CN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52178" y="3977958"/>
            <a:ext cx="5286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副标题 2"/>
          <p:cNvSpPr txBox="1"/>
          <p:nvPr/>
        </p:nvSpPr>
        <p:spPr bwMode="auto">
          <a:xfrm>
            <a:off x="4702810" y="3958590"/>
            <a:ext cx="2820035" cy="436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人教版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·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一年级下册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学习生字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花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76212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huā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546475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4595" y="1468120"/>
            <a:ext cx="4706620" cy="33801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5120" y="5250180"/>
            <a:ext cx="6262370" cy="141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40640"/>
            <a:ext cx="2066925" cy="1685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539240"/>
            <a:ext cx="1170305" cy="955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406400"/>
            <a:ext cx="871855" cy="7118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2965" y="2617470"/>
            <a:ext cx="6248400" cy="42475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030" y="3662045"/>
            <a:ext cx="2066925" cy="16859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838825" y="681355"/>
            <a:ext cx="1795780" cy="1935994"/>
            <a:chOff x="-1825139" y="1602765"/>
            <a:chExt cx="1887537" cy="2087750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825139" y="1602765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1715659" y="1619754"/>
              <a:ext cx="1640205" cy="2070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飞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239510" y="40640"/>
            <a:ext cx="2515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/>
              <a:t>fēi</a:t>
            </a:r>
            <a:endParaRPr lang="zh-CN" altLang="en-US" sz="40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6380" y="831215"/>
            <a:ext cx="2836545" cy="14503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810500" y="1118235"/>
            <a:ext cx="13258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500 0.037778 C 0.004948 0.056759 0.071771 0.091574 0.095000 0.151111 C 0.118229 0.210648 0.085000 0.278241 0.098750 0.335556 C 0.112500 0.392871 0.148490 0.385741 0.163750 0.437778 C 0.179010 0.489815 0.154479 0.542685 0.175000 0.595556 C 0.195521 0.648426 0.247500 0.672408 0.266250 0.702222 C 0.285000 0.732037 0.267240 0.732871 0.268750 0.744445 C 0.270260 0.756019 0.269740 0.755093 0.273750 0.760000 C 0.277760 0.764908 0.285833 0.767408 0.288750 0.768889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" y="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000 0.057778 C 0.024635 0.081759 0.058750 0.113334 0.058750 0.211111 C 0.058750 0.308889 0.015729 0.435093 0.015000 0.546667 C 0.014271 0.658241 0.051510 0.685371 0.055000 0.768889 C 0.058490 0.852408 0.037813 0.929815 0.032500 0.964445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4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09427 0.041759 0.045000 0.132037 0.041250 0.237778 C 0.037500 0.343519 -0.020000 0.413796 -0.018750 0.528889 C -0.017500 0.643981 0.051771 0.707593 0.047500 0.813333 C 0.043229 0.919074 -0.041510 0.982685 -0.040000 1.057778 C -0.038490 1.132870 -0.069740 1.203148 0.055000 1.188889 C 0.179740 1.174630 0.524271 1.007963 0.583750 0.986667 C 0.643229 0.965370 0.409323 1.059074 0.352500 1.082222 " pathEditMode="relative" ptsTypes="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5260" y="3761740"/>
            <a:ext cx="3097530" cy="31121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" y="3273425"/>
            <a:ext cx="6011545" cy="3600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8510" y="3517900"/>
            <a:ext cx="3097530" cy="31121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501265" y="909955"/>
            <a:ext cx="1795780" cy="1935994"/>
            <a:chOff x="-1825139" y="1602765"/>
            <a:chExt cx="1887537" cy="2087750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825139" y="1602765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1715659" y="1619754"/>
              <a:ext cx="1640205" cy="2070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入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925445" y="101600"/>
            <a:ext cx="2515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/>
              <a:t>rù</a:t>
            </a:r>
            <a:endParaRPr lang="zh-CN" altLang="en-US" sz="4000" b="1"/>
          </a:p>
        </p:txBody>
      </p:sp>
      <p:sp>
        <p:nvSpPr>
          <p:cNvPr id="15" name="文本框 14"/>
          <p:cNvSpPr txBox="1"/>
          <p:nvPr/>
        </p:nvSpPr>
        <p:spPr>
          <a:xfrm>
            <a:off x="4884420" y="1373505"/>
            <a:ext cx="13258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9570" y="909955"/>
            <a:ext cx="2193925" cy="166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90600" y="2264410"/>
            <a:ext cx="1370330" cy="1310675"/>
            <a:chOff x="-955824" y="1697380"/>
            <a:chExt cx="1887537" cy="1894933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4" y="1697430"/>
              <a:ext cx="1539600" cy="1894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春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板书设计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60930" y="4469765"/>
            <a:ext cx="1370330" cy="1310674"/>
            <a:chOff x="-955824" y="1697380"/>
            <a:chExt cx="1887537" cy="1894932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花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408670" y="4479925"/>
            <a:ext cx="1370330" cy="1310674"/>
            <a:chOff x="-955824" y="1697380"/>
            <a:chExt cx="1887537" cy="1894932"/>
          </a:xfrm>
        </p:grpSpPr>
        <p:pic>
          <p:nvPicPr>
            <p:cNvPr id="1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入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66960" y="2264410"/>
            <a:ext cx="1370330" cy="1310674"/>
            <a:chOff x="-955824" y="1697380"/>
            <a:chExt cx="1887537" cy="1894932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雪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38340" y="2264410"/>
            <a:ext cx="1370330" cy="1310674"/>
            <a:chOff x="-955824" y="1697380"/>
            <a:chExt cx="1887537" cy="1894932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冬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10835" y="4474845"/>
            <a:ext cx="1370330" cy="1310674"/>
            <a:chOff x="-955824" y="1697380"/>
            <a:chExt cx="1887537" cy="1894932"/>
          </a:xfrm>
        </p:grpSpPr>
        <p:pic>
          <p:nvPicPr>
            <p:cNvPr id="2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飞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41115" y="2264410"/>
            <a:ext cx="1370330" cy="1310674"/>
            <a:chOff x="-955824" y="1697380"/>
            <a:chExt cx="1887537" cy="1894932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4" y="1697430"/>
              <a:ext cx="1539600" cy="1894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风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90600" y="1557655"/>
            <a:ext cx="1369695" cy="1316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ym typeface="+mn-ea"/>
              </a:rPr>
              <a:t>chūn</a:t>
            </a:r>
            <a:endParaRPr lang="zh-CN" altLang="en-US" sz="4000" b="1"/>
          </a:p>
          <a:p>
            <a:pPr algn="l"/>
            <a:endParaRPr lang="zh-CN" altLang="en-US" sz="4000" b="1"/>
          </a:p>
        </p:txBody>
      </p:sp>
      <p:sp>
        <p:nvSpPr>
          <p:cNvPr id="27" name="文本框 26"/>
          <p:cNvSpPr txBox="1"/>
          <p:nvPr/>
        </p:nvSpPr>
        <p:spPr>
          <a:xfrm>
            <a:off x="3841115" y="1557655"/>
            <a:ext cx="1369695" cy="1316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ym typeface="+mn-ea"/>
              </a:rPr>
              <a:t>fēng</a:t>
            </a:r>
            <a:endParaRPr lang="zh-CN" altLang="en-US" sz="4000" b="1"/>
          </a:p>
          <a:p>
            <a:pPr algn="l"/>
            <a:endParaRPr lang="zh-CN" altLang="en-US" sz="4000" b="1"/>
          </a:p>
        </p:txBody>
      </p:sp>
      <p:sp>
        <p:nvSpPr>
          <p:cNvPr id="28" name="文本框 27"/>
          <p:cNvSpPr txBox="1"/>
          <p:nvPr/>
        </p:nvSpPr>
        <p:spPr>
          <a:xfrm>
            <a:off x="7038975" y="1557655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/>
              <a:t>dōng</a:t>
            </a:r>
            <a:endParaRPr lang="zh-CN" altLang="en-US" sz="4000" b="1"/>
          </a:p>
        </p:txBody>
      </p:sp>
      <p:sp>
        <p:nvSpPr>
          <p:cNvPr id="29" name="文本框 28"/>
          <p:cNvSpPr txBox="1"/>
          <p:nvPr/>
        </p:nvSpPr>
        <p:spPr>
          <a:xfrm>
            <a:off x="10093325" y="1557655"/>
            <a:ext cx="1369695" cy="1316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ym typeface="+mn-ea"/>
              </a:rPr>
              <a:t>xuě</a:t>
            </a:r>
            <a:endParaRPr lang="zh-CN" altLang="en-US" sz="4000" b="1"/>
          </a:p>
          <a:p>
            <a:pPr algn="l"/>
            <a:endParaRPr lang="zh-CN" altLang="en-US" sz="4000" b="1"/>
          </a:p>
        </p:txBody>
      </p:sp>
      <p:sp>
        <p:nvSpPr>
          <p:cNvPr id="30" name="文本框 29"/>
          <p:cNvSpPr txBox="1"/>
          <p:nvPr/>
        </p:nvSpPr>
        <p:spPr>
          <a:xfrm>
            <a:off x="2487295" y="3763010"/>
            <a:ext cx="1369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ym typeface="+mn-ea"/>
              </a:rPr>
              <a:t>huā</a:t>
            </a:r>
            <a:endParaRPr lang="zh-CN" altLang="en-US" sz="4000" b="1"/>
          </a:p>
        </p:txBody>
      </p:sp>
      <p:sp>
        <p:nvSpPr>
          <p:cNvPr id="31" name="文本框 30"/>
          <p:cNvSpPr txBox="1"/>
          <p:nvPr/>
        </p:nvSpPr>
        <p:spPr>
          <a:xfrm>
            <a:off x="5411470" y="3763010"/>
            <a:ext cx="1369695" cy="1316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 </a:t>
            </a:r>
            <a:r>
              <a:rPr lang="zh-CN" altLang="en-US" sz="4000" b="1">
                <a:sym typeface="+mn-ea"/>
              </a:rPr>
              <a:t>fēi</a:t>
            </a:r>
            <a:endParaRPr lang="zh-CN" altLang="en-US" sz="4000" b="1"/>
          </a:p>
          <a:p>
            <a:pPr algn="l"/>
            <a:endParaRPr lang="zh-CN" altLang="en-US" sz="4000" b="1"/>
          </a:p>
        </p:txBody>
      </p:sp>
      <p:sp>
        <p:nvSpPr>
          <p:cNvPr id="32" name="文本框 31"/>
          <p:cNvSpPr txBox="1"/>
          <p:nvPr/>
        </p:nvSpPr>
        <p:spPr>
          <a:xfrm>
            <a:off x="8409305" y="3763010"/>
            <a:ext cx="1369695" cy="13163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ym typeface="+mn-ea"/>
              </a:rPr>
              <a:t>   </a:t>
            </a:r>
            <a:r>
              <a:rPr lang="zh-CN" altLang="en-US" sz="4000" b="1">
                <a:sym typeface="+mn-ea"/>
              </a:rPr>
              <a:t>rù</a:t>
            </a:r>
            <a:endParaRPr lang="zh-CN" altLang="en-US" sz="4000" b="1"/>
          </a:p>
          <a:p>
            <a:pPr algn="l"/>
            <a:endParaRPr lang="zh-CN" altLang="en-US" sz="4000" b="1"/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课时作业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320" y="1725930"/>
            <a:ext cx="9890760" cy="3661410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386840" y="1864995"/>
            <a:ext cx="954087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一、我会读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春、风、冬、雪、花、飞、入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二、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把本课所学的生字在本子上书写一遍，同桌之间互相交换检查。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67841-140324223R4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" y="93980"/>
            <a:ext cx="5519420" cy="66116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88480" y="2758440"/>
            <a:ext cx="553212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第二课时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43840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87014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想一想：下面的景物是哪个季节的？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635" y="1986915"/>
            <a:ext cx="5544185" cy="2918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43000" y="5303520"/>
            <a:ext cx="40538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2C42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【春天的小草】</a:t>
            </a:r>
            <a:endParaRPr lang="zh-CN" altLang="en-US" sz="3600" b="1">
              <a:solidFill>
                <a:srgbClr val="2C421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26960" y="5303520"/>
            <a:ext cx="40538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2C42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【秋天的果实】</a:t>
            </a:r>
            <a:endParaRPr lang="zh-CN" altLang="en-US" sz="3600" b="1">
              <a:solidFill>
                <a:srgbClr val="2C421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790" y="1986915"/>
            <a:ext cx="4761865" cy="297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43840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87014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想一想：下面的景物是哪个季节的？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4640" y="2024380"/>
            <a:ext cx="4457065" cy="34512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75055" y="5704840"/>
            <a:ext cx="40538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2C42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【冬天的梅花】</a:t>
            </a:r>
            <a:endParaRPr lang="zh-CN" altLang="en-US" sz="3600" b="1">
              <a:solidFill>
                <a:srgbClr val="2C421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7865" y="5704840"/>
            <a:ext cx="40538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2C42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【夏天的荷花】</a:t>
            </a:r>
            <a:endParaRPr lang="zh-CN" altLang="en-US" sz="3600" b="1">
              <a:solidFill>
                <a:srgbClr val="2C421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65" y="1555750"/>
            <a:ext cx="3893820" cy="391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43840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87014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想一想：下面的景物是哪个季节的？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6530" y="2033270"/>
            <a:ext cx="4190365" cy="2791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20" y="1623695"/>
            <a:ext cx="3188970" cy="36106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60120" y="5532120"/>
            <a:ext cx="40538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2C42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【秋天的枫叶】</a:t>
            </a:r>
            <a:endParaRPr lang="zh-CN" altLang="en-US" sz="3600" b="1">
              <a:solidFill>
                <a:srgbClr val="2C421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6400" y="5532120"/>
            <a:ext cx="40538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2C42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【春天的花蕾】</a:t>
            </a:r>
            <a:endParaRPr lang="zh-CN" altLang="en-US" sz="3600" b="1">
              <a:solidFill>
                <a:srgbClr val="2C421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43840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87014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想一想：下面的景物是哪个季节的？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9110" y="1778000"/>
            <a:ext cx="4331335" cy="37426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" y="2106930"/>
            <a:ext cx="4937125" cy="30854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95400" y="5720080"/>
            <a:ext cx="40538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2C42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【冬天的雪人】</a:t>
            </a:r>
            <a:endParaRPr lang="zh-CN" altLang="en-US" sz="3600" b="1">
              <a:solidFill>
                <a:srgbClr val="2C421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3725" y="5720080"/>
            <a:ext cx="45262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2C42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【夏天的蜜蜂与蝴蝶】</a:t>
            </a:r>
            <a:endParaRPr lang="zh-CN" altLang="en-US" sz="3600" b="1">
              <a:solidFill>
                <a:srgbClr val="2C421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4-1511110949340-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7485" y="4925695"/>
            <a:ext cx="2947035" cy="194373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教学目标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160" y="1621155"/>
            <a:ext cx="1130808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1.认识7个生字“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春、风、冬、雪、花、飞、入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”。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（重点）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2.学习并能熟练书写生字，读准字音，认清字形，理解字义。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（重点）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3.通过课文学习，了解春夏秋天四个季节的不同特征。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（难点）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4.留心观察周围的事物，丰富自己的见闻和感受。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  <a:cs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43840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87014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想一想：下面的景物是哪个季节的？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0120" y="5532120"/>
            <a:ext cx="40538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2C42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【冬天的冰】</a:t>
            </a:r>
            <a:endParaRPr lang="zh-CN" altLang="en-US" sz="3600" b="1">
              <a:solidFill>
                <a:srgbClr val="2C421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79310" y="5532120"/>
            <a:ext cx="40538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2C421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【夏天的雨】</a:t>
            </a:r>
            <a:endParaRPr lang="zh-CN" altLang="en-US" sz="3600" b="1">
              <a:solidFill>
                <a:srgbClr val="2C421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" y="1849755"/>
            <a:ext cx="4935855" cy="31578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635" y="1803400"/>
            <a:ext cx="4628515" cy="315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53028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62000" y="594360"/>
            <a:ext cx="53943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春夏秋冬各有哪些特征呢？</a:t>
            </a:r>
            <a:endParaRPr lang="zh-CN" altLang="en-US" sz="3200" b="1"/>
          </a:p>
        </p:txBody>
      </p:sp>
      <p:grpSp>
        <p:nvGrpSpPr>
          <p:cNvPr id="10" name="组合 9"/>
          <p:cNvGrpSpPr/>
          <p:nvPr/>
        </p:nvGrpSpPr>
        <p:grpSpPr>
          <a:xfrm>
            <a:off x="371475" y="2000250"/>
            <a:ext cx="1431290" cy="1432560"/>
            <a:chOff x="-955824" y="1613560"/>
            <a:chExt cx="1887537" cy="2027991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20279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8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春</a:t>
              </a:r>
              <a:endPara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2765" y="1468120"/>
            <a:ext cx="110934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b="1">
                <a:sym typeface="+mn-ea"/>
              </a:rPr>
              <a:t>chūn</a:t>
            </a:r>
            <a:endParaRPr lang="zh-CN" altLang="en-US" sz="3600"/>
          </a:p>
        </p:txBody>
      </p:sp>
      <p:cxnSp>
        <p:nvCxnSpPr>
          <p:cNvPr id="3" name="直接箭头连接符 2"/>
          <p:cNvCxnSpPr/>
          <p:nvPr/>
        </p:nvCxnSpPr>
        <p:spPr>
          <a:xfrm flipH="1">
            <a:off x="1036320" y="3672840"/>
            <a:ext cx="15240" cy="807720"/>
          </a:xfrm>
          <a:prstGeom prst="straightConnector1">
            <a:avLst/>
          </a:prstGeom>
          <a:ln w="28575" cmpd="sng">
            <a:solidFill>
              <a:schemeClr val="accent6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2110" y="5083810"/>
            <a:ext cx="1431290" cy="1432560"/>
            <a:chOff x="-955824" y="1613560"/>
            <a:chExt cx="1887537" cy="2027991"/>
          </a:xfrm>
        </p:grpSpPr>
        <p:pic>
          <p:nvPicPr>
            <p:cNvPr id="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TextBox 4"/>
            <p:cNvSpPr txBox="1"/>
            <p:nvPr/>
          </p:nvSpPr>
          <p:spPr>
            <a:xfrm>
              <a:off x="-931463" y="1613560"/>
              <a:ext cx="1838325" cy="20279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8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暖</a:t>
              </a:r>
              <a:endPara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32765" y="4497705"/>
            <a:ext cx="11436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b="1">
                <a:sym typeface="+mn-ea"/>
              </a:rPr>
              <a:t>nuǎn</a:t>
            </a:r>
            <a:endParaRPr lang="zh-CN" altLang="en-US" sz="3600" b="1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830" y="2000250"/>
            <a:ext cx="3639185" cy="22707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5690" y="1966595"/>
            <a:ext cx="3686810" cy="23723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621280" y="5398135"/>
            <a:ext cx="935672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+mn-ea"/>
              </a:rPr>
              <a:t>春 风   青 草   柳 絮   花 蕾</a:t>
            </a:r>
            <a:endParaRPr lang="zh-CN" altLang="en-US" sz="4800" b="1"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14600" y="4831080"/>
            <a:ext cx="19812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chūn </a:t>
            </a:r>
            <a:r>
              <a:rPr lang="zh-CN" altLang="en-US" sz="2800" b="1"/>
              <a:t>fēng</a:t>
            </a:r>
            <a:endParaRPr lang="zh-CN" altLang="en-US" sz="2800" b="1"/>
          </a:p>
        </p:txBody>
      </p:sp>
      <p:sp>
        <p:nvSpPr>
          <p:cNvPr id="17" name="文本框 16"/>
          <p:cNvSpPr txBox="1"/>
          <p:nvPr/>
        </p:nvSpPr>
        <p:spPr>
          <a:xfrm>
            <a:off x="5003800" y="4876165"/>
            <a:ext cx="19812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qīng  cǎo</a:t>
            </a:r>
            <a:endParaRPr lang="zh-CN" altLang="en-US" sz="2800" b="1"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25690" y="4876165"/>
            <a:ext cx="19812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liǔ   xù</a:t>
            </a:r>
            <a:endParaRPr lang="zh-CN" altLang="en-US" sz="2800" b="1"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109200" y="4876165"/>
            <a:ext cx="18681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huā  lěi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53028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62000" y="594360"/>
            <a:ext cx="53943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春夏秋冬各有哪些特征呢？</a:t>
            </a:r>
            <a:endParaRPr lang="zh-CN" altLang="en-US" sz="3200" b="1"/>
          </a:p>
        </p:txBody>
      </p:sp>
      <p:grpSp>
        <p:nvGrpSpPr>
          <p:cNvPr id="10" name="组合 9"/>
          <p:cNvGrpSpPr/>
          <p:nvPr/>
        </p:nvGrpSpPr>
        <p:grpSpPr>
          <a:xfrm>
            <a:off x="371475" y="2000250"/>
            <a:ext cx="1431290" cy="1432560"/>
            <a:chOff x="-955824" y="1613560"/>
            <a:chExt cx="1887537" cy="2027991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20279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8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夏</a:t>
              </a:r>
              <a:endPara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62000" y="1468120"/>
            <a:ext cx="7308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b="1"/>
              <a:t>xià</a:t>
            </a:r>
            <a:endParaRPr lang="zh-CN" altLang="en-US" sz="3600" b="1"/>
          </a:p>
        </p:txBody>
      </p:sp>
      <p:cxnSp>
        <p:nvCxnSpPr>
          <p:cNvPr id="3" name="直接箭头连接符 2"/>
          <p:cNvCxnSpPr/>
          <p:nvPr/>
        </p:nvCxnSpPr>
        <p:spPr>
          <a:xfrm flipH="1">
            <a:off x="1036320" y="3672840"/>
            <a:ext cx="15240" cy="807720"/>
          </a:xfrm>
          <a:prstGeom prst="straightConnector1">
            <a:avLst/>
          </a:prstGeom>
          <a:ln w="28575" cmpd="sng">
            <a:solidFill>
              <a:schemeClr val="accent6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2110" y="5083810"/>
            <a:ext cx="1431290" cy="1432560"/>
            <a:chOff x="-955824" y="1613560"/>
            <a:chExt cx="1887537" cy="2027991"/>
          </a:xfrm>
        </p:grpSpPr>
        <p:pic>
          <p:nvPicPr>
            <p:cNvPr id="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TextBox 4"/>
            <p:cNvSpPr txBox="1"/>
            <p:nvPr/>
          </p:nvSpPr>
          <p:spPr>
            <a:xfrm>
              <a:off x="-931463" y="1613560"/>
              <a:ext cx="1838325" cy="20279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8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热</a:t>
              </a:r>
              <a:endPara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62000" y="4480560"/>
            <a:ext cx="9474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b="1"/>
              <a:t>rè</a:t>
            </a:r>
            <a:endParaRPr lang="zh-CN" altLang="en-US" sz="3600" b="1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1230" y="1901190"/>
            <a:ext cx="3825240" cy="2609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805" y="1901190"/>
            <a:ext cx="3543300" cy="27438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017520" y="5398135"/>
            <a:ext cx="935672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+mn-ea"/>
              </a:rPr>
              <a:t>树 荫    雷 阵 雨    荷 花   </a:t>
            </a:r>
            <a:endParaRPr lang="zh-CN" altLang="en-US" sz="4800" b="1"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17520" y="4876165"/>
            <a:ext cx="19812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shù   </a:t>
            </a:r>
            <a:r>
              <a:rPr lang="zh-CN" altLang="en-US" sz="2800" b="1"/>
              <a:t>yīn</a:t>
            </a:r>
            <a:endParaRPr lang="zh-CN" altLang="en-US" sz="2800" b="1"/>
          </a:p>
        </p:txBody>
      </p:sp>
      <p:sp>
        <p:nvSpPr>
          <p:cNvPr id="17" name="文本框 16"/>
          <p:cNvSpPr txBox="1"/>
          <p:nvPr/>
        </p:nvSpPr>
        <p:spPr>
          <a:xfrm>
            <a:off x="5821680" y="4876165"/>
            <a:ext cx="27584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léi  zhèn  yǔ</a:t>
            </a:r>
            <a:endParaRPr lang="zh-CN" altLang="en-US" sz="2800" b="1"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87840" y="4876165"/>
            <a:ext cx="19812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hé   huā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53028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62000" y="594360"/>
            <a:ext cx="53943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春夏秋冬各有哪些特征呢？</a:t>
            </a:r>
            <a:endParaRPr lang="zh-CN" altLang="en-US" sz="3200" b="1"/>
          </a:p>
        </p:txBody>
      </p:sp>
      <p:grpSp>
        <p:nvGrpSpPr>
          <p:cNvPr id="10" name="组合 9"/>
          <p:cNvGrpSpPr/>
          <p:nvPr/>
        </p:nvGrpSpPr>
        <p:grpSpPr>
          <a:xfrm>
            <a:off x="371475" y="2000250"/>
            <a:ext cx="1431290" cy="1432560"/>
            <a:chOff x="-955824" y="1613560"/>
            <a:chExt cx="1887537" cy="2027991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20279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8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秋</a:t>
              </a:r>
              <a:endPara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2765" y="1468120"/>
            <a:ext cx="110934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b="1">
                <a:sym typeface="+mn-ea"/>
              </a:rPr>
              <a:t>chūn</a:t>
            </a:r>
            <a:endParaRPr lang="zh-CN" altLang="en-US" sz="3600"/>
          </a:p>
        </p:txBody>
      </p:sp>
      <p:cxnSp>
        <p:nvCxnSpPr>
          <p:cNvPr id="3" name="直接箭头连接符 2"/>
          <p:cNvCxnSpPr/>
          <p:nvPr/>
        </p:nvCxnSpPr>
        <p:spPr>
          <a:xfrm flipH="1">
            <a:off x="1036320" y="3672840"/>
            <a:ext cx="15240" cy="807720"/>
          </a:xfrm>
          <a:prstGeom prst="straightConnector1">
            <a:avLst/>
          </a:prstGeom>
          <a:ln w="28575" cmpd="sng">
            <a:solidFill>
              <a:schemeClr val="accent6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2110" y="5083810"/>
            <a:ext cx="1431290" cy="1432560"/>
            <a:chOff x="-955824" y="1613560"/>
            <a:chExt cx="1887537" cy="2027991"/>
          </a:xfrm>
        </p:grpSpPr>
        <p:pic>
          <p:nvPicPr>
            <p:cNvPr id="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TextBox 4"/>
            <p:cNvSpPr txBox="1"/>
            <p:nvPr/>
          </p:nvSpPr>
          <p:spPr>
            <a:xfrm>
              <a:off x="-931463" y="1613560"/>
              <a:ext cx="1838325" cy="20279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8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凉</a:t>
              </a:r>
              <a:endPara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88950" y="4438650"/>
            <a:ext cx="10947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b="1">
                <a:sym typeface="+mn-ea"/>
              </a:rPr>
              <a:t>liáng</a:t>
            </a:r>
            <a:endParaRPr lang="zh-CN" altLang="en-US" sz="3600" b="1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55" y="2025650"/>
            <a:ext cx="4523105" cy="2381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9275" y="1669415"/>
            <a:ext cx="2731770" cy="30930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926080" y="5535295"/>
            <a:ext cx="935672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+mn-ea"/>
              </a:rPr>
              <a:t>黄 叶    枫 叶 红    果 实 </a:t>
            </a:r>
            <a:endParaRPr lang="zh-CN" altLang="en-US" sz="4800" b="1"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82240" y="5013325"/>
            <a:ext cx="23571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huáng  yè</a:t>
            </a:r>
            <a:endParaRPr lang="zh-CN" altLang="en-US" sz="2800" b="1"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74360" y="5013325"/>
            <a:ext cx="30473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fēng  </a:t>
            </a:r>
            <a:r>
              <a:rPr lang="zh-CN" altLang="en-US" sz="2800" b="1">
                <a:sym typeface="+mn-ea"/>
              </a:rPr>
              <a:t>yè  hóng</a:t>
            </a:r>
            <a:endParaRPr lang="zh-CN" altLang="en-US" sz="2800" b="1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86520" y="5013325"/>
            <a:ext cx="26974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ym typeface="+mn-ea"/>
              </a:rPr>
              <a:t>   </a:t>
            </a:r>
            <a:r>
              <a:rPr lang="zh-CN" altLang="en-US" sz="2800" b="1">
                <a:sym typeface="+mn-ea"/>
              </a:rPr>
              <a:t>guǒ   </a:t>
            </a:r>
            <a:r>
              <a:rPr lang="zh-CN" altLang="en-US" sz="2800" b="1"/>
              <a:t>shí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530288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62000" y="594360"/>
            <a:ext cx="53943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春夏秋冬各有哪些特征呢？</a:t>
            </a:r>
            <a:endParaRPr lang="zh-CN" altLang="en-US" sz="3200" b="1"/>
          </a:p>
        </p:txBody>
      </p:sp>
      <p:grpSp>
        <p:nvGrpSpPr>
          <p:cNvPr id="10" name="组合 9"/>
          <p:cNvGrpSpPr/>
          <p:nvPr/>
        </p:nvGrpSpPr>
        <p:grpSpPr>
          <a:xfrm>
            <a:off x="371475" y="2000250"/>
            <a:ext cx="1431290" cy="1432560"/>
            <a:chOff x="-955824" y="1613560"/>
            <a:chExt cx="1887537" cy="2027991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20279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8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冬</a:t>
              </a:r>
              <a:endPara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2765" y="1468120"/>
            <a:ext cx="110934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b="1">
                <a:sym typeface="+mn-ea"/>
              </a:rPr>
              <a:t>chūn</a:t>
            </a:r>
            <a:endParaRPr lang="zh-CN" altLang="en-US" sz="3600"/>
          </a:p>
        </p:txBody>
      </p:sp>
      <p:cxnSp>
        <p:nvCxnSpPr>
          <p:cNvPr id="3" name="直接箭头连接符 2"/>
          <p:cNvCxnSpPr/>
          <p:nvPr/>
        </p:nvCxnSpPr>
        <p:spPr>
          <a:xfrm flipH="1">
            <a:off x="1036320" y="3672840"/>
            <a:ext cx="15240" cy="807720"/>
          </a:xfrm>
          <a:prstGeom prst="straightConnector1">
            <a:avLst/>
          </a:prstGeom>
          <a:ln w="28575" cmpd="sng">
            <a:solidFill>
              <a:schemeClr val="accent6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2110" y="5083810"/>
            <a:ext cx="1431290" cy="1432560"/>
            <a:chOff x="-955824" y="1613560"/>
            <a:chExt cx="1887537" cy="2027991"/>
          </a:xfrm>
        </p:grpSpPr>
        <p:pic>
          <p:nvPicPr>
            <p:cNvPr id="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TextBox 4"/>
            <p:cNvSpPr txBox="1"/>
            <p:nvPr/>
          </p:nvSpPr>
          <p:spPr>
            <a:xfrm>
              <a:off x="-931463" y="1613560"/>
              <a:ext cx="1838325" cy="20279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8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冷</a:t>
              </a:r>
              <a:endPara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88950" y="4438650"/>
            <a:ext cx="9867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b="1">
                <a:sym typeface="+mn-ea"/>
              </a:rPr>
              <a:t>lěng</a:t>
            </a:r>
            <a:endParaRPr lang="zh-CN" altLang="en-US" sz="3600" b="1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9580" y="1946910"/>
            <a:ext cx="3959860" cy="2533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6255" y="1518920"/>
            <a:ext cx="3053080" cy="30740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901440" y="5398135"/>
            <a:ext cx="65074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+mn-ea"/>
              </a:rPr>
              <a:t>雪 花    冰    梅 花</a:t>
            </a:r>
            <a:endParaRPr lang="zh-CN" altLang="en-US" sz="4800" b="1"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96640" y="4876165"/>
            <a:ext cx="24536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xuě   huā</a:t>
            </a:r>
            <a:endParaRPr lang="zh-CN" altLang="en-US" sz="2800" b="1"/>
          </a:p>
        </p:txBody>
      </p:sp>
      <p:sp>
        <p:nvSpPr>
          <p:cNvPr id="14" name="文本框 13"/>
          <p:cNvSpPr txBox="1"/>
          <p:nvPr/>
        </p:nvSpPr>
        <p:spPr>
          <a:xfrm>
            <a:off x="6590665" y="4876165"/>
            <a:ext cx="11290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bīng</a:t>
            </a:r>
            <a:endParaRPr lang="zh-CN" altLang="en-US" sz="2800" b="1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44840" y="4876165"/>
            <a:ext cx="25755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méi  huā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476059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7220" y="531495"/>
            <a:ext cx="487489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学习</a:t>
            </a:r>
            <a:r>
              <a:rPr lang="en-US" altLang="zh-CN" sz="4000" b="1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飞</a:t>
            </a:r>
            <a:r>
              <a:rPr lang="en-US" altLang="zh-CN" sz="4000" b="1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和</a:t>
            </a:r>
            <a:r>
              <a:rPr lang="en-US" altLang="zh-CN" sz="4000" b="1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入</a:t>
            </a:r>
            <a:r>
              <a:rPr lang="en-US" altLang="zh-CN" sz="4000" b="1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endParaRPr lang="en-US" altLang="zh-CN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5660" y="2030095"/>
            <a:ext cx="4135120" cy="27984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490" y="2030095"/>
            <a:ext cx="4152265" cy="2798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4075" y="5273040"/>
            <a:ext cx="1045400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“</a:t>
            </a:r>
            <a:r>
              <a:rPr lang="zh-CN" altLang="en-US" sz="4400" b="1">
                <a:solidFill>
                  <a:schemeClr val="accent6">
                    <a:lumMod val="50000"/>
                  </a:schemeClr>
                </a:solidFill>
              </a:rPr>
              <a:t>雪花飞</a:t>
            </a:r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”“</a:t>
            </a:r>
            <a:r>
              <a:rPr lang="zh-CN" altLang="en-US" sz="4400" b="1">
                <a:solidFill>
                  <a:schemeClr val="accent6">
                    <a:lumMod val="50000"/>
                  </a:schemeClr>
                </a:solidFill>
              </a:rPr>
              <a:t>小鸟飞</a:t>
            </a:r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”</a:t>
            </a:r>
            <a:r>
              <a:rPr lang="zh-CN" altLang="en-US" sz="4400" b="1">
                <a:solidFill>
                  <a:schemeClr val="accent6">
                    <a:lumMod val="50000"/>
                  </a:schemeClr>
                </a:solidFill>
              </a:rPr>
              <a:t>      </a:t>
            </a:r>
            <a:endParaRPr lang="zh-CN" altLang="en-US" sz="4400" b="1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4400" b="1">
                <a:solidFill>
                  <a:schemeClr val="accent6">
                    <a:lumMod val="50000"/>
                  </a:schemeClr>
                </a:solidFill>
              </a:rPr>
              <a:t>请以  </a:t>
            </a:r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“</a:t>
            </a:r>
            <a:r>
              <a:rPr lang="en-US" altLang="zh-CN" sz="4400" b="1">
                <a:solidFill>
                  <a:srgbClr val="C00000"/>
                </a:solidFill>
                <a:cs typeface="Arial" panose="020B0604020202020204" pitchFamily="34" charset="0"/>
              </a:rPr>
              <a:t>××</a:t>
            </a:r>
            <a:r>
              <a:rPr lang="zh-CN" altLang="en-US" sz="4400" b="1">
                <a:solidFill>
                  <a:srgbClr val="C00000"/>
                </a:solidFill>
              </a:rPr>
              <a:t>飞</a:t>
            </a:r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”</a:t>
            </a:r>
            <a:r>
              <a:rPr lang="zh-CN" altLang="en-US" sz="4400" b="1">
                <a:solidFill>
                  <a:schemeClr val="accent6">
                    <a:lumMod val="50000"/>
                  </a:schemeClr>
                </a:solidFill>
              </a:rPr>
              <a:t>为格式模仿表达。</a:t>
            </a:r>
            <a:endParaRPr lang="zh-CN" altLang="en-US" sz="4400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476059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7220" y="531495"/>
            <a:ext cx="487489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学习</a:t>
            </a:r>
            <a:r>
              <a:rPr lang="en-US" altLang="zh-CN" sz="4000" b="1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飞</a:t>
            </a:r>
            <a:r>
              <a:rPr lang="en-US" altLang="zh-CN" sz="4000" b="1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和</a:t>
            </a:r>
            <a:r>
              <a:rPr lang="en-US" altLang="zh-CN" sz="4000" b="1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入</a:t>
            </a:r>
            <a:r>
              <a:rPr lang="en-US" altLang="zh-CN" sz="4000" b="1"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endParaRPr lang="en-US" altLang="zh-CN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425" y="1976755"/>
            <a:ext cx="4076065" cy="29044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785" y="1814830"/>
            <a:ext cx="3909060" cy="32283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54075" y="5273040"/>
            <a:ext cx="1045400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“</a:t>
            </a:r>
            <a:r>
              <a:rPr lang="zh-CN" altLang="en-US" sz="4400" b="1">
                <a:solidFill>
                  <a:schemeClr val="accent6">
                    <a:lumMod val="50000"/>
                  </a:schemeClr>
                </a:solidFill>
              </a:rPr>
              <a:t>鱼入河</a:t>
            </a:r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”“</a:t>
            </a:r>
            <a:r>
              <a:rPr lang="zh-CN" altLang="en-US" sz="4400" b="1">
                <a:solidFill>
                  <a:schemeClr val="accent6">
                    <a:lumMod val="50000"/>
                  </a:schemeClr>
                </a:solidFill>
              </a:rPr>
              <a:t>鸟入林</a:t>
            </a:r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”</a:t>
            </a:r>
            <a:r>
              <a:rPr lang="zh-CN" altLang="en-US" sz="4400" b="1">
                <a:solidFill>
                  <a:schemeClr val="accent6">
                    <a:lumMod val="50000"/>
                  </a:schemeClr>
                </a:solidFill>
              </a:rPr>
              <a:t>、      </a:t>
            </a:r>
            <a:endParaRPr lang="zh-CN" altLang="en-US" sz="4400" b="1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4400" b="1">
                <a:solidFill>
                  <a:schemeClr val="accent6">
                    <a:lumMod val="50000"/>
                  </a:schemeClr>
                </a:solidFill>
              </a:rPr>
              <a:t>请以  </a:t>
            </a:r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“</a:t>
            </a:r>
            <a:r>
              <a:rPr lang="en-US" altLang="zh-CN" sz="4400" b="1">
                <a:solidFill>
                  <a:srgbClr val="C00000"/>
                </a:solidFill>
                <a:cs typeface="Arial" panose="020B0604020202020204" pitchFamily="34" charset="0"/>
              </a:rPr>
              <a:t>×</a:t>
            </a:r>
            <a:r>
              <a:rPr lang="zh-CN" altLang="en-US" sz="4400" b="1">
                <a:solidFill>
                  <a:srgbClr val="C00000"/>
                </a:solidFill>
                <a:cs typeface="Arial" panose="020B0604020202020204" pitchFamily="34" charset="0"/>
              </a:rPr>
              <a:t>入</a:t>
            </a:r>
            <a:r>
              <a:rPr lang="en-US" altLang="zh-CN" sz="4400" b="1">
                <a:solidFill>
                  <a:srgbClr val="C00000"/>
                </a:solidFill>
                <a:cs typeface="Arial" panose="020B0604020202020204" pitchFamily="34" charset="0"/>
              </a:rPr>
              <a:t>×</a:t>
            </a:r>
            <a:r>
              <a:rPr lang="en-US" altLang="zh-CN" sz="4400" b="1">
                <a:solidFill>
                  <a:schemeClr val="accent6">
                    <a:lumMod val="50000"/>
                  </a:schemeClr>
                </a:solidFill>
              </a:rPr>
              <a:t>”</a:t>
            </a:r>
            <a:r>
              <a:rPr lang="zh-CN" altLang="en-US" sz="4400" b="1">
                <a:solidFill>
                  <a:schemeClr val="accent6">
                    <a:lumMod val="50000"/>
                  </a:schemeClr>
                </a:solidFill>
              </a:rPr>
              <a:t>为格式模仿表达。</a:t>
            </a:r>
            <a:endParaRPr lang="zh-CN" altLang="en-US" sz="4400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板书设计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8160" y="1664335"/>
            <a:ext cx="1089533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C00000"/>
                </a:solidFill>
                <a:latin typeface="+mn-ea"/>
              </a:rPr>
              <a:t>春</a:t>
            </a:r>
            <a:r>
              <a:rPr lang="en-US" altLang="zh-CN" sz="4000" b="1">
                <a:solidFill>
                  <a:srgbClr val="C00000"/>
                </a:solidFill>
                <a:latin typeface="+mn-ea"/>
              </a:rPr>
              <a:t>——</a:t>
            </a:r>
            <a:r>
              <a:rPr lang="zh-CN" altLang="en-US" sz="4000" b="1">
                <a:solidFill>
                  <a:srgbClr val="C00000"/>
                </a:solidFill>
                <a:latin typeface="+mn-ea"/>
              </a:rPr>
              <a:t>暖</a:t>
            </a:r>
            <a:r>
              <a:rPr lang="zh-CN" altLang="en-US" sz="4000" b="1">
                <a:latin typeface="+mn-ea"/>
              </a:rPr>
              <a:t>    春风   青草   柳絮   花蕾</a:t>
            </a:r>
            <a:endParaRPr lang="zh-CN" altLang="en-US" sz="4000" b="1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8160" y="2496185"/>
            <a:ext cx="1150493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C00000"/>
                </a:solidFill>
                <a:latin typeface="+mn-ea"/>
              </a:rPr>
              <a:t>夏——热</a:t>
            </a:r>
            <a:r>
              <a:rPr lang="zh-CN" altLang="en-US" sz="4000" b="1">
                <a:latin typeface="+mn-ea"/>
              </a:rPr>
              <a:t>    树荫    雷阵雨    荷花</a:t>
            </a:r>
            <a:r>
              <a:rPr lang="zh-CN" altLang="en-US" sz="4800" b="1">
                <a:latin typeface="+mn-ea"/>
              </a:rPr>
              <a:t>   </a:t>
            </a:r>
            <a:endParaRPr lang="zh-CN" altLang="en-US" sz="4800" b="1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160" y="3319145"/>
            <a:ext cx="935672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C00000"/>
                </a:solidFill>
                <a:latin typeface="+mn-ea"/>
              </a:rPr>
              <a:t>秋</a:t>
            </a:r>
            <a:r>
              <a:rPr lang="en-US" altLang="zh-CN" sz="4000" b="1">
                <a:solidFill>
                  <a:srgbClr val="C00000"/>
                </a:solidFill>
                <a:latin typeface="+mn-ea"/>
              </a:rPr>
              <a:t>——</a:t>
            </a:r>
            <a:r>
              <a:rPr lang="zh-CN" altLang="en-US" sz="4000" b="1">
                <a:solidFill>
                  <a:srgbClr val="C00000"/>
                </a:solidFill>
                <a:latin typeface="+mn-ea"/>
              </a:rPr>
              <a:t>凉</a:t>
            </a:r>
            <a:r>
              <a:rPr lang="zh-CN" altLang="en-US" sz="4000" b="1">
                <a:latin typeface="+mn-ea"/>
              </a:rPr>
              <a:t>    黄叶    枫叶红    果实</a:t>
            </a:r>
            <a:r>
              <a:rPr lang="zh-CN" altLang="en-US" sz="4800" b="1">
                <a:latin typeface="+mn-ea"/>
              </a:rPr>
              <a:t> </a:t>
            </a:r>
            <a:endParaRPr lang="zh-CN" altLang="en-US" sz="4800" b="1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160" y="4285615"/>
            <a:ext cx="82442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C00000"/>
                </a:solidFill>
                <a:latin typeface="+mn-ea"/>
              </a:rPr>
              <a:t>冬</a:t>
            </a:r>
            <a:r>
              <a:rPr lang="en-US" altLang="zh-CN" sz="4000" b="1">
                <a:solidFill>
                  <a:srgbClr val="C00000"/>
                </a:solidFill>
                <a:latin typeface="+mn-ea"/>
              </a:rPr>
              <a:t>——</a:t>
            </a:r>
            <a:r>
              <a:rPr lang="zh-CN" altLang="en-US" sz="4000" b="1">
                <a:solidFill>
                  <a:srgbClr val="C00000"/>
                </a:solidFill>
                <a:latin typeface="+mn-ea"/>
              </a:rPr>
              <a:t>冷</a:t>
            </a:r>
            <a:r>
              <a:rPr lang="zh-CN" altLang="en-US" sz="4000" b="1">
                <a:latin typeface="+mn-ea"/>
              </a:rPr>
              <a:t>    雪花    冰    梅花</a:t>
            </a:r>
            <a:endParaRPr lang="zh-CN" altLang="en-US" sz="4800" b="1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8160" y="5433695"/>
            <a:ext cx="8244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C00000"/>
                </a:solidFill>
                <a:sym typeface="+mn-ea"/>
              </a:rPr>
              <a:t> </a:t>
            </a:r>
            <a:r>
              <a:rPr lang="en-US" altLang="zh-CN" sz="4000" b="1">
                <a:solidFill>
                  <a:srgbClr val="C00000"/>
                </a:solidFill>
                <a:sym typeface="+mn-ea"/>
              </a:rPr>
              <a:t>“</a:t>
            </a:r>
            <a:r>
              <a:rPr lang="en-US" altLang="zh-CN" sz="4000" b="1">
                <a:solidFill>
                  <a:srgbClr val="C00000"/>
                </a:solidFill>
                <a:cs typeface="Arial" panose="020B0604020202020204" pitchFamily="34" charset="0"/>
                <a:sym typeface="+mn-ea"/>
              </a:rPr>
              <a:t>××</a:t>
            </a:r>
            <a:r>
              <a:rPr lang="zh-CN" altLang="en-US" sz="4000" b="1">
                <a:solidFill>
                  <a:srgbClr val="C00000"/>
                </a:solidFill>
                <a:sym typeface="+mn-ea"/>
              </a:rPr>
              <a:t>飞</a:t>
            </a:r>
            <a:r>
              <a:rPr lang="en-US" altLang="zh-CN" sz="4000" b="1">
                <a:solidFill>
                  <a:srgbClr val="C000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C00000"/>
                </a:solidFill>
                <a:latin typeface="+mn-ea"/>
              </a:rPr>
              <a:t>     </a:t>
            </a:r>
            <a:r>
              <a:rPr lang="en-US" altLang="zh-CN" sz="4000" b="1">
                <a:solidFill>
                  <a:srgbClr val="C00000"/>
                </a:solidFill>
                <a:sym typeface="+mn-ea"/>
              </a:rPr>
              <a:t>“</a:t>
            </a:r>
            <a:r>
              <a:rPr lang="en-US" altLang="zh-CN" sz="4000" b="1">
                <a:solidFill>
                  <a:srgbClr val="C00000"/>
                </a:solidFill>
                <a:cs typeface="Arial" panose="020B0604020202020204" pitchFamily="34" charset="0"/>
                <a:sym typeface="+mn-ea"/>
              </a:rPr>
              <a:t>×</a:t>
            </a:r>
            <a:r>
              <a:rPr lang="zh-CN" altLang="en-US" sz="4000" b="1">
                <a:solidFill>
                  <a:srgbClr val="C00000"/>
                </a:solidFill>
                <a:cs typeface="Arial" panose="020B0604020202020204" pitchFamily="34" charset="0"/>
                <a:sym typeface="+mn-ea"/>
              </a:rPr>
              <a:t>入</a:t>
            </a:r>
            <a:r>
              <a:rPr lang="en-US" altLang="zh-CN" sz="4000" b="1">
                <a:solidFill>
                  <a:srgbClr val="C00000"/>
                </a:solidFill>
                <a:cs typeface="Arial" panose="020B0604020202020204" pitchFamily="34" charset="0"/>
                <a:sym typeface="+mn-ea"/>
              </a:rPr>
              <a:t>×</a:t>
            </a:r>
            <a:r>
              <a:rPr lang="en-US" altLang="zh-CN" sz="4000" b="1">
                <a:solidFill>
                  <a:srgbClr val="C00000"/>
                </a:solidFill>
                <a:sym typeface="+mn-ea"/>
              </a:rPr>
              <a:t>”</a:t>
            </a:r>
            <a:endParaRPr lang="en-US" altLang="zh-CN" sz="4000" b="1">
              <a:solidFill>
                <a:srgbClr val="C00000"/>
              </a:solidFill>
              <a:latin typeface="+mn-ea"/>
              <a:sym typeface="+mn-ea"/>
            </a:endParaRPr>
          </a:p>
        </p:txBody>
      </p:sp>
      <p:pic>
        <p:nvPicPr>
          <p:cNvPr id="10" name="图片 9" descr="71bOOOPIC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3730" y="5048250"/>
            <a:ext cx="2499360" cy="147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课时作业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320" y="1725930"/>
            <a:ext cx="9890760" cy="3661410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386840" y="1864995"/>
            <a:ext cx="954087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一、我能指出刚学的生字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春天到   大风吹  小鸟飞  入门  花朵开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二、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回家跟家人说说你知道的春夏秋冬不同季节的特点。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28255-131223141I0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140" y="577215"/>
            <a:ext cx="9951720" cy="5704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1280" y="3276600"/>
            <a:ext cx="52578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今天的你们很棒哦！明天继续加油！！</a:t>
            </a:r>
            <a:endParaRPr lang="zh-CN" altLang="en-US" sz="4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新课导入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 descr="u=9217282,2684751499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" y="3557270"/>
            <a:ext cx="11275060" cy="24555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8160" y="2225040"/>
            <a:ext cx="57912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请听歌曲《四季歌》！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6" name="邓丽君 - 四季歌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29960" y="229616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457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67841-140324223R4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" y="93980"/>
            <a:ext cx="5519420" cy="66116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88480" y="2758440"/>
            <a:ext cx="553212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第一课时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735" y="3700780"/>
            <a:ext cx="3370580" cy="24504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735" y="631190"/>
            <a:ext cx="3370580" cy="2367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380" y="2313305"/>
            <a:ext cx="3571240" cy="2232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5470" y="631190"/>
            <a:ext cx="3412490" cy="23679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5470" y="3700780"/>
            <a:ext cx="3412490" cy="245046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学习生字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440" y="1605280"/>
            <a:ext cx="5351780" cy="29997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春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chūn</a:t>
            </a:r>
            <a:endParaRPr lang="zh-CN" altLang="en-US" sz="4800" b="1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6075" y="5269865"/>
            <a:ext cx="7585075" cy="13716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192655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学习生字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风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fēng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338582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4465" y="1605280"/>
            <a:ext cx="5408295" cy="3213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3590" y="5215890"/>
            <a:ext cx="3802380" cy="148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学习生字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冬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dōng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4156075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7510" y="1337945"/>
            <a:ext cx="533781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4595" y="5292725"/>
            <a:ext cx="4377055" cy="132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学习生字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73823" y="2350770"/>
            <a:ext cx="1887537" cy="1971358"/>
            <a:chOff x="-955824" y="1613560"/>
            <a:chExt cx="1887537" cy="197135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931463" y="1613560"/>
              <a:ext cx="1838325" cy="1920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雪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40205" y="1605280"/>
            <a:ext cx="251587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/>
              <a:t>xuě</a:t>
            </a:r>
            <a:endParaRPr lang="zh-CN" altLang="en-US" sz="4800" b="1"/>
          </a:p>
        </p:txBody>
      </p:sp>
      <p:sp>
        <p:nvSpPr>
          <p:cNvPr id="15" name="文本框 14"/>
          <p:cNvSpPr txBox="1"/>
          <p:nvPr/>
        </p:nvSpPr>
        <p:spPr>
          <a:xfrm>
            <a:off x="2087880" y="5544185"/>
            <a:ext cx="18586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笔顺</a:t>
            </a:r>
            <a:r>
              <a:rPr lang="zh-CN" altLang="en-US" sz="4800"/>
              <a:t>：</a:t>
            </a:r>
            <a:endParaRPr lang="zh-CN" altLang="en-US" sz="4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355" y="5425440"/>
            <a:ext cx="8335010" cy="1120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0870" y="1346200"/>
            <a:ext cx="5504180" cy="3234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1041</Words>
  <Application>WPS 演示</Application>
  <PresentationFormat>宽屏</PresentationFormat>
  <Paragraphs>246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楷体</vt:lpstr>
      <vt:lpstr>黑体</vt:lpstr>
      <vt:lpstr>楷体_GB2312</vt:lpstr>
      <vt:lpstr>华文新魏</vt:lpstr>
      <vt:lpstr>Calibri</vt:lpstr>
      <vt:lpstr>Lucida Sans</vt:lpstr>
      <vt:lpstr>微软雅黑</vt:lpstr>
      <vt:lpstr>Calibri Light</vt:lpstr>
      <vt:lpstr>Dark Courier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Administrator</cp:lastModifiedBy>
  <cp:revision>5</cp:revision>
  <dcterms:created xsi:type="dcterms:W3CDTF">2016-12-11T09:55:00Z</dcterms:created>
  <dcterms:modified xsi:type="dcterms:W3CDTF">2017-02-07T00:40:35Z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