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9" r:id="rId1"/>
  </p:sldMasterIdLst>
  <p:notesMasterIdLst>
    <p:notesMasterId r:id="rId21"/>
  </p:notesMasterIdLst>
  <p:sldIdLst>
    <p:sldId id="413" r:id="rId2"/>
    <p:sldId id="322" r:id="rId3"/>
    <p:sldId id="390" r:id="rId4"/>
    <p:sldId id="391" r:id="rId5"/>
    <p:sldId id="400" r:id="rId6"/>
    <p:sldId id="401" r:id="rId7"/>
    <p:sldId id="392" r:id="rId8"/>
    <p:sldId id="404" r:id="rId9"/>
    <p:sldId id="405" r:id="rId10"/>
    <p:sldId id="406" r:id="rId11"/>
    <p:sldId id="407" r:id="rId12"/>
    <p:sldId id="408" r:id="rId13"/>
    <p:sldId id="409" r:id="rId14"/>
    <p:sldId id="411" r:id="rId15"/>
    <p:sldId id="412" r:id="rId16"/>
    <p:sldId id="402" r:id="rId17"/>
    <p:sldId id="403" r:id="rId18"/>
    <p:sldId id="393" r:id="rId19"/>
    <p:sldId id="385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01650" indent="-4445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04888" indent="-90488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506538" indent="-134938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09775" indent="-180975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84">
          <p15:clr>
            <a:srgbClr val="A4A3A4"/>
          </p15:clr>
        </p15:guide>
        <p15:guide id="2" pos="32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Rg st="1" end="18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C83DB"/>
    <a:srgbClr val="FF0000"/>
    <a:srgbClr val="0EBFF8"/>
    <a:srgbClr val="024890"/>
    <a:srgbClr val="0033CC"/>
    <a:srgbClr val="3366FF"/>
    <a:srgbClr val="1234DE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1440" y="-90"/>
      </p:cViewPr>
      <p:guideLst>
        <p:guide orient="horz" pos="2084"/>
        <p:guide pos="32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92C8D69-1A07-45A1-9BDE-925FC93863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1460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0165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0488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5065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09775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C8D69-1A07-45A1-9BDE-925FC938638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06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E684F5-D115-45FF-BD96-B3D20CB27D38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06FF22-5CE1-4EFC-A6D1-2A0D5615003D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474072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99759-2F24-4BFD-A185-3724BF40DB77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00720-51A2-4D71-8D7E-C430977AA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695577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3D8700-F122-4756-9304-C44732CBCA32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E710C-8049-4B6F-B793-81A5DC6B0E41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93957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7193BB-E953-4C25-A0D6-CFFF572949D8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C7B8F-DB40-4DFD-9547-7C51C257574B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33852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FFE3D9-2799-47CE-8267-288E7C68BA97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5B9E8-35AE-4632-9064-464F7C30A063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458725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A4BBDD-8B70-4BEE-AD46-0883494747CF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911F3-87B9-49B0-9946-87C200BE673D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2728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696683-09D6-41AC-B646-D474DF78DE21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A23E83-59B0-41B6-9DA2-6645CA639BF3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59612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F259A2-0A17-4E0C-92FD-C38C9C06B06C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EE1D5-15A5-4D05-85F3-30D6EB8BE233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24066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4C1A42-1174-496D-B5FB-66A7A09A0EA9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F1419-F53D-4ABC-91FD-5DA2EE0A375C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44105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754489-08F7-43CF-9B6B-4555687F3F06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E0CE0-3547-425C-AF7C-74998BC589B3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805503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9F7D9-C3CE-4CF0-84D7-BC47AEB78329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4A2BED-870F-40DC-B987-789FBAF72941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27364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0239ABCF-15EE-4601-8D7A-8E21FB567CCA}" type="datetimeFigureOut">
              <a:rPr lang="zh-CN" altLang="en-US"/>
              <a:pPr/>
              <a:t>2015/10/26</a:t>
            </a:fld>
            <a:endParaRPr lang="en-US"/>
          </a:p>
        </p:txBody>
      </p:sp>
      <p:sp>
        <p:nvSpPr>
          <p:cNvPr id="102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102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69E54789-EB7D-448D-9897-93BD57D8E99C}" type="slidenum">
              <a:rPr lang="zh-CN" altLang="en-US"/>
              <a:pPr/>
              <a:t>‹#›</a:t>
            </a:fld>
            <a:endParaRPr 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76" y="18296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ransition spd="med">
    <p:fade/>
  </p:transition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jtyhjy.com/edu/ppt/ppt_notInterruptVideo.action?mediaVo.resId=53cf08955aa89455dcc4dc77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图片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938"/>
            <a:ext cx="9144000" cy="621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77966" y="1295456"/>
            <a:ext cx="25506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/>
              <a:t>人教课标</a:t>
            </a:r>
          </a:p>
          <a:p>
            <a:r>
              <a:rPr lang="zh-CN" altLang="en-US" sz="3600" b="1"/>
              <a:t>高一 必修 </a:t>
            </a:r>
            <a:r>
              <a:rPr lang="en-US" sz="3600" b="1" smtClean="0"/>
              <a:t>2</a:t>
            </a:r>
            <a:endParaRPr lang="zh-CN" altLang="en-US" sz="3600" b="1"/>
          </a:p>
        </p:txBody>
      </p:sp>
      <p:sp>
        <p:nvSpPr>
          <p:cNvPr id="6" name="矩形 5"/>
          <p:cNvSpPr/>
          <p:nvPr/>
        </p:nvSpPr>
        <p:spPr>
          <a:xfrm>
            <a:off x="3193846" y="1728981"/>
            <a:ext cx="51058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Unit 1 </a:t>
            </a:r>
            <a:r>
              <a:rPr lang="en-US" altLang="zh-CN" sz="4400" b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Cultural relics </a:t>
            </a:r>
            <a:endParaRPr lang="en-US" altLang="zh-CN" sz="4400" b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592" y="2855916"/>
            <a:ext cx="6857820" cy="144655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23000"/>
              </a:srgb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8800" smtClean="0">
                <a:ln/>
                <a:solidFill>
                  <a:srgbClr val="FFC000"/>
                </a:solidFill>
                <a:latin typeface="+mn-lt"/>
              </a:rPr>
              <a:t>Using</a:t>
            </a:r>
            <a:r>
              <a:rPr lang="en-US" altLang="zh-CN" sz="7200" smtClean="0">
                <a:ln/>
                <a:solidFill>
                  <a:srgbClr val="FFC000"/>
                </a:solidFill>
                <a:latin typeface="+mn-lt"/>
              </a:rPr>
              <a:t> language</a:t>
            </a:r>
            <a:endParaRPr lang="zh-CN" altLang="en-US" sz="7200">
              <a:ln/>
              <a:solidFill>
                <a:srgbClr val="FFC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66446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04800" y="636588"/>
            <a:ext cx="6864380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(1). Perhaps this book will____ of some </a:t>
            </a:r>
          </a:p>
          <a:p>
            <a:pPr eaLnBrk="1" hangingPunct="1"/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use to you in your studies.</a:t>
            </a:r>
          </a:p>
          <a:p>
            <a:pPr eaLnBrk="1" hangingPunct="1">
              <a:buFont typeface="Arial" panose="020B0604020202020204" pitchFamily="34" charset="0"/>
              <a:buAutoNum type="alphaUcPeriod"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 prove                         B. be proved  </a:t>
            </a:r>
          </a:p>
          <a:p>
            <a:pPr eaLnBrk="1" hangingPunct="1"/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C. suggest                      D. be turned</a:t>
            </a:r>
          </a:p>
          <a:p>
            <a:pPr eaLnBrk="1" hangingPunct="1"/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(2). </a:t>
            </a: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It___ to be much more difficult than</a:t>
            </a:r>
          </a:p>
          <a:p>
            <a:pPr eaLnBrk="1" hangingPunct="1"/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she had supposed.</a:t>
            </a:r>
          </a:p>
          <a:p>
            <a:pPr eaLnBrk="1" hangingPunct="1">
              <a:buFont typeface="Arial" panose="020B0604020202020204" pitchFamily="34" charset="0"/>
              <a:buAutoNum type="alphaUcPeriod"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proved                       </a:t>
            </a:r>
          </a:p>
          <a:p>
            <a:pPr eaLnBrk="1" hangingPunct="1"/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B. considered  </a:t>
            </a:r>
          </a:p>
          <a:p>
            <a:pPr eaLnBrk="1" hangingPunct="1"/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C. pretended                 </a:t>
            </a:r>
          </a:p>
          <a:p>
            <a:pPr eaLnBrk="1" hangingPunct="1"/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D. designed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932040" y="636588"/>
            <a:ext cx="4778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403648" y="3070691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51520" y="121402"/>
            <a:ext cx="9296400" cy="6124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(3).he considered ___ medicine and ___ up pen in </a:t>
            </a: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order to do more for the people.</a:t>
            </a:r>
          </a:p>
          <a:p>
            <a:pPr eaLnBrk="1" hangingPunct="1">
              <a:buFont typeface="Arial" panose="020B0604020202020204" pitchFamily="34" charset="0"/>
              <a:buAutoNum type="alphaUcPeriod"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to drop, took            B. dropping, taking</a:t>
            </a: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C. dropping, to take    D. to drop. </a:t>
            </a:r>
            <a:r>
              <a:rPr lang="zh-CN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(4). Wang Hong is considered ___ one of the best </a:t>
            </a: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students in our grade. </a:t>
            </a: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Which of the following is wrong?</a:t>
            </a:r>
          </a:p>
          <a:p>
            <a:pPr eaLnBrk="1" hangingPunct="1">
              <a:buFont typeface="Arial" panose="020B0604020202020204" pitchFamily="34" charset="0"/>
              <a:buAutoNum type="alphaUcPeriod"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being     B. to be     C. as     D. /</a:t>
            </a: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(5).We </a:t>
            </a:r>
            <a:r>
              <a:rPr lang="zh-CN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know who stole the book, </a:t>
            </a:r>
          </a:p>
          <a:p>
            <a:pPr eaLnBrk="1" hangingPunct="1"/>
            <a:r>
              <a:rPr lang="en-US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hat</a:t>
            </a:r>
            <a:r>
              <a:rPr lang="en-US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your opinion? </a:t>
            </a: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Jack is considered ___ it. </a:t>
            </a: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A. having done   </a:t>
            </a: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B. to have done</a:t>
            </a:r>
          </a:p>
          <a:p>
            <a:pPr eaLnBrk="1" hangingPunct="1"/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C. doing      D. to do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921028" y="121402"/>
            <a:ext cx="4794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683820" y="1772816"/>
            <a:ext cx="431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158306" y="4365104"/>
            <a:ext cx="4587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1520" y="188640"/>
            <a:ext cx="8207375" cy="7905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trial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n审判/审讯/试验</a:t>
            </a:r>
            <a:b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trial and error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反复试验, 不断摸索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51520" y="1147192"/>
            <a:ext cx="8229600" cy="5410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make a trial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试一下, 进行试验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with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(1).同意某人/某人的话/某人的观点/意见/看法 /决定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等词  eg;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 /sb’s words/ what sb said/ opinion  / view/ idea / decision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I agree with all of what you said.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(2).与… 保持一致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The verb must agree with the subject in person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and number.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(3).(气候.食物等)适合某人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Bananas do not agree with me.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528" y="332656"/>
            <a:ext cx="8207375" cy="7905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on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就… 达成一致的协议或取得一致的意见</a:t>
            </a:r>
            <a:b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，主语常是协商一件事的人们或单位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34481" y="1412776"/>
            <a:ext cx="82296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They agreed on the date for the meeting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to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(to是介词)   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表示同意某事,后面接建议/提议/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办法/计划/安排/条件等词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eg: plan / suggestion / proposal/ arrangement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/ terms(条件/条款)…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He has agreed to our suggestion about the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holiday.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to do sth 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同意做某事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He agreed to lend his bike to me.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We agreed to start early.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28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28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8" y="4572000"/>
            <a:ext cx="178276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99974" y="549276"/>
            <a:ext cx="8207375" cy="7905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I   </a:t>
            </a:r>
            <a:r>
              <a:rPr lang="zh-CN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   what </a:t>
            </a: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he said.</a:t>
            </a:r>
            <a:b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After a further discussion, both sides</a:t>
            </a:r>
            <a:r>
              <a:rPr lang="zh-CN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7544" y="1500067"/>
            <a:ext cx="8229600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the date for the wedding.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zh-CN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____</a:t>
            </a: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 each </a:t>
            </a: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other on that point.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At last the teacher ________    give him another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chance.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You and I _________ this point.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They might not </a:t>
            </a:r>
            <a:r>
              <a:rPr lang="zh-CN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   </a:t>
            </a: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his opinions.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zh-CN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 your demands.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32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32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842963" y="432019"/>
            <a:ext cx="23606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with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660232" y="899538"/>
            <a:ext cx="17924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agreed on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578032" y="1991940"/>
            <a:ext cx="19062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with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633770" y="2538805"/>
            <a:ext cx="170110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agreed to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2322897" y="3593297"/>
            <a:ext cx="158729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on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318752" y="4146995"/>
            <a:ext cx="20161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with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2400697" y="4700693"/>
            <a:ext cx="14959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to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81000" y="1511300"/>
            <a:ext cx="8229600" cy="1143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rather than 连接两个主语时, 谓语动词的单复数应该与 rather than之前的一个保持一致.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39552" y="2780928"/>
            <a:ext cx="8229600" cy="3200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She rather than you is right 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rather than常用于以下结构中:   宁愿… 而不愿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doA rather than do B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rather do Athan do B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 to do... rather than do ...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81000" y="609600"/>
            <a:ext cx="75755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rather than 而不是，连接两个并列成分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5392358" y="1954784"/>
            <a:ext cx="3743325" cy="898525"/>
          </a:xfrm>
          <a:prstGeom prst="cloudCallout">
            <a:avLst>
              <a:gd name="adj1" fmla="val -54412"/>
              <a:gd name="adj2" fmla="val 76324"/>
            </a:avLst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3200" b="1"/>
              <a:t>Discussion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1331640" y="3051955"/>
            <a:ext cx="4679950" cy="3313113"/>
          </a:xfrm>
          <a:prstGeom prst="foldedCorner">
            <a:avLst>
              <a:gd name="adj" fmla="val 125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2400">
                <a:solidFill>
                  <a:srgbClr val="FFFF00"/>
                </a:solidFill>
                <a:latin typeface="Bradley Hand ITC" panose="03070402050302030203" pitchFamily="66" charset="0"/>
                <a:ea typeface="DotumChe" panose="020B0609000101010101" pitchFamily="49" charset="-127"/>
              </a:rPr>
              <a:t>Questions for the discussion</a:t>
            </a:r>
          </a:p>
          <a:p>
            <a:pPr eaLnBrk="1" hangingPunct="1">
              <a:spcBef>
                <a:spcPct val="20000"/>
              </a:spcBef>
            </a:pPr>
            <a:r>
              <a:rPr lang="en-US" sz="2000"/>
              <a:t>1.Who do you think the Amber Room</a:t>
            </a:r>
          </a:p>
          <a:p>
            <a:pPr eaLnBrk="1" hangingPunct="1">
              <a:spcBef>
                <a:spcPct val="20000"/>
              </a:spcBef>
            </a:pPr>
            <a:r>
              <a:rPr lang="en-US" sz="2000"/>
              <a:t> belongs to?</a:t>
            </a:r>
          </a:p>
          <a:p>
            <a:pPr eaLnBrk="1" hangingPunct="1">
              <a:spcBef>
                <a:spcPct val="20000"/>
              </a:spcBef>
            </a:pPr>
            <a:r>
              <a:rPr lang="en-US" sz="2000"/>
              <a:t>2.What should you do with things</a:t>
            </a:r>
          </a:p>
          <a:p>
            <a:pPr eaLnBrk="1" hangingPunct="1">
              <a:spcBef>
                <a:spcPct val="20000"/>
              </a:spcBef>
            </a:pPr>
            <a:r>
              <a:rPr lang="en-US" sz="2000"/>
              <a:t> you have found even if the search</a:t>
            </a:r>
          </a:p>
          <a:p>
            <a:pPr eaLnBrk="1" hangingPunct="1">
              <a:spcBef>
                <a:spcPct val="20000"/>
              </a:spcBef>
            </a:pPr>
            <a:r>
              <a:rPr lang="en-US" sz="2000"/>
              <a:t> cost you time and money?</a:t>
            </a:r>
          </a:p>
          <a:p>
            <a:pPr eaLnBrk="1" hangingPunct="1">
              <a:spcBef>
                <a:spcPct val="20000"/>
              </a:spcBef>
            </a:pPr>
            <a:r>
              <a:rPr lang="en-US" sz="2000"/>
              <a:t>3.Do you agree with Johann?</a:t>
            </a:r>
          </a:p>
        </p:txBody>
      </p:sp>
      <p:sp>
        <p:nvSpPr>
          <p:cNvPr id="3" name="矩形 2"/>
          <p:cNvSpPr/>
          <p:nvPr/>
        </p:nvSpPr>
        <p:spPr>
          <a:xfrm>
            <a:off x="359246" y="99581"/>
            <a:ext cx="846122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6B9F25"/>
                </a:solidFill>
                <a:latin typeface="Calibri Light"/>
                <a:ea typeface="宋体"/>
              </a:rPr>
              <a:t>Reading ( 5m )</a:t>
            </a:r>
            <a:br>
              <a:rPr lang="en-US" altLang="zh-CN" sz="3200" b="1">
                <a:solidFill>
                  <a:srgbClr val="6B9F25"/>
                </a:solidFill>
                <a:latin typeface="Calibri Light"/>
                <a:ea typeface="宋体"/>
              </a:rPr>
            </a:b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  <a:ea typeface="宋体"/>
              </a:rPr>
              <a:t>Read the letter of Ex. 2 on Page 7, pay attention to the patterns about giving opinions, and make sure if you agree with the writer.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51520" y="1484784"/>
            <a:ext cx="8748464" cy="5478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Dear  Johann,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I must say that I don’t agree with you. Though you find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something</a:t>
            </a:r>
            <a:r>
              <a:rPr lang="en-US" sz="2800" b="1">
                <a:latin typeface="Times New Roman" panose="02020603050405020304" pitchFamily="18" charset="0"/>
              </a:rPr>
              <a:t>,it does n’t  mean it belongs to you.If you can find out who it belongs to,you should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try to return it.</a:t>
            </a:r>
            <a:r>
              <a:rPr lang="en-US" sz="2800" b="1">
                <a:latin typeface="Times New Roman" panose="02020603050405020304" pitchFamily="18" charset="0"/>
              </a:rPr>
              <a:t> I am sure you would want someone to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do the same for you</a:t>
            </a:r>
            <a:r>
              <a:rPr lang="en-US" sz="2800" b="1">
                <a:latin typeface="Times New Roman" panose="02020603050405020304" pitchFamily="18" charset="0"/>
              </a:rPr>
              <a:t>.Once I found a beautiful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picture</a:t>
            </a:r>
            <a:r>
              <a:rPr lang="en-US" sz="2800" b="1">
                <a:latin typeface="Times New Roman" panose="02020603050405020304" pitchFamily="18" charset="0"/>
              </a:rPr>
              <a:t>. I wanted to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keep it.</a:t>
            </a:r>
            <a:r>
              <a:rPr lang="en-US" sz="2800" b="1">
                <a:latin typeface="Times New Roman" panose="02020603050405020304" pitchFamily="18" charset="0"/>
              </a:rPr>
              <a:t>Then I remembered seeing one just like it in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an office</a:t>
            </a:r>
            <a:r>
              <a:rPr lang="en-US" sz="2800" b="1">
                <a:latin typeface="Times New Roman" panose="02020603050405020304" pitchFamily="18" charset="0"/>
              </a:rPr>
              <a:t>.I went to the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office</a:t>
            </a:r>
            <a:r>
              <a:rPr lang="en-US" sz="2800" b="1">
                <a:solidFill>
                  <a:schemeClr val="hlink"/>
                </a:solidFill>
                <a:latin typeface="Times New Roman" panose="02020603050405020304" pitchFamily="18" charset="0"/>
              </a:rPr>
              <a:t>  </a:t>
            </a:r>
            <a:r>
              <a:rPr lang="en-US" sz="2800" b="1">
                <a:latin typeface="Times New Roman" panose="02020603050405020304" pitchFamily="18" charset="0"/>
              </a:rPr>
              <a:t>and found the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 person </a:t>
            </a:r>
            <a:r>
              <a:rPr lang="en-US" sz="2800" b="1">
                <a:latin typeface="Times New Roman" panose="02020603050405020304" pitchFamily="18" charset="0"/>
              </a:rPr>
              <a:t>to whom it belonged. 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The lady</a:t>
            </a:r>
            <a:r>
              <a:rPr lang="en-US" sz="2800" b="1">
                <a:latin typeface="Times New Roman" panose="02020603050405020304" pitchFamily="18" charset="0"/>
              </a:rPr>
              <a:t> was very</a:t>
            </a: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 happy </a:t>
            </a:r>
            <a:r>
              <a:rPr lang="en-US" sz="2800" b="1">
                <a:latin typeface="Times New Roman" panose="02020603050405020304" pitchFamily="18" charset="0"/>
              </a:rPr>
              <a:t>to get it back and gave me some delicious apples.So you see,Johann,I got two rewards:one I could eat and one I could keep in my heart.</a:t>
            </a: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0" y="0"/>
            <a:ext cx="2268538" cy="1628775"/>
          </a:xfrm>
          <a:prstGeom prst="irregularSeal1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3200" b="1"/>
              <a:t>writing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339975" y="549275"/>
            <a:ext cx="59563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3200" b="1">
                <a:solidFill>
                  <a:srgbClr val="0000CC"/>
                </a:solidFill>
              </a:rPr>
              <a:t>Write a report on your debate.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043608" y="2564904"/>
            <a:ext cx="73152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AutoNum type="arabicPeriod"/>
            </a:pP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</a:rPr>
              <a:t>Search some information about evidence and opinion.</a:t>
            </a:r>
          </a:p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</a:rPr>
              <a:t>2. Prepare for the next class. </a:t>
            </a:r>
          </a:p>
        </p:txBody>
      </p:sp>
      <p:pic>
        <p:nvPicPr>
          <p:cNvPr id="25604" name="Picture 4" descr="图片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8259762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7" descr="200841795147193_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3" t="5116" r="14235" b="7143"/>
          <a:stretch>
            <a:fillRect/>
          </a:stretch>
        </p:blipFill>
        <p:spPr bwMode="auto">
          <a:xfrm>
            <a:off x="685800" y="0"/>
            <a:ext cx="8077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WordArt 9"/>
          <p:cNvSpPr>
            <a:spLocks noChangeArrowheads="1" noChangeShapeType="1" noTextEdit="1"/>
          </p:cNvSpPr>
          <p:nvPr/>
        </p:nvSpPr>
        <p:spPr bwMode="auto">
          <a:xfrm>
            <a:off x="533400" y="4648200"/>
            <a:ext cx="7772400" cy="19843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kern="10" spc="-360">
                <a:ln w="12700" cmpd="sng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cs typeface="Arial" panose="020B0604020202020204" pitchFamily="34" charset="0"/>
              </a:rPr>
              <a:t>Thank you!</a:t>
            </a:r>
            <a:endParaRPr lang="zh-CN" altLang="en-US" kern="10" spc="-360">
              <a:ln w="12700" cmpd="sng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2"/>
          <p:cNvSpPr>
            <a:spLocks noChangeArrowheads="1"/>
          </p:cNvSpPr>
          <p:nvPr/>
        </p:nvSpPr>
        <p:spPr bwMode="auto">
          <a:xfrm>
            <a:off x="468313" y="1052513"/>
            <a:ext cx="8208962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本堂课以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dictation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的方式引出新课，用提问，小组讨论的形式提高学生提取信息的能力，快速的从文中获取什么是fact 和opinion,并且插入了课文录音的播放，提高学生听的能力。题型设计多样化，从不同方面训练学生的阅读能力，加深对课文的深层次理解。阅读后对课文的重点语言点的讲解中，有详细的例句，放在特点语境当中去让学生用活语言点，并且给予单选题目加以巩固。作文的讲解，提高了学生的写作能力。</a:t>
            </a:r>
          </a:p>
        </p:txBody>
      </p:sp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142875" y="214313"/>
            <a:ext cx="2143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9220" name="图片 1" descr="设计思路(修改).pn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3060700" cy="9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7" descr="BAN_053"/>
          <p:cNvSpPr txBox="1">
            <a:spLocks noChangeArrowheads="1"/>
          </p:cNvSpPr>
          <p:nvPr/>
        </p:nvSpPr>
        <p:spPr bwMode="auto">
          <a:xfrm>
            <a:off x="3167062" y="404813"/>
            <a:ext cx="2808287" cy="8842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sz="4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Dictation</a:t>
            </a:r>
          </a:p>
        </p:txBody>
      </p:sp>
      <p:sp>
        <p:nvSpPr>
          <p:cNvPr id="10243" name="Text Box 8"/>
          <p:cNvSpPr txBox="1">
            <a:spLocks noChangeArrowheads="1"/>
          </p:cNvSpPr>
          <p:nvPr/>
        </p:nvSpPr>
        <p:spPr bwMode="auto">
          <a:xfrm>
            <a:off x="250825" y="1514475"/>
            <a:ext cx="8640763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74663" indent="-4746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sz="3400" b="1">
                <a:latin typeface="Times New Roman" panose="02020603050405020304" pitchFamily="18" charset="0"/>
              </a:rPr>
              <a:t>1. </a:t>
            </a:r>
            <a:r>
              <a:rPr lang="en-US" sz="3400" b="1" u="sng">
                <a:solidFill>
                  <a:srgbClr val="FF0066"/>
                </a:solidFill>
                <a:latin typeface="Times New Roman" panose="02020603050405020304" pitchFamily="18" charset="0"/>
              </a:rPr>
              <a:t>There was no doubt that</a:t>
            </a:r>
            <a:r>
              <a:rPr lang="en-US" sz="3400" b="1">
                <a:latin typeface="Times New Roman" panose="02020603050405020304" pitchFamily="18" charset="0"/>
              </a:rPr>
              <a:t> the house </a:t>
            </a:r>
            <a:r>
              <a:rPr lang="en-US" sz="3400" b="1" u="sng">
                <a:solidFill>
                  <a:srgbClr val="FF0066"/>
                </a:solidFill>
                <a:latin typeface="Times New Roman" panose="02020603050405020304" pitchFamily="18" charset="0"/>
              </a:rPr>
              <a:t>belonged to</a:t>
            </a:r>
            <a:r>
              <a:rPr lang="en-US" sz="3400" b="1">
                <a:latin typeface="Times New Roman" panose="02020603050405020304" pitchFamily="18" charset="0"/>
              </a:rPr>
              <a:t> my grandfather.</a:t>
            </a:r>
          </a:p>
          <a:p>
            <a:pPr eaLnBrk="1" hangingPunct="1">
              <a:lnSpc>
                <a:spcPct val="110000"/>
              </a:lnSpc>
            </a:pPr>
            <a:r>
              <a:rPr lang="en-US" sz="3400" b="1">
                <a:latin typeface="Times New Roman" panose="02020603050405020304" pitchFamily="18" charset="0"/>
              </a:rPr>
              <a:t>2. We will </a:t>
            </a:r>
            <a:r>
              <a:rPr lang="en-US" sz="3400" b="1" u="sng">
                <a:solidFill>
                  <a:srgbClr val="FF0066"/>
                </a:solidFill>
                <a:latin typeface="Times New Roman" panose="02020603050405020304" pitchFamily="18" charset="0"/>
              </a:rPr>
              <a:t>look into</a:t>
            </a:r>
            <a:r>
              <a:rPr lang="en-US" sz="3400" b="1">
                <a:latin typeface="Times New Roman" panose="02020603050405020304" pitchFamily="18" charset="0"/>
              </a:rPr>
              <a:t> the matter tomorrow, </a:t>
            </a:r>
            <a:r>
              <a:rPr lang="en-US" sz="3400" b="1" u="sng">
                <a:solidFill>
                  <a:srgbClr val="FF0066"/>
                </a:solidFill>
                <a:latin typeface="Times New Roman" panose="02020603050405020304" pitchFamily="18" charset="0"/>
              </a:rPr>
              <a:t>when</a:t>
            </a:r>
            <a:r>
              <a:rPr lang="en-US" sz="3400" b="1">
                <a:latin typeface="Times New Roman" panose="02020603050405020304" pitchFamily="18" charset="0"/>
              </a:rPr>
              <a:t> the owner will be back.</a:t>
            </a:r>
          </a:p>
          <a:p>
            <a:pPr eaLnBrk="1" hangingPunct="1">
              <a:lnSpc>
                <a:spcPct val="110000"/>
              </a:lnSpc>
            </a:pPr>
            <a:r>
              <a:rPr lang="en-US" sz="3400" b="1">
                <a:latin typeface="Times New Roman" panose="02020603050405020304" pitchFamily="18" charset="0"/>
              </a:rPr>
              <a:t>3. I won’t go there if </a:t>
            </a:r>
            <a:r>
              <a:rPr lang="en-US" sz="3400" b="1" u="sng">
                <a:solidFill>
                  <a:srgbClr val="FF0066"/>
                </a:solidFill>
                <a:latin typeface="Times New Roman" panose="02020603050405020304" pitchFamily="18" charset="0"/>
              </a:rPr>
              <a:t>invited.</a:t>
            </a:r>
          </a:p>
          <a:p>
            <a:pPr eaLnBrk="1" hangingPunct="1">
              <a:lnSpc>
                <a:spcPct val="110000"/>
              </a:lnSpc>
            </a:pPr>
            <a:r>
              <a:rPr lang="en-US" sz="3400" b="1">
                <a:latin typeface="Times New Roman" panose="02020603050405020304" pitchFamily="18" charset="0"/>
              </a:rPr>
              <a:t>4. I’m pleased to have been </a:t>
            </a:r>
            <a:r>
              <a:rPr lang="en-US" sz="3400" b="1" u="sng">
                <a:solidFill>
                  <a:srgbClr val="FF0066"/>
                </a:solidFill>
                <a:latin typeface="Times New Roman" panose="02020603050405020304" pitchFamily="18" charset="0"/>
              </a:rPr>
              <a:t>of any help</a:t>
            </a:r>
            <a:r>
              <a:rPr lang="en-US" sz="3400" b="1">
                <a:latin typeface="Times New Roman" panose="02020603050405020304" pitchFamily="18" charset="0"/>
              </a:rPr>
              <a:t> to you.</a:t>
            </a:r>
          </a:p>
          <a:p>
            <a:pPr eaLnBrk="1" hangingPunct="1">
              <a:lnSpc>
                <a:spcPct val="110000"/>
              </a:lnSpc>
            </a:pPr>
            <a:r>
              <a:rPr lang="en-US" sz="3400" b="1">
                <a:latin typeface="Times New Roman" panose="02020603050405020304" pitchFamily="18" charset="0"/>
              </a:rPr>
              <a:t>5. The girl was </a:t>
            </a:r>
            <a:r>
              <a:rPr lang="en-US" sz="3400" b="1" u="sng">
                <a:solidFill>
                  <a:srgbClr val="FF0066"/>
                </a:solidFill>
                <a:latin typeface="Times New Roman" panose="02020603050405020304" pitchFamily="18" charset="0"/>
              </a:rPr>
              <a:t>highly thought of</a:t>
            </a:r>
            <a:r>
              <a:rPr lang="en-US" sz="3400" b="1">
                <a:latin typeface="Times New Roman" panose="02020603050405020304" pitchFamily="18" charset="0"/>
              </a:rPr>
              <a:t> for her good </a:t>
            </a:r>
            <a:r>
              <a:rPr lang="en-US" sz="3400" b="1" u="sng">
                <a:solidFill>
                  <a:srgbClr val="FF0066"/>
                </a:solidFill>
                <a:latin typeface="Times New Roman" panose="02020603050405020304" pitchFamily="18" charset="0"/>
              </a:rPr>
              <a:t>design.</a:t>
            </a:r>
          </a:p>
        </p:txBody>
      </p:sp>
      <p:pic>
        <p:nvPicPr>
          <p:cNvPr id="10244" name="图片 1" descr="新课导入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1919"/>
            <a:ext cx="234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2" descr="新课讲授.png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880320" cy="72008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83568" y="2348880"/>
            <a:ext cx="7848872" cy="3161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3200" b="1">
                <a:solidFill>
                  <a:srgbClr val="000000"/>
                </a:solidFill>
                <a:latin typeface="Calibri"/>
                <a:ea typeface="宋体"/>
              </a:rPr>
              <a:t> 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  <a:ea typeface="宋体"/>
              </a:rPr>
              <a:t>Read the text , then answer the following questions.</a:t>
            </a:r>
          </a:p>
          <a:p>
            <a:pPr marL="171450" lvl="0" indent="-171450"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  <a:ea typeface="宋体"/>
              </a:rPr>
              <a:t>1. What should a judge do in a trial?</a:t>
            </a:r>
          </a:p>
          <a:p>
            <a:pPr marL="171450" lvl="0" indent="-171450"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  <a:ea typeface="宋体"/>
              </a:rPr>
              <a:t>2. What is an evidence?</a:t>
            </a:r>
          </a:p>
          <a:p>
            <a:pPr marL="171450" lvl="0" indent="-171450"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  <a:ea typeface="宋体"/>
              </a:rPr>
              <a:t>3. What is a fact?</a:t>
            </a:r>
          </a:p>
          <a:p>
            <a:pPr marL="171450" lvl="0" indent="-171450"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  <a:ea typeface="宋体"/>
              </a:rPr>
              <a:t>4. What is an opinion?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974" y="1310754"/>
            <a:ext cx="644722" cy="64472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51720" y="117145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mtClean="0">
                <a:hlinkClick r:id="rId4"/>
              </a:rPr>
              <a:t>http://www.jtyhjy.com/edu/ppt/ppt_notInterruptVideo.action?mediaVo.resId=53cf08955aa89455dcc4dc77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79512" y="1052736"/>
            <a:ext cx="9059416" cy="45688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i="1">
                <a:latin typeface="Comic Sans MS" panose="030F0702030302020204" pitchFamily="66" charset="0"/>
              </a:rPr>
              <a:t>  </a:t>
            </a:r>
            <a:r>
              <a:rPr lang="en-US" sz="3200" i="1">
                <a:solidFill>
                  <a:schemeClr val="accent2"/>
                </a:solidFill>
                <a:latin typeface="Comic Sans MS" panose="030F0702030302020204" pitchFamily="66" charset="0"/>
              </a:rPr>
              <a:t>A fact</a:t>
            </a:r>
            <a:r>
              <a:rPr lang="en-US" sz="3200">
                <a:latin typeface="Comic Sans MS" panose="030F0702030302020204" pitchFamily="66" charset="0"/>
              </a:rPr>
              <a:t> is anything that       </a:t>
            </a:r>
            <a:r>
              <a:rPr lang="en-US" sz="3200" smtClean="0">
                <a:latin typeface="Comic Sans MS" panose="030F0702030302020204" pitchFamily="66" charset="0"/>
              </a:rPr>
              <a:t>                      .                                    </a:t>
            </a:r>
            <a:endParaRPr lang="en-US" sz="320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sz="3200" i="1">
                <a:solidFill>
                  <a:schemeClr val="accent2"/>
                </a:solidFill>
                <a:latin typeface="Comic Sans MS" panose="030F0702030302020204" pitchFamily="66" charset="0"/>
              </a:rPr>
              <a:t>  An opinion</a:t>
            </a:r>
            <a:r>
              <a:rPr lang="en-US" sz="3200">
                <a:latin typeface="Comic Sans MS" panose="030F0702030302020204" pitchFamily="66" charset="0"/>
              </a:rPr>
              <a:t> is something that                     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sz="3200">
                <a:latin typeface="Comic Sans MS" panose="030F0702030302020204" pitchFamily="66" charset="0"/>
              </a:rPr>
              <a:t>   ___________________________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sz="3200">
                <a:latin typeface="Comic Sans MS" panose="030F0702030302020204" pitchFamily="66" charset="0"/>
              </a:rPr>
              <a:t>   _________________. Different people may have different opinions about the same things.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4932040" y="977355"/>
            <a:ext cx="4610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can be proved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467544" y="2204864"/>
            <a:ext cx="712787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someone believes is true but has not been proved</a:t>
            </a:r>
          </a:p>
        </p:txBody>
      </p:sp>
      <p:sp>
        <p:nvSpPr>
          <p:cNvPr id="12293" name="Line 6"/>
          <p:cNvSpPr>
            <a:spLocks noChangeShapeType="1"/>
          </p:cNvSpPr>
          <p:nvPr/>
        </p:nvSpPr>
        <p:spPr bwMode="auto">
          <a:xfrm>
            <a:off x="4771154" y="1556792"/>
            <a:ext cx="3657600" cy="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2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57200" y="228600"/>
            <a:ext cx="8305800" cy="575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Decide whether they are facts or opinions: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1. A Mazda6 can go faster than 100kms an hour.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2. I think it’s the best car for a family.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3. I think driving a car is wrong because it causes damage to the environment.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4. I don’t like public transport because it’s so crowded.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5. I know that driving a car pollutes the air in Beijing.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6. The Beijing Olympic Games will be the best ever.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7. It will be very hot when the Olympic Games are being held.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8. More countries than ever before will be coming to take part in the Olympic Games.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867400" y="1484313"/>
            <a:ext cx="1914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Opinion 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7164388" y="908050"/>
            <a:ext cx="1439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Fact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7451725" y="3429000"/>
            <a:ext cx="1439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Fact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7451725" y="4868863"/>
            <a:ext cx="1439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Fact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067175" y="5445125"/>
            <a:ext cx="1439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Fact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419475" y="2420938"/>
            <a:ext cx="1914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Opinion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7667625" y="2852738"/>
            <a:ext cx="1914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Opinion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7229475" y="4005263"/>
            <a:ext cx="1914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Opinion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utoUpdateAnimBg="0"/>
      <p:bldP spid="13318" grpId="0" autoUpdateAnimBg="0"/>
      <p:bldP spid="13319" grpId="0" autoUpdateAnimBg="0"/>
      <p:bldP spid="13320" grpId="0" autoUpdateAnimBg="0"/>
      <p:bldP spid="13321" grpId="0" autoUpdateAnimBg="0"/>
      <p:bldP spid="1332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116013" y="0"/>
            <a:ext cx="6121400" cy="1196975"/>
          </a:xfrm>
          <a:prstGeom prst="cloudCallout">
            <a:avLst>
              <a:gd name="adj1" fmla="val -54514"/>
              <a:gd name="adj2" fmla="val 85676"/>
            </a:avLst>
          </a:prstGeom>
          <a:solidFill>
            <a:schemeClr val="accent1"/>
          </a:solidFill>
          <a:ln w="9525" cmpd="sng">
            <a:solidFill>
              <a:srgbClr val="0066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800"/>
              <a:t>Read part 2 of page 5,fill in the table.</a:t>
            </a:r>
          </a:p>
        </p:txBody>
      </p:sp>
      <p:graphicFrame>
        <p:nvGraphicFramePr>
          <p:cNvPr id="14339" name="Group 3"/>
          <p:cNvGraphicFramePr>
            <a:graphicFrameLocks noGrp="1"/>
          </p:cNvGraphicFramePr>
          <p:nvPr/>
        </p:nvGraphicFramePr>
        <p:xfrm>
          <a:off x="468313" y="1628775"/>
          <a:ext cx="7920037" cy="4797426"/>
        </p:xfrm>
        <a:graphic>
          <a:graphicData uri="http://schemas.openxmlformats.org/drawingml/2006/table">
            <a:tbl>
              <a:tblPr/>
              <a:tblGrid>
                <a:gridCol w="1152525"/>
                <a:gridCol w="719137"/>
                <a:gridCol w="2089150"/>
                <a:gridCol w="1150938"/>
                <a:gridCol w="2808287"/>
              </a:tblGrid>
              <a:tr h="989013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Job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Place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Time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675">
                <a:tc gridSpan="2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What he heard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89013">
                <a:tc gridSpan="2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What he saw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0125">
                <a:tc gridSpan="2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What he believes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indent="-180975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1979613" y="1844675"/>
            <a:ext cx="1673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2800" i="1">
                <a:solidFill>
                  <a:srgbClr val="FF3300"/>
                </a:solidFill>
                <a:latin typeface="Times New Roman" panose="02020603050405020304" pitchFamily="18" charset="0"/>
              </a:rPr>
              <a:t>Jan Hasek</a:t>
            </a:r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6011863" y="1844675"/>
            <a:ext cx="1482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3200" i="1">
                <a:solidFill>
                  <a:srgbClr val="FF3300"/>
                </a:solidFill>
                <a:latin typeface="Times New Roman" panose="02020603050405020304" pitchFamily="18" charset="0"/>
              </a:rPr>
              <a:t>A miner</a:t>
            </a:r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1763713" y="2781300"/>
            <a:ext cx="24018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2800" i="1">
                <a:solidFill>
                  <a:srgbClr val="FF3300"/>
                </a:solidFill>
                <a:latin typeface="Times New Roman" panose="02020603050405020304" pitchFamily="18" charset="0"/>
              </a:rPr>
              <a:t>Czech Republic</a:t>
            </a:r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5940425" y="2781300"/>
            <a:ext cx="1714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2800" i="1">
                <a:solidFill>
                  <a:srgbClr val="FF3300"/>
                </a:solidFill>
                <a:latin typeface="Times New Roman" panose="02020603050405020304" pitchFamily="18" charset="0"/>
              </a:rPr>
              <a:t>April,1945</a:t>
            </a:r>
          </a:p>
        </p:txBody>
      </p:sp>
      <p:sp>
        <p:nvSpPr>
          <p:cNvPr id="14370" name="Text Box 34"/>
          <p:cNvSpPr txBox="1">
            <a:spLocks noChangeArrowheads="1"/>
          </p:cNvSpPr>
          <p:nvPr/>
        </p:nvSpPr>
        <p:spPr bwMode="auto">
          <a:xfrm>
            <a:off x="2843213" y="3789363"/>
            <a:ext cx="4406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2800" i="1">
                <a:solidFill>
                  <a:srgbClr val="FF3300"/>
                </a:solidFill>
                <a:latin typeface="Times New Roman" panose="02020603050405020304" pitchFamily="18" charset="0"/>
              </a:rPr>
              <a:t>Something exploded midnight</a:t>
            </a:r>
          </a:p>
        </p:txBody>
      </p:sp>
      <p:sp>
        <p:nvSpPr>
          <p:cNvPr id="14371" name="Text Box 35"/>
          <p:cNvSpPr txBox="1">
            <a:spLocks noChangeArrowheads="1"/>
          </p:cNvSpPr>
          <p:nvPr/>
        </p:nvSpPr>
        <p:spPr bwMode="auto">
          <a:xfrm>
            <a:off x="2411413" y="4437063"/>
            <a:ext cx="5975350" cy="104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2400" i="1">
                <a:solidFill>
                  <a:srgbClr val="FF3300"/>
                </a:solidFill>
                <a:latin typeface="Times New Roman" panose="02020603050405020304" pitchFamily="18" charset="0"/>
              </a:rPr>
              <a:t>1.Some German soldiers put wooden boxes in the mine.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2400" i="1">
                <a:solidFill>
                  <a:srgbClr val="FF3300"/>
                </a:solidFill>
                <a:latin typeface="Times New Roman" panose="02020603050405020304" pitchFamily="18" charset="0"/>
              </a:rPr>
              <a:t>2.The entrance to the mine was closed.</a:t>
            </a:r>
          </a:p>
        </p:txBody>
      </p:sp>
      <p:sp>
        <p:nvSpPr>
          <p:cNvPr id="14372" name="Text Box 36"/>
          <p:cNvSpPr txBox="1">
            <a:spLocks noChangeArrowheads="1"/>
          </p:cNvSpPr>
          <p:nvPr/>
        </p:nvSpPr>
        <p:spPr bwMode="auto">
          <a:xfrm>
            <a:off x="2555875" y="5445125"/>
            <a:ext cx="50403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80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i="1">
                <a:solidFill>
                  <a:srgbClr val="FF3300"/>
                </a:solidFill>
                <a:latin typeface="Times New Roman" panose="02020603050405020304" pitchFamily="18" charset="0"/>
              </a:rPr>
              <a:t>The Amber Room and some gold were buried in the mine.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6" grpId="0" autoUpdateAnimBg="0"/>
      <p:bldP spid="14367" grpId="0" autoUpdateAnimBg="0"/>
      <p:bldP spid="14368" grpId="0" autoUpdateAnimBg="0"/>
      <p:bldP spid="14369" grpId="0" autoUpdateAnimBg="0"/>
      <p:bldP spid="14370" grpId="0" autoUpdateAnimBg="0"/>
      <p:bldP spid="14371" grpId="0" autoUpdateAnimBg="0"/>
      <p:bldP spid="1437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63352" y="548680"/>
            <a:ext cx="8229600" cy="187220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prove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: vt 证明,证实 </a:t>
            </a:r>
            <a: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prove +n. / pron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Can you prove your </a:t>
            </a:r>
            <a:r>
              <a:rPr lang="zh-CN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courage </a:t>
            </a: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to us ？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45975" y="2492896"/>
            <a:ext cx="84582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(2).prove+n.+(to be)+n./adj.证明......是....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The fingerprints on the knife proved him (to be) the murderer.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(3). prove +宾语从句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Can you prove that you are not telling lies?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5676" y="400959"/>
            <a:ext cx="8207375" cy="144016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vi/vt. 被发现是，结果是，表现出（自己）是        prove (oneself)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(to be)adj./n./介词短语 .</a:t>
            </a:r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此时无被动式,无进行时</a:t>
            </a:r>
            <a:br>
              <a:rPr lang="zh-CN" altLang="en-US" sz="32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32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35562" y="2132856"/>
            <a:ext cx="82296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The rumor(谣言) proved (to be ) false.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He proved a very useful friend.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The book proved very useful.</a:t>
            </a:r>
          </a:p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23528" y="3789040"/>
            <a:ext cx="80772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</a:t>
            </a: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(1) 考虑 +n/ pron/ doing</a:t>
            </a:r>
            <a:b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(2)认为 consider sb to be / as 认为某人….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52128" y="4779640"/>
            <a:ext cx="8382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  Have you considered going to the zoo?</a:t>
            </a:r>
          </a:p>
          <a:p>
            <a:pPr eaLnBrk="1" hangingPunct="1"/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  We all consider him (to be / as )an honest man.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 autoUpdateAnimBg="0"/>
    </p:bldLst>
  </p:timing>
</p:sld>
</file>

<file path=ppt/theme/theme1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FFFFFF"/>
      </a:accent3>
      <a:accent4>
        <a:srgbClr val="000000"/>
      </a:accent4>
      <a:accent5>
        <a:srgbClr val="EFADC7"/>
      </a:accent5>
      <a:accent6>
        <a:srgbClr val="B52AB9"/>
      </a:accent6>
      <a:hlink>
        <a:srgbClr val="6B9F25"/>
      </a:hlink>
      <a:folHlink>
        <a:srgbClr val="8C8C8C"/>
      </a:folHlink>
    </a:clrScheme>
    <a:fontScheme name="2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Pages>0</Pages>
  <Words>1407</Words>
  <Characters>0</Characters>
  <Application>Microsoft Office PowerPoint</Application>
  <DocSecurity>0</DocSecurity>
  <PresentationFormat>全屏显示(4:3)</PresentationFormat>
  <Lines>0</Lines>
  <Paragraphs>159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1.prove: vt 证明,证实   (1) prove +n. / pron   Can you prove your courage to us ？  </vt:lpstr>
      <vt:lpstr>vi/vt. 被发现是，结果是，表现出（自己）是        prove (oneself)(to be)adj./n./介词短语 .此时无被动式,无进行时 </vt:lpstr>
      <vt:lpstr>PowerPoint 演示文稿</vt:lpstr>
      <vt:lpstr>PowerPoint 演示文稿</vt:lpstr>
      <vt:lpstr>3.trial   n审判/审讯/试验   trial and error  反复试验, 不断摸索</vt:lpstr>
      <vt:lpstr>agree on  就… 达成一致的协议或取得一致的意见 ，主语常是协商一件事的人们或单位</vt:lpstr>
      <vt:lpstr>I   ________   what he said. After a further discussion, both sides_________</vt:lpstr>
      <vt:lpstr> rather than 连接两个主语时, 谓语动词的单复数应该与 rather than之前的一个保持一致.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admin</cp:lastModifiedBy>
  <cp:revision>256</cp:revision>
  <dcterms:created xsi:type="dcterms:W3CDTF">2013-09-18T00:47:06Z</dcterms:created>
  <dcterms:modified xsi:type="dcterms:W3CDTF">2015-10-26T10:24:11Z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