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262" r:id="rId4"/>
    <p:sldId id="342" r:id="rId5"/>
    <p:sldId id="353" r:id="rId6"/>
    <p:sldId id="313" r:id="rId7"/>
    <p:sldId id="355" r:id="rId8"/>
    <p:sldId id="356" r:id="rId9"/>
    <p:sldId id="354" r:id="rId10"/>
    <p:sldId id="338" r:id="rId11"/>
    <p:sldId id="357" r:id="rId12"/>
    <p:sldId id="366" r:id="rId14"/>
    <p:sldId id="362" r:id="rId15"/>
    <p:sldId id="363" r:id="rId16"/>
    <p:sldId id="364" r:id="rId17"/>
    <p:sldId id="365" r:id="rId18"/>
    <p:sldId id="311" r:id="rId19"/>
    <p:sldId id="287" r:id="rId20"/>
  </p:sldIdLst>
  <p:sldSz cx="12192000" cy="6858000"/>
  <p:notesSz cx="7104380" cy="1023493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42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63" d="100"/>
          <a:sy n="63" d="100"/>
        </p:scale>
        <p:origin x="-120" y="-5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5" descr="G:\1486215258.png14862152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0" y="-38100"/>
            <a:ext cx="12214225" cy="6911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519113" y="4972050"/>
            <a:ext cx="5478463" cy="11969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6" name="文本框 7"/>
          <p:cNvSpPr txBox="1"/>
          <p:nvPr/>
        </p:nvSpPr>
        <p:spPr>
          <a:xfrm>
            <a:off x="679450" y="4972050"/>
            <a:ext cx="51577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一起做游戏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14363" y="5732463"/>
            <a:ext cx="52863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8" name="副标题 2"/>
          <p:cNvSpPr txBox="1"/>
          <p:nvPr/>
        </p:nvSpPr>
        <p:spPr>
          <a:xfrm>
            <a:off x="1847850" y="5732463"/>
            <a:ext cx="2819400" cy="4365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人教版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·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一年级下册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副标题 2"/>
          <p:cNvSpPr txBox="1"/>
          <p:nvPr/>
        </p:nvSpPr>
        <p:spPr>
          <a:xfrm>
            <a:off x="2989263" y="3155950"/>
            <a:ext cx="7175500" cy="584200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 algn="ctr" eaLnBrk="1" hangingPunct="1">
              <a:buFont typeface="Arial" panose="020B0604020202020204" pitchFamily="34" charset="0"/>
              <a:buNone/>
            </a:pPr>
            <a:endParaRPr lang="zh-CN" altLang="en-US" sz="27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标题 1"/>
          <p:cNvSpPr txBox="1"/>
          <p:nvPr/>
        </p:nvSpPr>
        <p:spPr>
          <a:xfrm>
            <a:off x="2986088" y="2101850"/>
            <a:ext cx="7175500" cy="1036638"/>
          </a:xfrm>
          <a:prstGeom prst="rect">
            <a:avLst/>
          </a:prstGeom>
          <a:noFill/>
          <a:ln w="12700">
            <a:noFill/>
          </a:ln>
        </p:spPr>
        <p:txBody>
          <a:bodyPr lIns="121917" tIns="60958" rIns="121917" bIns="60958"/>
          <a:p>
            <a:pPr lvl="0" algn="ctr" eaLnBrk="1" hangingPunct="1">
              <a:buFont typeface="Arial" panose="020B0604020202020204" pitchFamily="34" charset="0"/>
              <a:buNone/>
            </a:pPr>
            <a:endParaRPr lang="zh-CN" altLang="en-US" sz="53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2" name="矩形 4"/>
          <p:cNvSpPr/>
          <p:nvPr/>
        </p:nvSpPr>
        <p:spPr>
          <a:xfrm>
            <a:off x="1238250" y="1428750"/>
            <a:ext cx="9620250" cy="311467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听一听：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先听老师讲一遍“贴鼻子”这个游戏的规则，学生要认真听。</a:t>
            </a:r>
            <a:endParaRPr lang="en-US" altLang="zh-CN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小组内说一说：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给同学介绍“贴鼻子”这个游戏，可以一边说，一边做动作，这样别人更容易明白。</a:t>
            </a:r>
            <a:endParaRPr lang="en-US" altLang="zh-CN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告诉大家游戏怎么有趣，也可以讲在做游戏的过程中自己的感受，还可以讲游戏给大家带来的快乐。</a:t>
            </a:r>
            <a:endParaRPr lang="en-US" altLang="zh-CN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293" name="组合 6"/>
          <p:cNvGrpSpPr/>
          <p:nvPr/>
        </p:nvGrpSpPr>
        <p:grpSpPr>
          <a:xfrm>
            <a:off x="239713" y="112713"/>
            <a:ext cx="3902075" cy="1336675"/>
            <a:chOff x="179512" y="84330"/>
            <a:chExt cx="2927161" cy="1002532"/>
          </a:xfrm>
        </p:grpSpPr>
        <p:grpSp>
          <p:nvGrpSpPr>
            <p:cNvPr id="12295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12297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298" name="文本框 2"/>
              <p:cNvSpPr txBox="1"/>
              <p:nvPr/>
            </p:nvSpPr>
            <p:spPr>
              <a:xfrm>
                <a:off x="1610558" y="939497"/>
                <a:ext cx="1927143" cy="6006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algn="ctr" eaLnBrk="1" hangingPunct="1"/>
                <a:r>
                  <a:rPr lang="zh-CN" altLang="en-US" sz="3700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交际指导</a:t>
                </a:r>
                <a:endParaRPr lang="zh-CN" altLang="en-US" sz="37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2296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" name="TextBox 10"/>
          <p:cNvSpPr txBox="1"/>
          <p:nvPr/>
        </p:nvSpPr>
        <p:spPr>
          <a:xfrm>
            <a:off x="5048250" y="4476750"/>
            <a:ext cx="3810000" cy="20923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用上“先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......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接着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......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最后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......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的句子来表达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副标题 2"/>
          <p:cNvSpPr txBox="1"/>
          <p:nvPr/>
        </p:nvSpPr>
        <p:spPr>
          <a:xfrm>
            <a:off x="2988733" y="3155951"/>
            <a:ext cx="7175500" cy="584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ctr">
              <a:buFont typeface="Arial" panose="020B0604020202020204" pitchFamily="34" charset="0"/>
              <a:buNone/>
            </a:pPr>
            <a:endParaRPr lang="zh-CN" altLang="en-US" sz="2665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标题 1"/>
          <p:cNvSpPr txBox="1"/>
          <p:nvPr/>
        </p:nvSpPr>
        <p:spPr>
          <a:xfrm>
            <a:off x="1524000" y="1809751"/>
            <a:ext cx="8286751" cy="1037167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演一演：选一个小组上台表演“贴鼻子”的游戏。一个组员说游戏规则，其他人听规则表演给大家看。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要注意生动形象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表现出游戏的乐趣所在。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316" name="组合 6"/>
          <p:cNvGrpSpPr/>
          <p:nvPr/>
        </p:nvGrpSpPr>
        <p:grpSpPr>
          <a:xfrm>
            <a:off x="239184" y="112184"/>
            <a:ext cx="3903133" cy="1337733"/>
            <a:chOff x="179512" y="84330"/>
            <a:chExt cx="2927161" cy="1002532"/>
          </a:xfrm>
        </p:grpSpPr>
        <p:grpSp>
          <p:nvGrpSpPr>
            <p:cNvPr id="13317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13319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320" name="文本框 2"/>
              <p:cNvSpPr txBox="1"/>
              <p:nvPr/>
            </p:nvSpPr>
            <p:spPr>
              <a:xfrm>
                <a:off x="1610558" y="939497"/>
                <a:ext cx="1927143" cy="6000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algn="ctr" eaLnBrk="1" hangingPunct="1"/>
                <a:r>
                  <a:rPr lang="zh-CN" altLang="en-US" sz="3735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交际指导</a:t>
                </a:r>
                <a:endParaRPr lang="zh-CN" altLang="en-US" sz="3735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3318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/>
        </p:nvSpPr>
        <p:spPr>
          <a:xfrm>
            <a:off x="1511300" y="4580467"/>
            <a:ext cx="9783233" cy="18002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73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老师：</a:t>
            </a:r>
            <a:r>
              <a:rPr lang="zh-CN" altLang="en-US" sz="3735" b="1" dirty="0">
                <a:latin typeface="楷体_GB2312" pitchFamily="49" charset="-122"/>
                <a:ea typeface="楷体_GB2312" pitchFamily="49" charset="-122"/>
              </a:rPr>
              <a:t>同学们，今天我们来邀请小伙伴表演做游戏，大家可以一边说，一边做动作，这样别人更容易明白。</a:t>
            </a:r>
            <a:endParaRPr lang="zh-CN" altLang="en-US" sz="3735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4339" name="组合 6"/>
          <p:cNvGrpSpPr/>
          <p:nvPr/>
        </p:nvGrpSpPr>
        <p:grpSpPr>
          <a:xfrm>
            <a:off x="194733" y="-46567"/>
            <a:ext cx="3903133" cy="1337733"/>
            <a:chOff x="179512" y="84330"/>
            <a:chExt cx="2927161" cy="1002532"/>
          </a:xfrm>
        </p:grpSpPr>
        <p:grpSp>
          <p:nvGrpSpPr>
            <p:cNvPr id="14341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14343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344" name="文本框 2"/>
              <p:cNvSpPr txBox="1"/>
              <p:nvPr/>
            </p:nvSpPr>
            <p:spPr>
              <a:xfrm>
                <a:off x="1610558" y="939497"/>
                <a:ext cx="1927143" cy="6000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algn="ctr" eaLnBrk="1" hangingPunct="1"/>
                <a:r>
                  <a:rPr lang="zh-CN" altLang="en-US" sz="3735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交际示例</a:t>
                </a:r>
                <a:endParaRPr lang="zh-CN" altLang="en-US" sz="3735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4342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129" name="Picture 9" descr="C:\Documents and Settings\Administrator\桌面\人一语大课堂（下）\人一语大课堂正文\续148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217" y="1344084"/>
            <a:ext cx="5640916" cy="32363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/>
        </p:nvSpPr>
        <p:spPr>
          <a:xfrm>
            <a:off x="1320800" y="4485217"/>
            <a:ext cx="9656233" cy="197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10000"/>
              </a:lnSpc>
            </a:pPr>
            <a:r>
              <a:rPr lang="zh-CN" altLang="en-US" sz="373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王萌：</a:t>
            </a:r>
            <a:r>
              <a:rPr lang="zh-CN" altLang="en-US" sz="3735" b="1" dirty="0">
                <a:latin typeface="楷体_GB2312" pitchFamily="49" charset="-122"/>
                <a:ea typeface="楷体_GB2312" pitchFamily="49" charset="-122"/>
              </a:rPr>
              <a:t>蒙蒙，和我们一起来玩“老鹰捉小鸡”的游戏吧！我来当老鹰，肖珂当母鸡，你们几个当小鸡。</a:t>
            </a:r>
            <a:endParaRPr lang="zh-CN" altLang="en-US" sz="3735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148" name="Picture 4" descr="C:\Documents and Settings\Administrator\桌面\人一语大课堂（下）\人一语大课堂正文\续149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1" y="645584"/>
            <a:ext cx="6493933" cy="372744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/>
        </p:nvSpPr>
        <p:spPr>
          <a:xfrm>
            <a:off x="1200151" y="4129617"/>
            <a:ext cx="10593916" cy="23698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73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肖珂：</a:t>
            </a:r>
            <a:r>
              <a:rPr lang="zh-CN" altLang="en-US" sz="3735" b="1" dirty="0">
                <a:latin typeface="楷体_GB2312" pitchFamily="49" charset="-122"/>
                <a:ea typeface="楷体_GB2312" pitchFamily="49" charset="-122"/>
              </a:rPr>
              <a:t>我是母鸡，我站在前面，张开双臂，拦住不让老鹰来抓你们，你们一个接一个地用手拉住前面一个的人衣服，我向左转，你们一起向左转，我向右转，你们一起向右转。</a:t>
            </a:r>
            <a:endParaRPr lang="zh-CN" altLang="en-US" sz="3735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172" name="Picture 4" descr="C:\Documents and Settings\Administrator\桌面\人一语大课堂（下）\人一语大课堂正文\续150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4233" y="397933"/>
            <a:ext cx="6493933" cy="372745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/>
        </p:nvSpPr>
        <p:spPr>
          <a:xfrm>
            <a:off x="814917" y="4271433"/>
            <a:ext cx="11089216" cy="23698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73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蒙蒙：</a:t>
            </a:r>
            <a:r>
              <a:rPr lang="zh-CN" altLang="en-US" sz="3735" b="1" dirty="0">
                <a:latin typeface="楷体_GB2312" pitchFamily="49" charset="-122"/>
                <a:ea typeface="楷体_GB2312" pitchFamily="49" charset="-122"/>
              </a:rPr>
              <a:t>这个游戏好有趣，那我们这些小鸡在母鸡身后一定要集中注意力，跟着母鸡左右两边跑，动作要快，而且要紧紧抓住前面一个人的衣服，不然队伍就乱了，老鹰就会抓住我们，是吧？</a:t>
            </a:r>
            <a:endParaRPr lang="zh-CN" altLang="en-US" sz="3735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196" name="Picture 4" descr="C:\Documents and Settings\Administrator\桌面\人一语大课堂（下）\人一语大课堂正文\续151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2100" y="546100"/>
            <a:ext cx="6498167" cy="37253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7525" y="295275"/>
            <a:ext cx="2728913" cy="1173163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15" name="文本框 8"/>
          <p:cNvSpPr txBox="1"/>
          <p:nvPr/>
        </p:nvSpPr>
        <p:spPr>
          <a:xfrm>
            <a:off x="754063" y="531813"/>
            <a:ext cx="2255837" cy="70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16" name="图片 32" descr="71bOOOPIC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6325" y="5387975"/>
            <a:ext cx="1981200" cy="1477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文本框 1"/>
          <p:cNvSpPr txBox="1"/>
          <p:nvPr/>
        </p:nvSpPr>
        <p:spPr>
          <a:xfrm>
            <a:off x="1366838" y="1544638"/>
            <a:ext cx="9901237" cy="3170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latin typeface="Calibri" panose="020F0502020204030204" pitchFamily="34" charset="0"/>
                <a:ea typeface="宋体" panose="02010600030101010101" pitchFamily="2" charset="-122"/>
              </a:rPr>
              <a:t>         这节课，同学们玩得非常认真，大家都敢说、爱说，还说得非常好！下课后，同学们可以找小伙伴或者爸爸妈妈一起做游戏，并学着说清楚游戏的过程，到游戏中去寻找快乐。</a:t>
            </a:r>
            <a:endParaRPr lang="zh-CN" altLang="en-US" sz="40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3" descr="328255-131223141I0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0775" y="577850"/>
            <a:ext cx="9950450" cy="5703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4"/>
          <p:cNvSpPr txBox="1"/>
          <p:nvPr/>
        </p:nvSpPr>
        <p:spPr>
          <a:xfrm>
            <a:off x="2620963" y="3276600"/>
            <a:ext cx="52578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4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今天的你们很棒哦！明天继续加油！！</a:t>
            </a:r>
            <a:endParaRPr lang="zh-CN" altLang="en-US" sz="4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7525" y="295275"/>
            <a:ext cx="2728913" cy="1173163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99" name="文本框 8"/>
          <p:cNvSpPr txBox="1"/>
          <p:nvPr/>
        </p:nvSpPr>
        <p:spPr>
          <a:xfrm>
            <a:off x="754063" y="531813"/>
            <a:ext cx="2255837" cy="70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情景导入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00" name="文本框 4"/>
          <p:cNvSpPr txBox="1"/>
          <p:nvPr/>
        </p:nvSpPr>
        <p:spPr>
          <a:xfrm>
            <a:off x="754063" y="1463675"/>
            <a:ext cx="10550525" cy="502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同学们喜欢做游戏吗？你做过什么游戏呢？</a:t>
            </a:r>
            <a:endParaRPr lang="zh-CN" altLang="en-US" sz="36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   句式①：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“我做过（   ）的游戏。”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你们只做过一种游戏吗？</a:t>
            </a:r>
            <a:endParaRPr lang="zh-CN" altLang="en-US" sz="36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   句式②：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“我做过（  ）和（  ）的游戏。”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你能不能告诉老师你和谁一起做游戏的呢？</a:t>
            </a:r>
            <a:endParaRPr lang="zh-CN" altLang="en-US" sz="36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   句式③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“我和（   ）一起做过（   ）的游戏。”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7525" y="295275"/>
            <a:ext cx="2728913" cy="1173163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3" name="文本框 8"/>
          <p:cNvSpPr txBox="1"/>
          <p:nvPr/>
        </p:nvSpPr>
        <p:spPr>
          <a:xfrm>
            <a:off x="754063" y="531813"/>
            <a:ext cx="7272337" cy="70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探究新知：“画鼻子”的游戏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4" name="文本框 5"/>
          <p:cNvSpPr txBox="1"/>
          <p:nvPr/>
        </p:nvSpPr>
        <p:spPr>
          <a:xfrm>
            <a:off x="1450975" y="2509838"/>
            <a:ext cx="9290050" cy="2705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“小朋友们，有一个小朋友太粗心，不小心弄丢了自己的鼻子！那可怎么办呢？你们赶紧来帮帮他吧！”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7525" y="295275"/>
            <a:ext cx="2728913" cy="1173163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7" name="文本框 8"/>
          <p:cNvSpPr txBox="1"/>
          <p:nvPr/>
        </p:nvSpPr>
        <p:spPr>
          <a:xfrm>
            <a:off x="754063" y="531813"/>
            <a:ext cx="7272337" cy="70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探究新知：“画鼻子”的游戏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4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4063" y="2076450"/>
            <a:ext cx="5051425" cy="414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8300" y="2076450"/>
            <a:ext cx="4883150" cy="4149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7525" y="295275"/>
            <a:ext cx="2728913" cy="1173163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1" name="文本框 8"/>
          <p:cNvSpPr txBox="1"/>
          <p:nvPr/>
        </p:nvSpPr>
        <p:spPr>
          <a:xfrm>
            <a:off x="754063" y="531813"/>
            <a:ext cx="2255837" cy="70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说话训练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7575" y="1231900"/>
            <a:ext cx="7983538" cy="5087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17525" y="3035300"/>
            <a:ext cx="2492375" cy="1041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拍三拍</a:t>
            </a:r>
            <a:endParaRPr lang="zh-CN" altLang="en-US" sz="4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7525" y="295275"/>
            <a:ext cx="2728913" cy="1173163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5" name="文本框 8"/>
          <p:cNvSpPr txBox="1"/>
          <p:nvPr/>
        </p:nvSpPr>
        <p:spPr>
          <a:xfrm>
            <a:off x="754063" y="531813"/>
            <a:ext cx="2255837" cy="70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说话训练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9800" y="3082925"/>
            <a:ext cx="2490788" cy="1041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贴鼻子</a:t>
            </a:r>
            <a:endParaRPr lang="zh-CN" altLang="en-US" sz="4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8197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0" y="1187450"/>
            <a:ext cx="6731000" cy="448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7525" y="295275"/>
            <a:ext cx="2728913" cy="1173163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19" name="文本框 8"/>
          <p:cNvSpPr txBox="1"/>
          <p:nvPr/>
        </p:nvSpPr>
        <p:spPr>
          <a:xfrm>
            <a:off x="754063" y="531813"/>
            <a:ext cx="2255837" cy="70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说话训练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3613" y="3035300"/>
            <a:ext cx="2490787" cy="1041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捉迷藏</a:t>
            </a:r>
            <a:endParaRPr lang="zh-CN" altLang="en-US" sz="4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922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6288" y="1044575"/>
            <a:ext cx="6629400" cy="5024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7525" y="295275"/>
            <a:ext cx="2728913" cy="1173163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3" name="文本框 8"/>
          <p:cNvSpPr txBox="1"/>
          <p:nvPr/>
        </p:nvSpPr>
        <p:spPr>
          <a:xfrm>
            <a:off x="754063" y="531813"/>
            <a:ext cx="2255837" cy="70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说话训练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7525" y="3035300"/>
            <a:ext cx="3525838" cy="1041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老鹰抓小鸡</a:t>
            </a:r>
            <a:endParaRPr lang="zh-CN" altLang="en-US" sz="4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024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94400" y="742950"/>
            <a:ext cx="5384800" cy="286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4400" y="3867150"/>
            <a:ext cx="5383213" cy="2921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7525" y="295275"/>
            <a:ext cx="2728913" cy="1173163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7" name="文本框 8"/>
          <p:cNvSpPr txBox="1"/>
          <p:nvPr/>
        </p:nvSpPr>
        <p:spPr>
          <a:xfrm>
            <a:off x="754063" y="531813"/>
            <a:ext cx="2255837" cy="70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说话训练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8" name="文本框 2"/>
          <p:cNvSpPr txBox="1"/>
          <p:nvPr/>
        </p:nvSpPr>
        <p:spPr>
          <a:xfrm>
            <a:off x="282575" y="1946275"/>
            <a:ext cx="11395075" cy="3384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80000"/>
              </a:lnSpc>
            </a:pPr>
            <a:r>
              <a:rPr lang="en-US" altLang="zh-CN" sz="4000" b="1" dirty="0"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Calibri" panose="020F0502020204030204" pitchFamily="34" charset="0"/>
                <a:ea typeface="宋体" panose="02010600030101010101" pitchFamily="2" charset="-122"/>
              </a:rPr>
              <a:t>、在图上看到了哪几种游戏，哪个是你熟悉的？哪个是你不熟悉的？你平时还做哪些游戏呢？</a:t>
            </a:r>
            <a:endParaRPr lang="zh-CN" altLang="en-US" sz="40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80000"/>
              </a:lnSpc>
            </a:pPr>
            <a:r>
              <a:rPr lang="en-US" altLang="zh-CN" sz="4000" b="1" dirty="0"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Calibri" panose="020F0502020204030204" pitchFamily="34" charset="0"/>
                <a:ea typeface="宋体" panose="02010600030101010101" pitchFamily="2" charset="-122"/>
              </a:rPr>
              <a:t>、自由地选择一个你感兴趣的游戏来介绍给大家。</a:t>
            </a:r>
            <a:endParaRPr lang="zh-CN" altLang="en-US" sz="4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924</Words>
  <Application>WPS 演示</Application>
  <PresentationFormat>自定义</PresentationFormat>
  <Paragraphs>72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Calibri</vt:lpstr>
      <vt:lpstr>楷体</vt:lpstr>
      <vt:lpstr>黑体</vt:lpstr>
      <vt:lpstr>微软雅黑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Company>
  <LinksUpToDate>false</LinksUpToDate>
  <SharedDoc>false</SharedDoc>
  <HyperlinksChanged>false</HyperlinksChanged>
  <AppVersion>14.0000</AppVersion>
  <Manager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4</cp:revision>
  <dcterms:created xsi:type="dcterms:W3CDTF">2016-12-11T09:55:00Z</dcterms:created>
  <dcterms:modified xsi:type="dcterms:W3CDTF">2017-05-14T12:15:00Z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