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</p:sldMasterIdLst>
  <p:notesMasterIdLst>
    <p:notesMasterId r:id="rId22"/>
  </p:notesMasterIdLst>
  <p:handoutMasterIdLst>
    <p:handoutMasterId r:id="rId23"/>
  </p:handoutMasterIdLst>
  <p:sldIdLst>
    <p:sldId id="414" r:id="rId3"/>
    <p:sldId id="369" r:id="rId4"/>
    <p:sldId id="398" r:id="rId5"/>
    <p:sldId id="435" r:id="rId6"/>
    <p:sldId id="436" r:id="rId7"/>
    <p:sldId id="445" r:id="rId8"/>
    <p:sldId id="446" r:id="rId9"/>
    <p:sldId id="438" r:id="rId10"/>
    <p:sldId id="458" r:id="rId11"/>
    <p:sldId id="459" r:id="rId12"/>
    <p:sldId id="460" r:id="rId13"/>
    <p:sldId id="461" r:id="rId14"/>
    <p:sldId id="441" r:id="rId15"/>
    <p:sldId id="462" r:id="rId16"/>
    <p:sldId id="463" r:id="rId17"/>
    <p:sldId id="457" r:id="rId18"/>
    <p:sldId id="444" r:id="rId19"/>
    <p:sldId id="353" r:id="rId20"/>
    <p:sldId id="352" r:id="rId21"/>
  </p:sldIdLst>
  <p:sldSz cx="9144000" cy="5143500" type="screen16x9"/>
  <p:notesSz cx="6858000" cy="9144000"/>
  <p:embeddedFontLst>
    <p:embeddedFont>
      <p:font typeface="黑体" pitchFamily="49" charset="-122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楷体_GB2312" charset="-122"/>
      <p:regular r:id="rId29"/>
    </p:embeddedFont>
    <p:embeddedFont>
      <p:font typeface="楷体" pitchFamily="49" charset="-122"/>
      <p:regular r:id="rId30"/>
    </p:embeddedFont>
    <p:embeddedFont>
      <p:font typeface="方正楷体_GBK" charset="-122"/>
      <p:regular r:id="rId31"/>
    </p:embeddedFont>
    <p:embeddedFont>
      <p:font typeface="宋体-PUA" charset="-122"/>
      <p:regular r:id="rId32"/>
    </p:embeddedFont>
  </p:embeddedFont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1650" y="-618"/>
      </p:cViewPr>
      <p:guideLst>
        <p:guide orient="horz" pos="154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fontAlgn="base"/>
              <a:t>2018/8/9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fontAlgn="base"/>
              <a:t>2018/8/9</a:t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图片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 l="69366" t="11" r="316" b="60062"/>
          <a:stretch>
            <a:fillRect/>
          </a:stretch>
        </p:blipFill>
        <p:spPr>
          <a:xfrm>
            <a:off x="7713663" y="-7937"/>
            <a:ext cx="1435100" cy="1390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 descr="图片1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9366" t="11" r="316" b="60062"/>
          <a:stretch>
            <a:fillRect/>
          </a:stretch>
        </p:blipFill>
        <p:spPr>
          <a:xfrm flipH="1" flipV="1">
            <a:off x="-3175" y="4073525"/>
            <a:ext cx="1108075" cy="1074738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timg"/>
          <p:cNvPicPr>
            <a:picLocks noChangeAspect="1"/>
          </p:cNvPicPr>
          <p:nvPr userDrawn="1"/>
        </p:nvPicPr>
        <p:blipFill>
          <a:blip r:embed="rId3" cstate="print"/>
          <a:srcRect t="19032" b="13538"/>
          <a:stretch>
            <a:fillRect/>
          </a:stretch>
        </p:blipFill>
        <p:spPr>
          <a:xfrm>
            <a:off x="3205163" y="1627188"/>
            <a:ext cx="5537200" cy="3452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2" descr="72bOOOPICfa_20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178050" y="1698625"/>
            <a:ext cx="1347788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 txBox="1"/>
          <p:nvPr/>
        </p:nvSpPr>
        <p:spPr>
          <a:xfrm>
            <a:off x="1647825" y="465138"/>
            <a:ext cx="5561013" cy="777875"/>
          </a:xfrm>
          <a:prstGeom prst="rect">
            <a:avLst/>
          </a:prstGeom>
          <a:noFill/>
          <a:ln w="12700">
            <a:noFill/>
          </a:ln>
        </p:spPr>
        <p:txBody>
          <a:bodyPr anchor="t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11</a:t>
            </a:r>
            <a:r>
              <a:rPr lang="en-US" altLang="zh-CN" sz="4000" b="1" baseline="30000" dirty="0"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一块奶酪</a:t>
            </a:r>
          </a:p>
        </p:txBody>
      </p:sp>
      <p:sp>
        <p:nvSpPr>
          <p:cNvPr id="6147" name="副标题 2"/>
          <p:cNvSpPr txBox="1"/>
          <p:nvPr/>
        </p:nvSpPr>
        <p:spPr>
          <a:xfrm>
            <a:off x="1863725" y="1243013"/>
            <a:ext cx="4968875" cy="436562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R</a:t>
            </a:r>
            <a:r>
              <a:rPr lang="en-US" altLang="zh-CN" sz="20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·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三年级上册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268538" y="1206500"/>
            <a:ext cx="4427538" cy="1111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3238500" y="796925"/>
            <a:ext cx="5251450" cy="124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就在这时，蚂蚁队长发现了一块大奶酪。</a:t>
            </a:r>
          </a:p>
        </p:txBody>
      </p:sp>
      <p:pic>
        <p:nvPicPr>
          <p:cNvPr id="2" name="图片 1" descr="234631-14031GT9288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3875" y="276225"/>
            <a:ext cx="2647950" cy="2647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Rectangle 2"/>
          <p:cNvSpPr txBox="1"/>
          <p:nvPr/>
        </p:nvSpPr>
        <p:spPr>
          <a:xfrm>
            <a:off x="2990850" y="2311400"/>
            <a:ext cx="5568950" cy="12001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90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indent="-342900" eaLnBrk="0" fontAlgn="base" hangingPunct="0"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strike="noStrike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strike="noStrike" noProof="1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故事开始起波澜，这块奶酪是后面情节的源头。</a:t>
            </a:r>
          </a:p>
        </p:txBody>
      </p:sp>
      <p:sp>
        <p:nvSpPr>
          <p:cNvPr id="3" name="Text Box 4"/>
          <p:cNvSpPr txBox="1"/>
          <p:nvPr/>
        </p:nvSpPr>
        <p:spPr>
          <a:xfrm>
            <a:off x="1287463" y="3667125"/>
            <a:ext cx="7138987" cy="124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思考：从文中的哪些地方可以看出奶酪诱人？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/>
          <p:nvPr/>
        </p:nvSpPr>
        <p:spPr>
          <a:xfrm>
            <a:off x="849313" y="458788"/>
            <a:ext cx="7653337" cy="44862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>
              <a:lnSpc>
                <a:spcPct val="115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直接描写：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5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“奶酪多诱人啊！抬着它，不要说吃，单是闻闻，都要淌口水。”</a:t>
            </a:r>
          </a:p>
          <a:p>
            <a:pPr eaLnBrk="0" hangingPunct="0">
              <a:lnSpc>
                <a:spcPct val="115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“味道真香！”</a:t>
            </a:r>
          </a:p>
          <a:p>
            <a:pPr eaLnBrk="0" hangingPunct="0">
              <a:lnSpc>
                <a:spcPct val="115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间接描写：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0" hangingPunct="0">
              <a:lnSpc>
                <a:spcPct val="115000"/>
              </a:lnSpc>
              <a:spcBef>
                <a:spcPts val="6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“听到命令，大家放下奶酪，却不走开。”</a:t>
            </a:r>
          </a:p>
          <a:p>
            <a:pPr eaLnBrk="0" hangingPunct="0">
              <a:lnSpc>
                <a:spcPct val="115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“大家依旧不动，眼睛望着别处，心却牵挂着那一点儿奶酪渣子。”</a:t>
            </a: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26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446088" y="854075"/>
            <a:ext cx="8396287" cy="20716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蚂蚁队长叼着奶酪的一角往前拽着，也许是用力过猛，一下就把那个角拽掉了。盯着那一点儿掉在地上的奶酪渣，蚂蚁队长想：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丢掉，实在太可惜；趁机吃掉它，又要犯偷嘴的禁令。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869113" y="1663700"/>
            <a:ext cx="12493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··</a:t>
            </a:r>
            <a:endParaRPr lang="zh-CN" altLang="en-US" sz="28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5363" y="3086100"/>
            <a:ext cx="7435850" cy="1641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2800" b="1" strike="noStrike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“一点儿”说明其小，如何处理这么小的奶酪渣就成了一个难题。这两个选项都不是最佳的处理方案，蚂蚁队长因此犯了难。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33793"/>
          <p:cNvSpPr>
            <a:spLocks noGrp="1"/>
          </p:cNvSpPr>
          <p:nvPr/>
        </p:nvSpPr>
        <p:spPr>
          <a:xfrm>
            <a:off x="1271588" y="1139825"/>
            <a:ext cx="5592762" cy="6429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蚂蚁队长考虑过偷吃奶酪吗？</a:t>
            </a:r>
          </a:p>
        </p:txBody>
      </p:sp>
      <p:sp>
        <p:nvSpPr>
          <p:cNvPr id="2" name="Rectangle 2"/>
          <p:cNvSpPr txBox="1">
            <a:spLocks noRot="1" noChangeArrowheads="1"/>
          </p:cNvSpPr>
          <p:nvPr/>
        </p:nvSpPr>
        <p:spPr>
          <a:xfrm>
            <a:off x="2251075" y="350838"/>
            <a:ext cx="4641850" cy="730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n-cs"/>
              </a:rPr>
              <a:t>想一想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38200" y="1858963"/>
            <a:ext cx="7640638" cy="3225800"/>
            <a:chOff x="1320" y="3026"/>
            <a:chExt cx="12033" cy="5079"/>
          </a:xfrm>
        </p:grpSpPr>
        <p:pic>
          <p:nvPicPr>
            <p:cNvPr id="18436" name="图片 2" descr="tim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20" y="4364"/>
              <a:ext cx="3446" cy="3741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37" name="组合 10"/>
            <p:cNvGrpSpPr/>
            <p:nvPr/>
          </p:nvGrpSpPr>
          <p:grpSpPr>
            <a:xfrm>
              <a:off x="4986" y="3026"/>
              <a:ext cx="8367" cy="3855"/>
              <a:chOff x="5291" y="3106"/>
              <a:chExt cx="8367" cy="3855"/>
            </a:xfrm>
          </p:grpSpPr>
          <p:sp>
            <p:nvSpPr>
              <p:cNvPr id="4" name="矩形标注 3"/>
              <p:cNvSpPr/>
              <p:nvPr/>
            </p:nvSpPr>
            <p:spPr>
              <a:xfrm>
                <a:off x="5291" y="3106"/>
                <a:ext cx="8367" cy="3855"/>
              </a:xfrm>
              <a:prstGeom prst="wedgeRectCallout">
                <a:avLst>
                  <a:gd name="adj1" fmla="val -58041"/>
                  <a:gd name="adj2" fmla="val -1140"/>
                </a:avLst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18439" name="Text Box 3"/>
              <p:cNvSpPr txBox="1"/>
              <p:nvPr/>
            </p:nvSpPr>
            <p:spPr>
              <a:xfrm>
                <a:off x="5410" y="3165"/>
                <a:ext cx="8248" cy="363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    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sym typeface="宋体" panose="02010600030101010101" pitchFamily="2" charset="-122"/>
                  </a:rPr>
                  <a:t>我认为蚂蚁队长考虑过，因为看到奶酪渣子，他的心“七上八下”；在大家都消失在草丛中后，他嗅了嗅奶酪渣子，“犹豫了一会儿”。这些表现说明他动过偷吃奶酪的念头。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3793"/>
          <p:cNvSpPr>
            <a:spLocks noGrp="1"/>
          </p:cNvSpPr>
          <p:nvPr/>
        </p:nvSpPr>
        <p:spPr>
          <a:xfrm>
            <a:off x="868363" y="520700"/>
            <a:ext cx="6596062" cy="77628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66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最终，蚂蚁队长是怎么做的呢？</a:t>
            </a:r>
          </a:p>
        </p:txBody>
      </p:sp>
      <p:sp>
        <p:nvSpPr>
          <p:cNvPr id="8" name="Text Box 4"/>
          <p:cNvSpPr txBox="1"/>
          <p:nvPr/>
        </p:nvSpPr>
        <p:spPr>
          <a:xfrm>
            <a:off x="868363" y="1296988"/>
            <a:ext cx="7994650" cy="1641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当他们重新聚到奶酪旁边时，蚂蚁队长命令年龄最小的一只蚂蚁：“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这点儿奶酪渣是刚才弄掉的，丢了可惜，你吃掉它。执行命令！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90613" y="3162300"/>
            <a:ext cx="7435850" cy="16414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2800" b="1" strike="noStrike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蚂蚁队长直接命令年龄最小的一只蚂蚁吃掉奶酪渣子，不容置疑，表现了蚂蚁队长爱护幼小的品质。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8" grpId="0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633413" y="915988"/>
            <a:ext cx="7939087" cy="1211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大家又干起活来了，劲头比刚才更足，奶酪一会儿就被搬进洞里去了。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6725" y="2211388"/>
            <a:ext cx="8355013" cy="2143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ts val="4000"/>
              </a:lnSpc>
            </a:pPr>
            <a:r>
              <a:rPr lang="zh-CN" altLang="en-US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大家的“劲头比刚才更足”是因为（           </a:t>
            </a:r>
          </a:p>
          <a:p>
            <a:pPr defTabSz="914400">
              <a:lnSpc>
                <a:spcPts val="4000"/>
              </a:lnSpc>
            </a:pPr>
            <a:r>
              <a:rPr lang="zh-CN" altLang="zh-CN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   </a:t>
            </a:r>
          </a:p>
          <a:p>
            <a:pPr defTabSz="914400">
              <a:lnSpc>
                <a:spcPts val="4000"/>
              </a:lnSpc>
            </a:pPr>
            <a:r>
              <a:rPr lang="zh-CN" altLang="zh-CN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          </a:t>
            </a:r>
          </a:p>
          <a:p>
            <a:pPr defTabSz="914400">
              <a:lnSpc>
                <a:spcPts val="4000"/>
              </a:lnSpc>
            </a:pPr>
            <a:r>
              <a:rPr lang="zh-CN" altLang="zh-CN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        ）。</a:t>
            </a:r>
          </a:p>
        </p:txBody>
      </p:sp>
      <p:sp>
        <p:nvSpPr>
          <p:cNvPr id="9222" name="TextBox 6"/>
          <p:cNvSpPr txBox="1"/>
          <p:nvPr/>
        </p:nvSpPr>
        <p:spPr>
          <a:xfrm>
            <a:off x="6965950" y="2282825"/>
            <a:ext cx="161290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蚂蚁队长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561975" y="2805113"/>
            <a:ext cx="804703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没有因为自己地位高，就把奶酪渣子据为己有，而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16450" y="1271588"/>
            <a:ext cx="26717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······</a:t>
            </a:r>
            <a:endParaRPr lang="zh-CN" altLang="en-US" sz="28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61975" y="3336925"/>
            <a:ext cx="8047038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是让给了年龄最小的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一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只蚂蚁，说明它非常爱护小</a:t>
            </a:r>
          </a:p>
        </p:txBody>
      </p:sp>
      <p:sp>
        <p:nvSpPr>
          <p:cNvPr id="10" name="TextBox 6"/>
          <p:cNvSpPr txBox="1"/>
          <p:nvPr/>
        </p:nvSpPr>
        <p:spPr>
          <a:xfrm>
            <a:off x="561975" y="3833813"/>
            <a:ext cx="59023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蚂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蚁们，大家被蚂蚁队长的爱感动了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9222" grpId="0"/>
      <p:bldP spid="3" grpId="0"/>
      <p:bldP spid="5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08075" y="1987550"/>
            <a:ext cx="6937375" cy="3121025"/>
            <a:chOff x="1745" y="3131"/>
            <a:chExt cx="10924" cy="4913"/>
          </a:xfrm>
        </p:grpSpPr>
        <p:pic>
          <p:nvPicPr>
            <p:cNvPr id="21506" name="图片 4" descr="timg (7)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5" y="3640"/>
              <a:ext cx="4405" cy="44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矩形标注 5"/>
            <p:cNvSpPr/>
            <p:nvPr/>
          </p:nvSpPr>
          <p:spPr>
            <a:xfrm>
              <a:off x="5323" y="3147"/>
              <a:ext cx="7347" cy="2543"/>
            </a:xfrm>
            <a:prstGeom prst="wedgeRectCallout">
              <a:avLst>
                <a:gd name="adj1" fmla="val -57431"/>
                <a:gd name="adj2" fmla="val 42489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508" name="Text Box 3"/>
            <p:cNvSpPr txBox="1"/>
            <p:nvPr/>
          </p:nvSpPr>
          <p:spPr>
            <a:xfrm>
              <a:off x="5459" y="3131"/>
              <a:ext cx="7211" cy="24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ts val="38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    </a:t>
              </a:r>
              <a:r>
                <a:rPr lang="zh-CN" altLang="en-US" sz="2800" b="1" dirty="0">
                  <a:solidFill>
                    <a:srgbClr val="0000FF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喜欢。因为它不仅严格要求自己，还非常关爱幼小，是一位合格的领导者。</a:t>
              </a:r>
            </a:p>
          </p:txBody>
        </p:sp>
      </p:grpSp>
      <p:sp>
        <p:nvSpPr>
          <p:cNvPr id="21509" name="标题 33793"/>
          <p:cNvSpPr>
            <a:spLocks noGrp="1"/>
          </p:cNvSpPr>
          <p:nvPr/>
        </p:nvSpPr>
        <p:spPr>
          <a:xfrm>
            <a:off x="1271588" y="1139825"/>
            <a:ext cx="6269037" cy="642938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你喜欢这位蚂蚁队长吗？为什么？</a:t>
            </a: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>
          <a:xfrm>
            <a:off x="2251075" y="350838"/>
            <a:ext cx="4641850" cy="73025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宋体" panose="02010600030101010101" pitchFamily="2" charset="-122"/>
                <a:ea typeface="+mj-ea"/>
                <a:cs typeface="+mn-cs"/>
              </a:rPr>
              <a:t>说一说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6448" y="340084"/>
            <a:ext cx="3392805" cy="73723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方正楷体_GBK" panose="03000509000000000000" pitchFamily="65" charset="-122"/>
                <a:cs typeface="+mn-ea"/>
                <a:sym typeface="+mn-ea"/>
              </a:rPr>
              <a:t>总结全文</a:t>
            </a:r>
            <a:r>
              <a:rPr kumimoji="0" lang="zh-CN" altLang="en-US" sz="2800" b="1" kern="1200" cap="none" spc="0" normalizeH="0" baseline="0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宋体-PUA" panose="02010600030101010101" charset="-122"/>
                <a:ea typeface="宋体-PUA" panose="02010600030101010101" charset="-122"/>
                <a:cs typeface="+mn-ea"/>
                <a:sym typeface="+mn-ea"/>
              </a:rPr>
              <a:t>，</a:t>
            </a:r>
            <a:r>
              <a:rPr kumimoji="0" lang="zh-CN" altLang="en-US" sz="2800" b="1" kern="1200" cap="none" spc="0" normalizeH="0" baseline="0" noProof="1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感悟中心</a:t>
            </a:r>
            <a:endParaRPr kumimoji="0" lang="en-US" altLang="zh-CN" sz="2800" b="1" kern="1200" cap="none" spc="0" normalizeH="0" baseline="0" noProof="1">
              <a:ln>
                <a:solidFill>
                  <a:srgbClr val="FFFF00"/>
                </a:solidFill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908050" y="1292225"/>
            <a:ext cx="409575" cy="3043238"/>
          </a:xfrm>
          <a:prstGeom prst="leftBrace">
            <a:avLst>
              <a:gd name="adj1" fmla="val 90278"/>
              <a:gd name="adj2" fmla="val 4826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Box 15"/>
          <p:cNvSpPr txBox="1"/>
          <p:nvPr/>
        </p:nvSpPr>
        <p:spPr>
          <a:xfrm>
            <a:off x="2765425" y="2016125"/>
            <a:ext cx="4202113" cy="53975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发现奶酪——叫来助手</a:t>
            </a:r>
          </a:p>
        </p:txBody>
      </p:sp>
      <p:sp>
        <p:nvSpPr>
          <p:cNvPr id="6" name="左大括号 5"/>
          <p:cNvSpPr/>
          <p:nvPr/>
        </p:nvSpPr>
        <p:spPr>
          <a:xfrm flipH="1">
            <a:off x="7753350" y="2087563"/>
            <a:ext cx="366713" cy="2247900"/>
          </a:xfrm>
          <a:prstGeom prst="leftBrace">
            <a:avLst>
              <a:gd name="adj1" fmla="val 90278"/>
              <a:gd name="adj2" fmla="val 4884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15"/>
          <p:cNvSpPr txBox="1"/>
          <p:nvPr/>
        </p:nvSpPr>
        <p:spPr>
          <a:xfrm>
            <a:off x="2765425" y="3819525"/>
            <a:ext cx="4394200" cy="53975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再次干活——搬入洞中</a:t>
            </a:r>
          </a:p>
        </p:txBody>
      </p:sp>
      <p:sp>
        <p:nvSpPr>
          <p:cNvPr id="8" name="Text Box 15"/>
          <p:cNvSpPr txBox="1"/>
          <p:nvPr/>
        </p:nvSpPr>
        <p:spPr>
          <a:xfrm>
            <a:off x="8116888" y="2687638"/>
            <a:ext cx="996950" cy="989012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关怀幼小</a:t>
            </a:r>
          </a:p>
        </p:txBody>
      </p:sp>
      <p:sp>
        <p:nvSpPr>
          <p:cNvPr id="9" name="Text Box 15"/>
          <p:cNvSpPr txBox="1"/>
          <p:nvPr/>
        </p:nvSpPr>
        <p:spPr>
          <a:xfrm>
            <a:off x="1244600" y="1228725"/>
            <a:ext cx="7431088" cy="53975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定要求——不许偷嘴，违者必罚——一视同仁</a:t>
            </a:r>
          </a:p>
        </p:txBody>
      </p:sp>
      <p:sp>
        <p:nvSpPr>
          <p:cNvPr id="10" name="Text Box 15"/>
          <p:cNvSpPr txBox="1"/>
          <p:nvPr/>
        </p:nvSpPr>
        <p:spPr>
          <a:xfrm>
            <a:off x="1208088" y="2905125"/>
            <a:ext cx="1401762" cy="539750"/>
          </a:xfrm>
          <a:prstGeom prst="rect">
            <a:avLst/>
          </a:prstGeom>
          <a:noFill/>
          <a:ln w="19050">
            <a:noFill/>
          </a:ln>
        </p:spPr>
        <p:txBody>
          <a:bodyPr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搬奶酪</a:t>
            </a:r>
          </a:p>
        </p:txBody>
      </p:sp>
      <p:sp>
        <p:nvSpPr>
          <p:cNvPr id="12" name="Text Box 15"/>
          <p:cNvSpPr txBox="1"/>
          <p:nvPr/>
        </p:nvSpPr>
        <p:spPr>
          <a:xfrm>
            <a:off x="2765425" y="2613025"/>
            <a:ext cx="3825875" cy="53975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拽掉一角——休息思考</a:t>
            </a:r>
          </a:p>
        </p:txBody>
      </p:sp>
      <p:sp>
        <p:nvSpPr>
          <p:cNvPr id="13" name="Text Box 15"/>
          <p:cNvSpPr txBox="1"/>
          <p:nvPr/>
        </p:nvSpPr>
        <p:spPr>
          <a:xfrm>
            <a:off x="2765425" y="3208338"/>
            <a:ext cx="5602288" cy="539750"/>
          </a:xfrm>
          <a:prstGeom prst="rect">
            <a:avLst/>
          </a:prstGeom>
          <a:noFill/>
          <a:ln w="19050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再下命令——年龄最小的蚂蚁吃掉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5275" y="1982788"/>
            <a:ext cx="612775" cy="152241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noProof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  <a:sym typeface="+mn-ea"/>
              </a:rPr>
              <a:t>一块奶酪</a:t>
            </a:r>
            <a:endParaRPr lang="zh-CN" altLang="en-US" sz="2800" b="1" noProof="1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+mn-ea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2509838" y="2063750"/>
            <a:ext cx="360363" cy="2271713"/>
          </a:xfrm>
          <a:prstGeom prst="leftBrace">
            <a:avLst>
              <a:gd name="adj1" fmla="val 90278"/>
              <a:gd name="adj2" fmla="val 48849"/>
            </a:avLst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6" grpId="0" bldLvl="0" animBg="1"/>
      <p:bldP spid="7" grpId="0"/>
      <p:bldP spid="8" grpId="0"/>
      <p:bldP spid="9" grpId="0"/>
      <p:bldP spid="10" grpId="0"/>
      <p:bldP spid="12" grpId="0"/>
      <p:bldP spid="13" grpId="0"/>
      <p:bldP spid="5" grpId="0"/>
      <p:bldP spid="1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179511" y="335635"/>
            <a:ext cx="252028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思想提升</a:t>
            </a:r>
          </a:p>
        </p:txBody>
      </p:sp>
      <p:sp>
        <p:nvSpPr>
          <p:cNvPr id="12" name="Rectangle 2"/>
          <p:cNvSpPr txBox="1"/>
          <p:nvPr/>
        </p:nvSpPr>
        <p:spPr>
          <a:xfrm>
            <a:off x="612775" y="1146175"/>
            <a:ext cx="8067675" cy="36337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indent="-342900" eaLnBrk="0" hangingPunct="0"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本文主要讲了蚂蚁队长在禁止偷吃的命令下，将不小心拽掉的奶酪分给年龄最小的一只蚂蚁吃的故事，表现了蚂蚁队长平等相待、关爱幼小的美好品德。</a:t>
            </a:r>
          </a:p>
          <a:p>
            <a:pPr indent="-342900" eaLnBrk="0" hangingPunct="0"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想一想，你在平时的学习生活中，该如何关心比你弱小的同学？</a:t>
            </a:r>
            <a:b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9511" y="268074"/>
            <a:ext cx="2520282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拓展运用</a:t>
            </a:r>
          </a:p>
        </p:txBody>
      </p:sp>
      <p:sp>
        <p:nvSpPr>
          <p:cNvPr id="24578" name="TextBox 2"/>
          <p:cNvSpPr txBox="1"/>
          <p:nvPr/>
        </p:nvSpPr>
        <p:spPr>
          <a:xfrm>
            <a:off x="2143125" y="1036638"/>
            <a:ext cx="45275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zh-CN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关于蚂蚁的歇后语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62113" y="1543050"/>
            <a:ext cx="5246687" cy="3324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蚂蚁看天——不知高低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热锅上的蚂蚁——团团转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蚂蚁背螳螂——肩负重任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蚂蚁搬家——不是风，就是雨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蚂蚁爬扫帚——条条是路</a:t>
            </a:r>
          </a:p>
        </p:txBody>
      </p:sp>
      <p:grpSp>
        <p:nvGrpSpPr>
          <p:cNvPr id="24580" name="组合 6"/>
          <p:cNvGrpSpPr/>
          <p:nvPr/>
        </p:nvGrpSpPr>
        <p:grpSpPr>
          <a:xfrm>
            <a:off x="6027738" y="1836738"/>
            <a:ext cx="2647950" cy="1611312"/>
            <a:chOff x="2349" y="1110"/>
            <a:chExt cx="8584" cy="4495"/>
          </a:xfrm>
        </p:grpSpPr>
        <p:pic>
          <p:nvPicPr>
            <p:cNvPr id="24581" name="图片 3" descr="timg (1)"/>
            <p:cNvPicPr>
              <a:picLocks noChangeAspect="1"/>
            </p:cNvPicPr>
            <p:nvPr/>
          </p:nvPicPr>
          <p:blipFill>
            <a:blip r:embed="rId2" cstate="print"/>
            <a:srcRect r="12595" b="26866"/>
            <a:stretch>
              <a:fillRect/>
            </a:stretch>
          </p:blipFill>
          <p:spPr>
            <a:xfrm>
              <a:off x="2349" y="1110"/>
              <a:ext cx="8480" cy="43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4582" name="图片 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0529" y="5245"/>
              <a:ext cx="405" cy="3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63588" y="855663"/>
            <a:ext cx="7616825" cy="2862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蚂蚁大军在努力地搬运一块大奶酪时，蚂蚁队长不小心拽掉了一点儿。奶酪渣真香啊，可蚂蚁队长下了禁止偷嘴的命令，该怎么处理它呢？蚂蚁队长思考了好久，终于想出了一个好办法，获得了大家的一致称赞。这个办法是什么呢？</a:t>
            </a:r>
          </a:p>
        </p:txBody>
      </p:sp>
      <p:pic>
        <p:nvPicPr>
          <p:cNvPr id="2" name="图片 1" descr="u=3213428291,3416536859&amp;fm=21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5050" y="3348038"/>
            <a:ext cx="3300413" cy="1751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横卷形 7"/>
          <p:cNvSpPr/>
          <p:nvPr/>
        </p:nvSpPr>
        <p:spPr>
          <a:xfrm>
            <a:off x="1274763" y="1835150"/>
            <a:ext cx="2179637" cy="742950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 anchorCtr="1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4022725" y="1835150"/>
            <a:ext cx="4281488" cy="6223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lIns="68580" tIns="34290" rIns="68580" bIns="34290" anchor="ctr" anchorCtr="1">
            <a:spAutoFit/>
          </a:bodyPr>
          <a:lstStyle/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诱、舔、强、犯、稍、豫、跺</a:t>
            </a:r>
          </a:p>
        </p:txBody>
      </p:sp>
      <p:sp>
        <p:nvSpPr>
          <p:cNvPr id="8195" name="文本框 18"/>
          <p:cNvSpPr txBox="1"/>
          <p:nvPr/>
        </p:nvSpPr>
        <p:spPr>
          <a:xfrm>
            <a:off x="501650" y="965200"/>
            <a:ext cx="29527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我会认</a:t>
            </a:r>
          </a:p>
        </p:txBody>
      </p:sp>
      <p:sp>
        <p:nvSpPr>
          <p:cNvPr id="2" name="文本框 2"/>
          <p:cNvSpPr txBox="1"/>
          <p:nvPr/>
        </p:nvSpPr>
        <p:spPr>
          <a:xfrm>
            <a:off x="3048000" y="268327"/>
            <a:ext cx="2770187" cy="7683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宋体" panose="02010600030101010101" pitchFamily="2" charset="-122"/>
              </a:rPr>
              <a:t>字词学习</a:t>
            </a:r>
          </a:p>
        </p:txBody>
      </p:sp>
      <p:sp>
        <p:nvSpPr>
          <p:cNvPr id="5" name="横卷形 9"/>
          <p:cNvSpPr/>
          <p:nvPr/>
        </p:nvSpPr>
        <p:spPr>
          <a:xfrm>
            <a:off x="1284288" y="2824163"/>
            <a:ext cx="2170112" cy="742950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 anchorCtr="1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4022725" y="2863850"/>
            <a:ext cx="4281488" cy="6223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lIns="68580" tIns="34290" rIns="68580" bIns="34290" anchor="ctr" anchorCtr="1">
            <a:spAutoFit/>
          </a:bodyPr>
          <a:lstStyle/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宣、禁、聚</a:t>
            </a:r>
          </a:p>
        </p:txBody>
      </p:sp>
      <p:sp>
        <p:nvSpPr>
          <p:cNvPr id="3" name="横卷形 9"/>
          <p:cNvSpPr/>
          <p:nvPr/>
        </p:nvSpPr>
        <p:spPr>
          <a:xfrm>
            <a:off x="1268413" y="3884613"/>
            <a:ext cx="2170112" cy="742950"/>
          </a:xfrm>
          <a:prstGeom prst="horizontalScroll">
            <a:avLst>
              <a:gd name="adj" fmla="val 12500"/>
            </a:avLst>
          </a:prstGeom>
          <a:solidFill>
            <a:srgbClr val="CCFF99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 anchorCtr="1"/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27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半包围结构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4006850" y="3924300"/>
            <a:ext cx="4281488" cy="622300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wrap="square" lIns="68580" tIns="34290" rIns="68580" bIns="34290" anchor="ctr" anchorCtr="1">
            <a:spAutoFit/>
          </a:bodyPr>
          <a:lstStyle/>
          <a:p>
            <a:pPr algn="ctr" eaLnBrk="0" hangingPunc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5" grpId="0" bldLvl="0" animBg="1"/>
      <p:bldP spid="6" grpId="0" bldLvl="0" animBg="1"/>
      <p:bldP spid="3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合 2"/>
          <p:cNvGrpSpPr/>
          <p:nvPr/>
        </p:nvGrpSpPr>
        <p:grpSpPr>
          <a:xfrm>
            <a:off x="400050" y="1241425"/>
            <a:ext cx="7891463" cy="2886075"/>
            <a:chOff x="1226471" y="1574992"/>
            <a:chExt cx="5553884" cy="2686469"/>
          </a:xfrm>
        </p:grpSpPr>
        <p:sp>
          <p:nvSpPr>
            <p:cNvPr id="14" name="TextBox 13"/>
            <p:cNvSpPr txBox="1"/>
            <p:nvPr/>
          </p:nvSpPr>
          <p:spPr>
            <a:xfrm>
              <a:off x="1226471" y="1574992"/>
              <a:ext cx="5553884" cy="2686469"/>
            </a:xfrm>
            <a:prstGeom prst="rect">
              <a:avLst/>
            </a:prstGeom>
            <a:ln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01505" y="1655385"/>
              <a:ext cx="5406596" cy="2545780"/>
            </a:xfrm>
            <a:prstGeom prst="rect">
              <a:avLst/>
            </a:prstGeom>
            <a:ln>
              <a:prstDash val="dashDot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220" name="Text Box 2"/>
          <p:cNvSpPr txBox="1"/>
          <p:nvPr/>
        </p:nvSpPr>
        <p:spPr>
          <a:xfrm>
            <a:off x="506413" y="1241425"/>
            <a:ext cx="76898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宣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布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处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境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诱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盘子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犯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罪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禁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令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稍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豫      跺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脚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聚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集</a:t>
            </a:r>
          </a:p>
        </p:txBody>
      </p:sp>
      <p:sp>
        <p:nvSpPr>
          <p:cNvPr id="18" name="Text Box 3"/>
          <p:cNvSpPr txBox="1"/>
          <p:nvPr/>
        </p:nvSpPr>
        <p:spPr>
          <a:xfrm>
            <a:off x="4860925" y="1377950"/>
            <a:ext cx="858838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yòu</a:t>
            </a:r>
          </a:p>
        </p:txBody>
      </p:sp>
      <p:sp>
        <p:nvSpPr>
          <p:cNvPr id="19" name="Text Box 4"/>
          <p:cNvSpPr txBox="1"/>
          <p:nvPr/>
        </p:nvSpPr>
        <p:spPr>
          <a:xfrm>
            <a:off x="7038975" y="1400175"/>
            <a:ext cx="1025525" cy="738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tiǎn</a:t>
            </a:r>
          </a:p>
        </p:txBody>
      </p:sp>
      <p:sp>
        <p:nvSpPr>
          <p:cNvPr id="25" name="Text Box 5"/>
          <p:cNvSpPr txBox="1"/>
          <p:nvPr/>
        </p:nvSpPr>
        <p:spPr>
          <a:xfrm>
            <a:off x="6869113" y="2282825"/>
            <a:ext cx="100647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fàn</a:t>
            </a:r>
            <a:endParaRPr lang="en-US" altLang="zh-CN" sz="28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Text Box 4"/>
          <p:cNvSpPr txBox="1"/>
          <p:nvPr/>
        </p:nvSpPr>
        <p:spPr>
          <a:xfrm>
            <a:off x="1612900" y="2212975"/>
            <a:ext cx="1657350" cy="690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qiánɡ</a:t>
            </a:r>
          </a:p>
        </p:txBody>
      </p:sp>
      <p:sp>
        <p:nvSpPr>
          <p:cNvPr id="2" name="Text Box 5"/>
          <p:cNvSpPr txBox="1"/>
          <p:nvPr/>
        </p:nvSpPr>
        <p:spPr>
          <a:xfrm>
            <a:off x="3265488" y="3082925"/>
            <a:ext cx="1006475" cy="738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</a:t>
            </a:r>
            <a:endParaRPr lang="en-US" altLang="zh-CN" sz="28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4222750" y="2282825"/>
            <a:ext cx="100647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jìn</a:t>
            </a:r>
            <a:endParaRPr lang="en-US" altLang="zh-CN" sz="28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6923088" y="3071813"/>
            <a:ext cx="100647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jù</a:t>
            </a:r>
          </a:p>
        </p:txBody>
      </p:sp>
      <p:sp>
        <p:nvSpPr>
          <p:cNvPr id="5" name="Text Box 5"/>
          <p:cNvSpPr txBox="1"/>
          <p:nvPr/>
        </p:nvSpPr>
        <p:spPr>
          <a:xfrm>
            <a:off x="1328738" y="3143250"/>
            <a:ext cx="100647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shào</a:t>
            </a:r>
            <a:endParaRPr lang="en-US" altLang="zh-CN" sz="28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5011738" y="3074988"/>
            <a:ext cx="1006475" cy="736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duò</a:t>
            </a:r>
            <a:endParaRPr lang="en-US" altLang="zh-CN" sz="2800" dirty="0">
              <a:solidFill>
                <a:srgbClr val="FF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3"/>
          <p:cNvSpPr txBox="1"/>
          <p:nvPr/>
        </p:nvSpPr>
        <p:spPr>
          <a:xfrm>
            <a:off x="1400175" y="1362075"/>
            <a:ext cx="950913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xuān</a:t>
            </a:r>
          </a:p>
        </p:txBody>
      </p:sp>
      <p:sp>
        <p:nvSpPr>
          <p:cNvPr id="10" name="Text Box 3"/>
          <p:cNvSpPr txBox="1"/>
          <p:nvPr/>
        </p:nvSpPr>
        <p:spPr>
          <a:xfrm>
            <a:off x="3194050" y="1362075"/>
            <a:ext cx="858838" cy="73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5" grpId="0"/>
      <p:bldP spid="26" grpId="0"/>
      <p:bldP spid="2" grpId="0"/>
      <p:bldP spid="3" grpId="0"/>
      <p:bldP spid="4" grpId="0"/>
      <p:bldP spid="5" grpId="0"/>
      <p:bldP spid="6" grpId="0"/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7"/>
          <p:cNvSpPr txBox="1"/>
          <p:nvPr/>
        </p:nvSpPr>
        <p:spPr>
          <a:xfrm>
            <a:off x="395288" y="411163"/>
            <a:ext cx="2952750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zh-CN" altLang="en-US" sz="32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词语解释</a:t>
            </a:r>
          </a:p>
        </p:txBody>
      </p:sp>
      <p:sp>
        <p:nvSpPr>
          <p:cNvPr id="10242" name="Rectangle 2"/>
          <p:cNvSpPr txBox="1"/>
          <p:nvPr/>
        </p:nvSpPr>
        <p:spPr>
          <a:xfrm>
            <a:off x="900113" y="935038"/>
            <a:ext cx="7496175" cy="7000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r>
              <a:rPr lang="zh-CN" altLang="zh-CN" sz="3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根据词语的意思，在文中找出这些词语。</a:t>
            </a:r>
          </a:p>
        </p:txBody>
      </p:sp>
      <p:sp>
        <p:nvSpPr>
          <p:cNvPr id="10243" name="Rectangle 3"/>
          <p:cNvSpPr txBox="1"/>
          <p:nvPr/>
        </p:nvSpPr>
        <p:spPr>
          <a:xfrm>
            <a:off x="962025" y="1527175"/>
            <a:ext cx="7434263" cy="33734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ts val="3300"/>
              </a:lnSpc>
              <a:spcBef>
                <a:spcPct val="20000"/>
              </a:spcBef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）：小声说，私下里说。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）：争着向前，唯恐落后。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）：形容心里慌乱不安。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）：挂念。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）：泛指周围各地或各个方面。</a:t>
            </a:r>
          </a:p>
          <a:p>
            <a:pPr marL="342900" indent="-342900">
              <a:lnSpc>
                <a:spcPts val="3300"/>
              </a:lnSpc>
              <a:spcBef>
                <a:spcPct val="20000"/>
              </a:spcBef>
            </a:pPr>
            <a:r>
              <a:rPr lang="zh-CN" altLang="en-US" sz="2600" b="1" dirty="0">
                <a:latin typeface="Calibri" panose="020F0502020204030204" pitchFamily="34" charset="0"/>
                <a:ea typeface="宋体" panose="02010600030101010101" pitchFamily="2" charset="-122"/>
              </a:rPr>
              <a:t>（                    ）：实施，实行（政策、法律、计划、命令、判决中规定的事项）。</a:t>
            </a:r>
          </a:p>
        </p:txBody>
      </p:sp>
      <p:sp>
        <p:nvSpPr>
          <p:cNvPr id="12" name="Text Box 4"/>
          <p:cNvSpPr txBox="1"/>
          <p:nvPr/>
        </p:nvSpPr>
        <p:spPr>
          <a:xfrm>
            <a:off x="1701800" y="1527175"/>
            <a:ext cx="847725" cy="492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嘀咕</a:t>
            </a:r>
          </a:p>
        </p:txBody>
      </p:sp>
      <p:sp>
        <p:nvSpPr>
          <p:cNvPr id="13" name="Text Box 4"/>
          <p:cNvSpPr txBox="1"/>
          <p:nvPr/>
        </p:nvSpPr>
        <p:spPr>
          <a:xfrm>
            <a:off x="1392238" y="2055813"/>
            <a:ext cx="1511300" cy="492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争先恐后</a:t>
            </a:r>
          </a:p>
        </p:txBody>
      </p:sp>
      <p:sp>
        <p:nvSpPr>
          <p:cNvPr id="14" name="Text Box 4"/>
          <p:cNvSpPr txBox="1"/>
          <p:nvPr/>
        </p:nvSpPr>
        <p:spPr>
          <a:xfrm>
            <a:off x="1370013" y="2547938"/>
            <a:ext cx="1511300" cy="4905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七上八下</a:t>
            </a:r>
          </a:p>
        </p:txBody>
      </p:sp>
      <p:sp>
        <p:nvSpPr>
          <p:cNvPr id="15" name="Text Box 4"/>
          <p:cNvSpPr txBox="1"/>
          <p:nvPr/>
        </p:nvSpPr>
        <p:spPr>
          <a:xfrm>
            <a:off x="1701800" y="3046413"/>
            <a:ext cx="847725" cy="492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牵挂</a:t>
            </a:r>
          </a:p>
        </p:txBody>
      </p:sp>
      <p:sp>
        <p:nvSpPr>
          <p:cNvPr id="16" name="Text Box 4"/>
          <p:cNvSpPr txBox="1"/>
          <p:nvPr/>
        </p:nvSpPr>
        <p:spPr>
          <a:xfrm>
            <a:off x="1392238" y="3544888"/>
            <a:ext cx="1511300" cy="492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四面八方</a:t>
            </a:r>
          </a:p>
        </p:txBody>
      </p:sp>
      <p:sp>
        <p:nvSpPr>
          <p:cNvPr id="17" name="Text Box 4"/>
          <p:cNvSpPr txBox="1"/>
          <p:nvPr/>
        </p:nvSpPr>
        <p:spPr>
          <a:xfrm>
            <a:off x="1701800" y="4037013"/>
            <a:ext cx="847725" cy="4905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执行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059832" y="268074"/>
            <a:ext cx="26810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整体把握</a:t>
            </a:r>
            <a:endParaRPr kumimoji="0" lang="zh-CN" altLang="en-US" sz="2400" kern="1200" cap="none" spc="0" normalizeH="0" baseline="0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1266" name="文本框 1"/>
          <p:cNvSpPr txBox="1"/>
          <p:nvPr/>
        </p:nvSpPr>
        <p:spPr>
          <a:xfrm>
            <a:off x="539750" y="1204913"/>
            <a:ext cx="8355013" cy="124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ts val="4500"/>
              </a:lnSpc>
            </a:pPr>
            <a:r>
              <a:rPr lang="zh-CN" altLang="en-US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课文共有</a:t>
            </a:r>
            <a:r>
              <a:rPr lang="en-US" altLang="zh-CN" sz="2800" b="1" u="sng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自然段，可以分为哪几个部分，分别主要讲了什么？</a:t>
            </a:r>
          </a:p>
        </p:txBody>
      </p:sp>
      <p:sp>
        <p:nvSpPr>
          <p:cNvPr id="9222" name="TextBox 6"/>
          <p:cNvSpPr txBox="1"/>
          <p:nvPr/>
        </p:nvSpPr>
        <p:spPr>
          <a:xfrm>
            <a:off x="2806700" y="1212850"/>
            <a:ext cx="64452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13</a:t>
            </a:r>
          </a:p>
        </p:txBody>
      </p:sp>
      <p:pic>
        <p:nvPicPr>
          <p:cNvPr id="3" name="图片 2" descr="timg (2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065" y="2449829"/>
            <a:ext cx="3382645" cy="2537460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6" descr="arrow01-red"/>
          <p:cNvPicPr>
            <a:picLocks noChangeAspect="1"/>
          </p:cNvPicPr>
          <p:nvPr/>
        </p:nvPicPr>
        <p:blipFill>
          <a:blip r:embed="rId2" cstate="print">
            <a:lum bright="60001" contrast="60000"/>
          </a:blip>
          <a:stretch>
            <a:fillRect/>
          </a:stretch>
        </p:blipFill>
        <p:spPr>
          <a:xfrm>
            <a:off x="844550" y="660400"/>
            <a:ext cx="2373313" cy="1235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38" descr="arrow01-green"/>
          <p:cNvPicPr>
            <a:picLocks noChangeAspect="1"/>
          </p:cNvPicPr>
          <p:nvPr/>
        </p:nvPicPr>
        <p:blipFill>
          <a:blip r:embed="rId3" cstate="print">
            <a:lum bright="39996" contrast="40000"/>
          </a:blip>
          <a:stretch>
            <a:fillRect/>
          </a:stretch>
        </p:blipFill>
        <p:spPr>
          <a:xfrm>
            <a:off x="863600" y="2147888"/>
            <a:ext cx="2414588" cy="117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6" descr="arrow01-red"/>
          <p:cNvPicPr>
            <a:picLocks noChangeAspect="1"/>
          </p:cNvPicPr>
          <p:nvPr/>
        </p:nvPicPr>
        <p:blipFill>
          <a:blip r:embed="rId2" cstate="print">
            <a:lum bright="60001" contrast="60000"/>
          </a:blip>
          <a:stretch>
            <a:fillRect/>
          </a:stretch>
        </p:blipFill>
        <p:spPr>
          <a:xfrm>
            <a:off x="898525" y="3360738"/>
            <a:ext cx="2379663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8"/>
          <p:cNvSpPr/>
          <p:nvPr/>
        </p:nvSpPr>
        <p:spPr>
          <a:xfrm>
            <a:off x="684213" y="1036638"/>
            <a:ext cx="2593975" cy="5762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第一部分</a:t>
            </a:r>
          </a:p>
          <a:p>
            <a:pPr algn="ctr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1-3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</a:p>
        </p:txBody>
      </p:sp>
      <p:sp>
        <p:nvSpPr>
          <p:cNvPr id="6" name="Rectangle 9"/>
          <p:cNvSpPr/>
          <p:nvPr/>
        </p:nvSpPr>
        <p:spPr>
          <a:xfrm>
            <a:off x="649288" y="2427288"/>
            <a:ext cx="2663825" cy="576262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第二部分</a:t>
            </a:r>
          </a:p>
          <a:p>
            <a:pPr algn="ctr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4-12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</a:p>
        </p:txBody>
      </p:sp>
      <p:sp>
        <p:nvSpPr>
          <p:cNvPr id="7" name="Rectangle 10"/>
          <p:cNvSpPr/>
          <p:nvPr/>
        </p:nvSpPr>
        <p:spPr>
          <a:xfrm>
            <a:off x="536575" y="3671888"/>
            <a:ext cx="2989263" cy="574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第三部分</a:t>
            </a:r>
          </a:p>
          <a:p>
            <a:pPr algn="ctr"/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13</a:t>
            </a:r>
            <a:r>
              <a:rPr lang="zh-CN" altLang="en-US" sz="2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</a:t>
            </a:r>
          </a:p>
        </p:txBody>
      </p:sp>
      <p:sp>
        <p:nvSpPr>
          <p:cNvPr id="2" name="AutoShape 21"/>
          <p:cNvSpPr/>
          <p:nvPr/>
        </p:nvSpPr>
        <p:spPr>
          <a:xfrm>
            <a:off x="3525838" y="660400"/>
            <a:ext cx="4956175" cy="1206500"/>
          </a:xfrm>
          <a:prstGeom prst="roundRect">
            <a:avLst>
              <a:gd name="adj" fmla="val 10181"/>
            </a:avLst>
          </a:prstGeom>
          <a:solidFill>
            <a:schemeClr val="bg1">
              <a:alpha val="35999"/>
            </a:schemeClr>
          </a:solidFill>
          <a:ln w="285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ts val="3500"/>
              </a:lnSpc>
            </a:pPr>
            <a:r>
              <a:rPr lang="zh-CN" altLang="en-US" sz="26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搬运粮食，蚂蚁队长下令不许偷</a:t>
            </a:r>
          </a:p>
          <a:p>
            <a:pPr>
              <a:lnSpc>
                <a:spcPts val="3500"/>
              </a:lnSpc>
            </a:pPr>
            <a:r>
              <a:rPr lang="zh-CN" altLang="en-US" sz="26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嘴。</a:t>
            </a:r>
          </a:p>
        </p:txBody>
      </p:sp>
      <p:sp>
        <p:nvSpPr>
          <p:cNvPr id="10" name="AutoShape 21"/>
          <p:cNvSpPr/>
          <p:nvPr/>
        </p:nvSpPr>
        <p:spPr>
          <a:xfrm>
            <a:off x="3509963" y="2151063"/>
            <a:ext cx="4956175" cy="1206500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ts val="3500"/>
              </a:lnSpc>
            </a:pPr>
            <a:r>
              <a:rPr lang="zh-CN" altLang="en-US" sz="26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拽掉奶酪，蚂蚁队长犹豫再三做</a:t>
            </a:r>
          </a:p>
          <a:p>
            <a:pPr>
              <a:lnSpc>
                <a:spcPts val="3500"/>
              </a:lnSpc>
            </a:pPr>
            <a:r>
              <a:rPr lang="zh-CN" altLang="en-US" sz="26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决定。</a:t>
            </a:r>
          </a:p>
        </p:txBody>
      </p:sp>
      <p:sp>
        <p:nvSpPr>
          <p:cNvPr id="12" name="AutoShape 21"/>
          <p:cNvSpPr/>
          <p:nvPr/>
        </p:nvSpPr>
        <p:spPr>
          <a:xfrm>
            <a:off x="3492500" y="3641725"/>
            <a:ext cx="4956175" cy="736600"/>
          </a:xfrm>
          <a:prstGeom prst="roundRect">
            <a:avLst>
              <a:gd name="adj" fmla="val 10181"/>
            </a:avLst>
          </a:prstGeom>
          <a:solidFill>
            <a:srgbClr val="C0C0C0">
              <a:alpha val="20000"/>
            </a:srgbClr>
          </a:solidFill>
          <a:ln w="28575" cap="flat" cmpd="sng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>
              <a:lnSpc>
                <a:spcPts val="3500"/>
              </a:lnSpc>
            </a:pPr>
            <a:r>
              <a:rPr lang="zh-CN" altLang="en-US" sz="2600" b="1" dirty="0">
                <a:solidFill>
                  <a:srgbClr val="7030A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获得认可，大家奋力搬奶酪。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 bldLvl="0"/>
      <p:bldP spid="7" grpId="0" bldLvl="0"/>
      <p:bldP spid="2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/>
          <p:nvPr/>
        </p:nvSpPr>
        <p:spPr>
          <a:xfrm>
            <a:off x="3059832" y="268074"/>
            <a:ext cx="2681088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课文解读</a:t>
            </a:r>
            <a:endParaRPr kumimoji="0" lang="zh-CN" altLang="en-US" sz="2400" kern="1200" cap="none" spc="0" normalizeH="0" baseline="0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460375" y="1036638"/>
            <a:ext cx="8396288" cy="15763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蚂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蚁队长集合好队伍，向大家宣布：“今天搬运粮食，只许出力，不许偷嘴。谁偷了嘴，罚扫地三天。”</a:t>
            </a:r>
          </a:p>
        </p:txBody>
      </p:sp>
      <p:sp>
        <p:nvSpPr>
          <p:cNvPr id="12" name="Rectangle 2"/>
          <p:cNvSpPr txBox="1"/>
          <p:nvPr/>
        </p:nvSpPr>
        <p:spPr>
          <a:xfrm>
            <a:off x="696913" y="2613025"/>
            <a:ext cx="5321300" cy="17907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indent="-342900" eaLnBrk="0" fontAlgn="base" hangingPunct="0"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strike="noStrike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故事的起因。写蚂蚁队长在搬运粮食前下了命令，为后文写如何处理奶酪渣埋下伏笔。</a:t>
            </a:r>
          </a:p>
        </p:txBody>
      </p:sp>
      <p:pic>
        <p:nvPicPr>
          <p:cNvPr id="9" name="图片 8" descr="3k2fb2k3w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08419" y="2496819"/>
            <a:ext cx="2447925" cy="1907541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/>
          <p:nvPr/>
        </p:nvSpPr>
        <p:spPr>
          <a:xfrm>
            <a:off x="374650" y="874713"/>
            <a:ext cx="8394700" cy="20716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一只小蚂蚁在队列里嘀咕：“要是偷嘴的是您呢？”蚂蚁队长说：“照样罚扫地三天。”</a:t>
            </a:r>
          </a:p>
          <a:p>
            <a:pPr>
              <a:lnSpc>
                <a:spcPct val="115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</a:rPr>
              <a:t>    大家一听，都来劲了，争先恐后赶到运粮地点，抢着抬大的，搬重的，谁也不愿偷懒。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30225" y="2944813"/>
            <a:ext cx="8355013" cy="1246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defTabSz="914400">
              <a:lnSpc>
                <a:spcPts val="4500"/>
              </a:lnSpc>
            </a:pPr>
            <a:r>
              <a:rPr lang="zh-CN" altLang="en-US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“大家一听，都来劲了”是因为（           </a:t>
            </a:r>
          </a:p>
          <a:p>
            <a:pPr defTabSz="914400">
              <a:lnSpc>
                <a:spcPts val="4500"/>
              </a:lnSpc>
            </a:pPr>
            <a:r>
              <a:rPr lang="zh-CN" altLang="zh-CN" sz="2800" b="1">
                <a:solidFill>
                  <a:srgbClr val="1506D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                    ）。</a:t>
            </a:r>
          </a:p>
        </p:txBody>
      </p:sp>
      <p:sp>
        <p:nvSpPr>
          <p:cNvPr id="9222" name="TextBox 6"/>
          <p:cNvSpPr txBox="1"/>
          <p:nvPr/>
        </p:nvSpPr>
        <p:spPr>
          <a:xfrm>
            <a:off x="6675438" y="3022600"/>
            <a:ext cx="1816100" cy="5826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蚂蚁队长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363538" y="3605213"/>
            <a:ext cx="4673600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同样遵守不许偷嘴的规定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2150" y="2179638"/>
            <a:ext cx="8937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  <a:endParaRPr lang="zh-CN" altLang="en-US" sz="28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67250" y="2139950"/>
            <a:ext cx="16065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···</a:t>
            </a:r>
            <a:endParaRPr lang="zh-CN" altLang="en-US" sz="28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4650" y="2662238"/>
            <a:ext cx="538163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·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00363" y="4191000"/>
            <a:ext cx="4303713" cy="68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fontAlgn="base">
              <a:lnSpc>
                <a:spcPct val="120000"/>
              </a:lnSpc>
            </a:pPr>
            <a:r>
              <a:rPr lang="en-US" altLang="zh-CN" sz="3200" b="1" strike="noStrike" noProof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热火朝天的搬粮劳动图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9222" grpId="0"/>
      <p:bldP spid="3" grpId="0"/>
      <p:bldP spid="4" grpId="0"/>
      <p:bldP spid="5" grpId="0"/>
      <p:bldP spid="6" grpId="0"/>
      <p:bldP spid="7" grpId="0" bldLvl="0" animBg="1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1382</Words>
  <Application>Microsoft Office PowerPoint</Application>
  <PresentationFormat>全屏显示(16:9)</PresentationFormat>
  <Paragraphs>114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黑体</vt:lpstr>
      <vt:lpstr>Wingdings</vt:lpstr>
      <vt:lpstr>Calibri</vt:lpstr>
      <vt:lpstr>楷体_GB2312</vt:lpstr>
      <vt:lpstr>楷体</vt:lpstr>
      <vt:lpstr>方正楷体_GBK</vt:lpstr>
      <vt:lpstr>宋体-PUA</vt:lpstr>
      <vt:lpstr>1_自定义设计方案</vt:lpstr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187</cp:revision>
  <dcterms:created xsi:type="dcterms:W3CDTF">2016-11-21T01:52:00Z</dcterms:created>
  <dcterms:modified xsi:type="dcterms:W3CDTF">2018-08-09T12:19:16Z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