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ink/ink1.xml" ContentType="application/inkml+xml"/>
  <Override PartName="/ppt/ink/ink10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1" r:id="rId3"/>
    <p:sldId id="256" r:id="rId4"/>
    <p:sldId id="283" r:id="rId5"/>
    <p:sldId id="284" r:id="rId6"/>
    <p:sldId id="292" r:id="rId7"/>
    <p:sldId id="260" r:id="rId8"/>
    <p:sldId id="286" r:id="rId9"/>
    <p:sldId id="290" r:id="rId10"/>
    <p:sldId id="261" r:id="rId11"/>
    <p:sldId id="263" r:id="rId12"/>
    <p:sldId id="291" r:id="rId13"/>
    <p:sldId id="264" r:id="rId14"/>
    <p:sldId id="265" r:id="rId15"/>
    <p:sldId id="266" r:id="rId16"/>
    <p:sldId id="267" r:id="rId17"/>
    <p:sldId id="268" r:id="rId18"/>
    <p:sldId id="269" r:id="rId19"/>
    <p:sldId id="293" r:id="rId20"/>
    <p:sldId id="270" r:id="rId21"/>
    <p:sldId id="271" r:id="rId22"/>
    <p:sldId id="294" r:id="rId23"/>
    <p:sldId id="273" r:id="rId24"/>
    <p:sldId id="295" r:id="rId25"/>
    <p:sldId id="275" r:id="rId26"/>
    <p:sldId id="296" r:id="rId27"/>
    <p:sldId id="276" r:id="rId28"/>
    <p:sldId id="297" r:id="rId29"/>
    <p:sldId id="277" r:id="rId30"/>
    <p:sldId id="298" r:id="rId31"/>
  </p:sldIdLst>
  <p:sldSz cx="12192000" cy="6858000"/>
  <p:notesSz cx="6858000" cy="9144000"/>
  <p:embeddedFontLst>
    <p:embeddedFont>
      <p:font typeface="微软雅黑" panose="020B0503020204020204" charset="-122"/>
      <p:regular r:id="rId35"/>
    </p:embeddedFont>
    <p:embeddedFont>
      <p:font typeface="等线" panose="02010600030101010101" charset="-122"/>
      <p:regular r:id="rId36"/>
    </p:embeddedFont>
    <p:embeddedFont>
      <p:font typeface="方正粉丝天下简体" panose="02000000000000000000" pitchFamily="2" charset="-122"/>
      <p:regular r:id="rId37"/>
    </p:embeddedFont>
    <p:embeddedFont>
      <p:font typeface="微软雅黑 Light" panose="020B0502040204020203" pitchFamily="34" charset="-122"/>
      <p:regular r:id="rId38"/>
    </p:embeddedFont>
    <p:embeddedFont>
      <p:font typeface="黑体" panose="02010609060101010101" charset="-122"/>
      <p:regular r:id="rId39"/>
    </p:embeddedFont>
    <p:embeddedFont>
      <p:font typeface="楷体_GB2312" panose="02010609030101010101" pitchFamily="49" charset="-122"/>
      <p:regular r:id="rId40"/>
    </p:embeddedFont>
    <p:embeddedFont>
      <p:font typeface="等线 Light" panose="02010600030101010101" pitchFamily="2" charset="-122"/>
      <p:regular r:id="rId41"/>
    </p:embeddedFont>
    <p:embeddedFont>
      <p:font typeface="方正粉丝天下简体" panose="02000000000000000000"/>
      <p:regular r:id="rId42"/>
    </p:embeddedFont>
    <p:embeddedFont>
      <p:font typeface="楷体" panose="02010609060101010101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7373"/>
    <a:srgbClr val="FFC882"/>
    <a:srgbClr val="9A6538"/>
    <a:srgbClr val="FF980F"/>
    <a:srgbClr val="73393C"/>
    <a:srgbClr val="00C1D0"/>
    <a:srgbClr val="954A4E"/>
    <a:srgbClr val="DFA8A8"/>
    <a:srgbClr val="009CA8"/>
    <a:srgbClr val="B9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4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999 747,'2'3,"1"-3,0-4,-1-1,1 5,1 5,-1-1,0-4,0-4,-1-1,1 5,1 5,-1-1,0-4,0-4,-1-1,1 5,1 5,-1-1,0-4,0-4,-1-1,1 5,1 5,-1-2,0-3,0-4,-1-1,1 5,1 5,-1-1,0-4,0-4,-1-1,1 5,1 5,-1-1,0-4,0-4,-1-1,1 5,1 5,-1-1,0-4,0-4,-1-1,1 5,1 5,-1-2,0-3,0-4,-1-1,1 5,1 5,-1-1,0-4,0-4,-1-1,1 5,1 5,-1-1,0-4,0-4,-1-1,1 5,1 5,-1-1,0-4,0-4,-1-1,1 5,1 5,-1-2,0-3,0-4,-1-1,1 5,1 5,-1-1,0-4,0-4,-1-1,1 5,1 5,-1-1,0-4,0-4,-1-1,1 5,1 5,-1-1,0-4,0-4,-1-1,1 5,1 5,-1-2,0-3,0-4,-1-1,1 5,1 5,-1-1,0-4,0-4,-1-1,1 5,1 5,-1-1,0-4,0-4,-1-1,1 5,1 5,-1-1,0-4,0-4,-1-1,1 5,1 5,-1-1,0-5,0-3,-1-1,1 5,1 5,-1-1,0-4,0-4,-1-1,1 5,1 5,-1-1,0-4,0-4,-1-1,1 5,1 5,-1-1,0-4,0-4,-1-1,1 5,1 5,-1-1,0-5,0-3,-1-1,1 5,1 5,-1-1,0-4,0-4,-1-1,1 5,1 5,-1-1,0-4,0-4,-1-1,1 5,1 5,-1-1,0-4,0-4,-1-1,1 5,1 5,-1-1,0-5,0-3,-1-1,1 5,1 5,-1-1,0-4,0-4,-1-1,1 5,1 5,-1-1,0-4,0-4,-1-1,1 5,1 5,-1-1,0-4,0-4,-1-1,1 5,1 5,-1-1,0-5,0-3,-1-1,1 5,1 5,-1-1,0-4,0-4,-1-1,1 5,1 5,-1-1,0-4,0-4,-1-1,1 5,1 5,-1-1,0-4,0-4,-1-1,1 5,1 5,-1-1,0-4,0-5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474 497,'2'3,"1"-3,0-4,-1-1,1 5,1 5,-1-1,0-4,0-4,-1-1,1 5,1 5,-1-1,0-4,0-4,-1-2,1 6,1 5,-1-1,0-4,0-4,-1-1,1 5,1 5,-1-1,0-4,0-4,-1-1,1 5,1 5,-1-1,0-5,0-3,-1-1,1 5,1 5,-1-1,0-4,0-4,-1-1,1 5,1 5,-1-1,0-4,0-4,-1-1,1 5,1 4,-1 0,0-4,0-4,-1-1,1 5,1 5,-1-1,0-4,0-4,-1-1,1 5,1 5,-1-1,0-4,0-4,-1-2,1 6,1 5,-1-1,0-4,0-4,-1-1,1 5,1 5,-1-1,0-4,0-4,-1-1,1 5,1 5,-1-2,0-3,0-4,-1-1,1 5,1 5,-1-1,0-4,0-4,-1-1,1 5,1 5,-1-1,0-4,0-4,-1-1,1 4,1 6,-1-1,0-4,0-4,-1-1,1 5,1 5,-1-1,0-4,0-4,-1-1,1 5,1 5,-1-1,0-4,0-5,-1 0,1 5,1 5,-1-1,0-4,0-4,-1-1,1 5,1 5,-1-1,0-4,0-4,-1-1,1 5,1 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821 786,'1'4,"2"-4,1-4,-1-1,0 5,0 5,-1-1,1-4,1-4,-1-1,0 5,0 5,-1-1,1-4,1-4,-1-1,0 5,0 5,-1-1,1-4,1-4,-1-1,0 5,0 5,-1-1,1-4,1-4,-1-1,0 5,0 5,-1-1,1-4,1-4,-1-1,0 5,0 5,-1-1,1-4,1-4,-1-1,0 5,0 6,-1-2,1-4,1-4,-1-1,0 5,0 5,-1-1,1-4,1-4,-1-1,0 5,0 5,-1-1,1-4,1-4,-1-1,0 5,0 5,-1-1,1-4,1-4,-1-1,0 5,0 5,-1-1,1-4,1-4,-1-1,0 5,0 5,-1-1,1-4,1-4,-1-1,0 5,0 5,-1-1,1-4,1-4,-1-1,0 5,0 6,-1-2,1-4,1-4,-1-1,0 5,0 5,-1-1,1-4,1-4,-1-1,0 5,0 5,-1-1,1-4,1-4,-1-1,0 5,0 5,-1-1,1-4,1-4,-1-1,0 5,0 5,-1-1,1-4,1-4,-1-1,0 5,0 5,-1-1,1-4,1-4,-1-1,0 5,0 5,-1-1,1-4,1-4,-1-1,0 6,0 4,-1-1,1-4,1-4,-1-1,0 5,0 5,-1-1,1-4,1-4,-1-1,0 5,0 5,-1-1,1-4,1-4,-1-1,0 5,0 5,-1-1,1-4,1-4,-1-1,0 5,0 5,-1-1,1-4,1-4,-1-1,0 5,0 5,-1-1,1-4,1-4,-1-1,0 5,0 5,-1-1,1-4,1-4,-1-1,0 6,0 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139 747,'2'3,"1"-3,0-4,-1-1,1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5,-1-2,0-3,0-4,-1-1,1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5,-1-1,0-4,0-4,-1-1,1 5,1 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144 818,'2'3,"1"-3,0-4,-1-1,1 5,1 5,-1-1,0-4,0-4,-1-1,1 5,1 5,-1-1,0-4,0-4,-1-1,1 5,1 5,-1-1,0-4,0-4,-1-1,1 5,1 5,-1-1,0-4,0-4,-1-1,1 5,1 5,-1-1,0-4,0-4,-1-1,1 5,1 5,-1-1,0-4,0-4,-1-1,1 5,1 5,-1-2,0-3,0-4,-1-1,1 5,1 5,-1-1,0-4,0-4,-1-1,1 5,1 5,-1-1,0-4,0-4,-1-1,1 5,1 5,-1-1,0-4,0-4,-1-1,1 5,1 5,-1-1,0-4,0-4,-1-1,1 5,1 5,-1-1,0-4,0-4,-1-1,1 5,1 5,-1-1,0-4,0-4,-1-1,1 5,1 5,-1-2,0-3,0-4,-1-1,1 5,1 5,-1-1,0-4,0-4,-1-1,1 5,1 5,-1-1,0-4,0-4,-1-1,1 5,1 5,-1-1,0-4,0-4,-1-1,1 5,1 5,-1-1,0-4,0-4,-1-1,1 5,1 5,-1-1,0-4,0-4,-1-1,1 5,1 5,-1-1,0-4,0-4,-1-1,1 5,1 5,-1-1,0-5,0-3,-1-1,1 5,1 5,-1-1,0-4,0-4,-1-1,1 5,1 5,-1-1,0-4,0-4,-1-1,1 5,1 5,-1-1,0-4,0-4,-1-1,1 5,1 5,-1-1,0-4,0-4,-1-1,1 5,1 5,-1-1,0-4,0-4,-1-1,1 5,1 5,-1-1,0-4,0-4,-1-1,1 5,1 5,-1-1,0-5,0-3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413 447,'3'5,"0"-5,0-5,0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0,0-5,0-5,0 0,0 5,0 5,0 0,0-5,0-5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543 682,'2'3,"1"-3,0-4,-1-1,1 5,1 5,-1-1,0-4,0-4,-1-1,1 5,1 5,-1-1,0-4,0-4,-1-1,1 5,1 5,-1-1,0-4,0-4,-1-1,1 5,1 5,-1-1,0-4,0-4,-1-1,1 5,1 5,-1-1,0-4,0-5,-1 0,1 5,1 5,-1-1,0-4,0-4,-1-1,1 5,1 5,-1-1,0-4,0-4,-1-1,1 5,1 5,-1-1,0-4,0-4,-1-1,1 5,1 5,-1-1,0-4,0-4,-1-1,1 5,1 5,-1-1,0-4,0-4,-1-1,1 4,1 6,-1-1,0-4,0-4,-1-1,1 5,1 5,-1-1,0-4,0-4,-1-1,1 5,1 5,-1-1,0-4,0-4,-1-1,1 5,1 5,-1-1,0-4,0-4,-1-1,1 5,1 5,-1-1,0-4,0-4,-1-1,1 5,1 5,-1-1,0-5,0-3,-1-1,1 5,1 5,-1-1,0-4,0-4,-1-1,1 5,1 5,-1-1,0-4,0-4,-1-1,1 5,1 5,-1-1,0-4,0-4,-1-1,1 5,1 5,-1-1,0-4,0-4,-1-1,1 5,1 5,-1-1,0-4,0-4,-1-2,1 6,1 5,-1-1,0-4,0-4,-1-1,1 5,1 5,-1-1,0-4,0-4,-1-1,1 5,1 5,-1-1,0-4,0-4,-1-1,1 5,1 5,-1-1,0-4,0-4,-1-1,1 5,1 5,-1-1,0-4,0-4,-1-1,1 5,1 5,-1-2,0-3,0-4,-1-1,1 5,1 5,-1-1,0-4,0-4,-1-1,1 5,1 5,-1-1,0-4,0-4,-1-1,1 5,1 5,-1-1,0-4,0-4,-1-1,1 5,1 5,-1-1,0-4,0-4,-1-1,1 5,1 5,-1-1,0-4,0-5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479 497,'0'-7,"-2"5,-3 4,-1-1,4-3,4-3,-2-1,-2 4,-3 4,-1-1,4-3,4-4,-1 0,-4 4,-2 4,-1-1,4-3,4-3,-1-1,-4 4,-2 4,-1-1,4-4,4-2,-1-1,-3 4,-4 4,0-1,4-3,4-3,-1-1,-3 4,-4 4,0-2,4-2,4-3,-1-1,-3 4,-3 4,-2-1,5-3,4-3,-1-1,-3 4,-3 3,-2 0,5-3,4-3,-1-1,-3 4,-3 4,-1-1,3-3,5-3,-1-1,-3 3,-3 5,-1-1,3-3,5-3,-1-1,-3 4,-3 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343 365,'2'3,"1"-3,0-4,-1-1,1 5,1 5,-1-1,0-5,0-3,-1-1,1 5,1 5,-1-1,0-4,0-5,-1 0,1 5,1 5,-1-1,0-4,0-4,-1-2,1 6,1 5,-1-1,0-4,0-4,-1-1,1 4,1 6,-1-1,0-4,0-4,-1-1,1 5,1 4,-1 0,0-4,0-4,-1-1,1 5,1 5,-1-1,0-5,0-3,-1-1,1 5,1 5,-1-1,0-4,0-5,-1 0,1 5,1 5,-1-1,0-4,0-4,-1-2,1 6,1 5,-1-1,0-4,0-4,-1-1,1 4,1 6,-1-1,0-4,0-4,-1-1,1 5,1 4,-1 0,0-4,0-4,-1-1,1 5,1 5,-1-2,0-3,0-4,-1-1,1 5,1 5,-1-1,0-4,0-5,-1 0,1 5,1 5,-1-1,0-4,0-4,-1-2,1 6,1 5,-1-1,0-4,0-4,-1-1,1 4,1 6,-1-1,0-4,0-4,-1-1,1 5,1 4,-1 0,0-4,0-4,-1-1,1 5,1 5,-1-2,0-3,0-4,-1-1,1 5,1 5,-1-1,0-5,0-3,-1-1,1 5,1 5,-1-1,0-4,0-4,-1-2,1 6,1 5,-1-1,0-4,0-4,-1-1,1 4,1 6,-1-1,0-4,0-4,-1-1,1 5,1 4,-1 0,0-4,0-4,-1-1,1 5,1 5,-1-2,0-3,0-4,-1-1,1 5,1 5,-1-1,0-5,0-3,-1-1,1 5,1 5,-1-1,0-4,0-4,-1-2,1 6,1 5,-1-1,0-4,0-4,-1-1,1 4,1 6,-1-1,0-4,0-4,-1-1,1 5,1 4,-1 0,0-4,0-4,-1-1,1 5,1 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0-06-12T21:02: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902 339,'-7'0,"6"3,5 2,-1-1,-4-2,-5 0,0-1,5 2,5 1,-1 0,-5-1,-3-1,-1-2,5 3,5 2,-1-1,-5-2,-3 0,-1-1,5 2,5 1,-2 0,-3-1,-4-1,-1-2,5 3,5 2,-2-1,-3-2,-4 0,-1-1,5 2,4 1,0 0,-4-1,-4-1,-1-2,5 3,4 2,0-1,-4-1,-4-2,-1 0,4 2,6 2,-1-2,-4 0,-4-1,-2-1,6 1,5 3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C1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47344" y="207954"/>
            <a:ext cx="11697312" cy="6442093"/>
          </a:xfrm>
          <a:prstGeom prst="rect">
            <a:avLst/>
          </a:prstGeom>
          <a:solidFill>
            <a:schemeClr val="bg1"/>
          </a:soli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27800" y="387000"/>
            <a:ext cx="11336400" cy="608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FC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47344" y="207954"/>
            <a:ext cx="11697312" cy="6442093"/>
          </a:xfrm>
          <a:prstGeom prst="rect">
            <a:avLst/>
          </a:prstGeom>
          <a:solidFill>
            <a:schemeClr val="bg1"/>
          </a:soli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27800" y="387000"/>
            <a:ext cx="11336400" cy="608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/>
          <p:cNvSpPr/>
          <p:nvPr userDrawn="1"/>
        </p:nvSpPr>
        <p:spPr>
          <a:xfrm rot="6698695">
            <a:off x="5053825" y="493655"/>
            <a:ext cx="8239061" cy="6680664"/>
          </a:xfrm>
          <a:custGeom>
            <a:avLst/>
            <a:gdLst>
              <a:gd name="connsiteX0" fmla="*/ 837599 w 9393725"/>
              <a:gd name="connsiteY0" fmla="*/ 4640295 h 7616926"/>
              <a:gd name="connsiteX1" fmla="*/ 0 w 9393725"/>
              <a:gd name="connsiteY1" fmla="*/ 2529596 h 7616926"/>
              <a:gd name="connsiteX2" fmla="*/ 6374425 w 9393725"/>
              <a:gd name="connsiteY2" fmla="*/ 0 h 7616926"/>
              <a:gd name="connsiteX3" fmla="*/ 9393725 w 9393725"/>
              <a:gd name="connsiteY3" fmla="*/ 7608447 h 7616926"/>
              <a:gd name="connsiteX4" fmla="*/ 9305479 w 9393725"/>
              <a:gd name="connsiteY4" fmla="*/ 7614986 h 7616926"/>
              <a:gd name="connsiteX5" fmla="*/ 952242 w 9393725"/>
              <a:gd name="connsiteY5" fmla="*/ 4594337 h 7616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93725" h="7616926">
                <a:moveTo>
                  <a:pt x="837599" y="4640295"/>
                </a:moveTo>
                <a:lnTo>
                  <a:pt x="0" y="2529596"/>
                </a:lnTo>
                <a:lnTo>
                  <a:pt x="6374425" y="0"/>
                </a:lnTo>
                <a:lnTo>
                  <a:pt x="9393725" y="7608447"/>
                </a:lnTo>
                <a:lnTo>
                  <a:pt x="9305479" y="7614986"/>
                </a:lnTo>
                <a:cubicBezTo>
                  <a:pt x="6521066" y="7719025"/>
                  <a:pt x="3736655" y="3601561"/>
                  <a:pt x="952242" y="4594337"/>
                </a:cubicBezTo>
                <a:close/>
              </a:path>
            </a:pathLst>
          </a:custGeom>
          <a:solidFill>
            <a:srgbClr val="CB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00C1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47344" y="207954"/>
            <a:ext cx="11697312" cy="6442093"/>
          </a:xfrm>
          <a:prstGeom prst="rect">
            <a:avLst/>
          </a:prstGeom>
          <a:solidFill>
            <a:schemeClr val="bg1"/>
          </a:soli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27800" y="387000"/>
            <a:ext cx="11336400" cy="608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/>
          <p:cNvSpPr/>
          <p:nvPr userDrawn="1"/>
        </p:nvSpPr>
        <p:spPr>
          <a:xfrm rot="6698695">
            <a:off x="5053825" y="493655"/>
            <a:ext cx="8239061" cy="6680664"/>
          </a:xfrm>
          <a:custGeom>
            <a:avLst/>
            <a:gdLst>
              <a:gd name="connsiteX0" fmla="*/ 837599 w 9393725"/>
              <a:gd name="connsiteY0" fmla="*/ 4640295 h 7616926"/>
              <a:gd name="connsiteX1" fmla="*/ 0 w 9393725"/>
              <a:gd name="connsiteY1" fmla="*/ 2529596 h 7616926"/>
              <a:gd name="connsiteX2" fmla="*/ 6374425 w 9393725"/>
              <a:gd name="connsiteY2" fmla="*/ 0 h 7616926"/>
              <a:gd name="connsiteX3" fmla="*/ 9393725 w 9393725"/>
              <a:gd name="connsiteY3" fmla="*/ 7608447 h 7616926"/>
              <a:gd name="connsiteX4" fmla="*/ 9305479 w 9393725"/>
              <a:gd name="connsiteY4" fmla="*/ 7614986 h 7616926"/>
              <a:gd name="connsiteX5" fmla="*/ 952242 w 9393725"/>
              <a:gd name="connsiteY5" fmla="*/ 4594337 h 7616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93725" h="7616926">
                <a:moveTo>
                  <a:pt x="837599" y="4640295"/>
                </a:moveTo>
                <a:lnTo>
                  <a:pt x="0" y="2529596"/>
                </a:lnTo>
                <a:lnTo>
                  <a:pt x="6374425" y="0"/>
                </a:lnTo>
                <a:lnTo>
                  <a:pt x="9393725" y="7608447"/>
                </a:lnTo>
                <a:lnTo>
                  <a:pt x="9305479" y="7614986"/>
                </a:lnTo>
                <a:cubicBezTo>
                  <a:pt x="6521066" y="7719025"/>
                  <a:pt x="3736655" y="3601561"/>
                  <a:pt x="952242" y="4594337"/>
                </a:cubicBezTo>
                <a:close/>
              </a:path>
            </a:pathLst>
          </a:custGeom>
          <a:solidFill>
            <a:srgbClr val="B9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 userDrawn="1"/>
        </p:nvSpPr>
        <p:spPr>
          <a:xfrm>
            <a:off x="-1" y="0"/>
            <a:ext cx="12192001" cy="5852160"/>
          </a:xfrm>
          <a:prstGeom prst="flowChartDocumen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 userDrawn="1"/>
        </p:nvSpPr>
        <p:spPr>
          <a:xfrm>
            <a:off x="-1" y="0"/>
            <a:ext cx="12192001" cy="4731657"/>
          </a:xfrm>
          <a:prstGeom prst="flowChartDocumen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00C1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 userDrawn="1"/>
        </p:nvSpPr>
        <p:spPr>
          <a:xfrm rot="6698695">
            <a:off x="4578657" y="70836"/>
            <a:ext cx="9465359" cy="7675011"/>
          </a:xfrm>
          <a:custGeom>
            <a:avLst/>
            <a:gdLst>
              <a:gd name="connsiteX0" fmla="*/ 837599 w 9393725"/>
              <a:gd name="connsiteY0" fmla="*/ 4640295 h 7616926"/>
              <a:gd name="connsiteX1" fmla="*/ 0 w 9393725"/>
              <a:gd name="connsiteY1" fmla="*/ 2529596 h 7616926"/>
              <a:gd name="connsiteX2" fmla="*/ 6374425 w 9393725"/>
              <a:gd name="connsiteY2" fmla="*/ 0 h 7616926"/>
              <a:gd name="connsiteX3" fmla="*/ 9393725 w 9393725"/>
              <a:gd name="connsiteY3" fmla="*/ 7608447 h 7616926"/>
              <a:gd name="connsiteX4" fmla="*/ 9305479 w 9393725"/>
              <a:gd name="connsiteY4" fmla="*/ 7614986 h 7616926"/>
              <a:gd name="connsiteX5" fmla="*/ 952242 w 9393725"/>
              <a:gd name="connsiteY5" fmla="*/ 4594337 h 7616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93725" h="7616926">
                <a:moveTo>
                  <a:pt x="837599" y="4640295"/>
                </a:moveTo>
                <a:lnTo>
                  <a:pt x="0" y="2529596"/>
                </a:lnTo>
                <a:lnTo>
                  <a:pt x="6374425" y="0"/>
                </a:lnTo>
                <a:lnTo>
                  <a:pt x="9393725" y="7608447"/>
                </a:lnTo>
                <a:lnTo>
                  <a:pt x="9305479" y="7614986"/>
                </a:lnTo>
                <a:cubicBezTo>
                  <a:pt x="6521066" y="7719025"/>
                  <a:pt x="3736655" y="3601561"/>
                  <a:pt x="952242" y="4594337"/>
                </a:cubicBezTo>
                <a:close/>
              </a:path>
            </a:pathLst>
          </a:custGeom>
          <a:solidFill>
            <a:srgbClr val="D9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5"/>
          <p:cNvSpPr/>
          <p:nvPr userDrawn="1"/>
        </p:nvSpPr>
        <p:spPr>
          <a:xfrm>
            <a:off x="-7620" y="-5397"/>
            <a:ext cx="4853940" cy="68687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644" h="10817">
                <a:moveTo>
                  <a:pt x="0" y="0"/>
                </a:moveTo>
                <a:lnTo>
                  <a:pt x="5353" y="0"/>
                </a:lnTo>
                <a:lnTo>
                  <a:pt x="5374" y="20"/>
                </a:lnTo>
                <a:cubicBezTo>
                  <a:pt x="6775" y="1387"/>
                  <a:pt x="7644" y="3296"/>
                  <a:pt x="7644" y="5409"/>
                </a:cubicBezTo>
                <a:cubicBezTo>
                  <a:pt x="7644" y="7521"/>
                  <a:pt x="6775" y="9430"/>
                  <a:pt x="5374" y="10797"/>
                </a:cubicBezTo>
                <a:lnTo>
                  <a:pt x="5353" y="10817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C1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customXml" Target="../ink/ink2.xml"/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jpeg"/><Relationship Id="rId1" Type="http://schemas.openxmlformats.org/officeDocument/2006/relationships/image" Target="../media/image35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customXml" Target="../ink/ink4.xml"/><Relationship Id="rId3" Type="http://schemas.openxmlformats.org/officeDocument/2006/relationships/image" Target="../media/image7.png"/><Relationship Id="rId2" Type="http://schemas.openxmlformats.org/officeDocument/2006/relationships/customXml" Target="../ink/ink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customXml" Target="../ink/ink6.xml"/><Relationship Id="rId3" Type="http://schemas.openxmlformats.org/officeDocument/2006/relationships/image" Target="../media/image9.png"/><Relationship Id="rId2" Type="http://schemas.openxmlformats.org/officeDocument/2006/relationships/customXml" Target="../ink/ink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customXml" Target="../ink/ink10.xml"/><Relationship Id="rId7" Type="http://schemas.openxmlformats.org/officeDocument/2006/relationships/image" Target="../media/image14.png"/><Relationship Id="rId6" Type="http://schemas.openxmlformats.org/officeDocument/2006/relationships/customXml" Target="../ink/ink9.xml"/><Relationship Id="rId5" Type="http://schemas.openxmlformats.org/officeDocument/2006/relationships/image" Target="../media/image13.png"/><Relationship Id="rId4" Type="http://schemas.openxmlformats.org/officeDocument/2006/relationships/customXml" Target="../ink/ink8.xml"/><Relationship Id="rId3" Type="http://schemas.openxmlformats.org/officeDocument/2006/relationships/image" Target="../media/image12.png"/><Relationship Id="rId2" Type="http://schemas.openxmlformats.org/officeDocument/2006/relationships/customXml" Target="../ink/ink7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90732" y="293751"/>
            <a:ext cx="11610536" cy="6270498"/>
          </a:xfrm>
          <a:prstGeom prst="rec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116" y="1329423"/>
            <a:ext cx="10568618" cy="382564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1" y="1147989"/>
            <a:ext cx="4562023" cy="45620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992325" y="714512"/>
            <a:ext cx="3452161" cy="5464388"/>
            <a:chOff x="7513320" y="1045739"/>
            <a:chExt cx="3452161" cy="5464388"/>
          </a:xfrm>
        </p:grpSpPr>
        <p:sp>
          <p:nvSpPr>
            <p:cNvPr id="9" name="矩形 8"/>
            <p:cNvSpPr/>
            <p:nvPr/>
          </p:nvSpPr>
          <p:spPr>
            <a:xfrm>
              <a:off x="7513320" y="1045739"/>
              <a:ext cx="2931202" cy="543023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271035" y="190054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73393C"/>
                  </a:solidFill>
                  <a:latin typeface="方正粉丝天下简体" panose="02000000000000000000" pitchFamily="2" charset="-122"/>
                  <a:ea typeface="方正粉丝天下简体" panose="02000000000000000000" pitchFamily="2" charset="-122"/>
                </a:rPr>
                <a:t>猫</a:t>
              </a:r>
              <a:endParaRPr lang="zh-CN" altLang="en-US" sz="9600" dirty="0">
                <a:solidFill>
                  <a:srgbClr val="73393C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00293" y="4512597"/>
              <a:ext cx="1565188" cy="199753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399277" y="388752"/>
            <a:ext cx="3154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部编教材小学语文五年级下册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6182" y="307854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73393C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defRPr>
            </a:lvl1pPr>
          </a:lstStyle>
          <a:p>
            <a:r>
              <a:rPr lang="zh-CN" altLang="en-US" sz="2400" dirty="0"/>
              <a:t>老舍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2"/>
          <p:cNvSpPr>
            <a:spLocks noEditPoints="1"/>
          </p:cNvSpPr>
          <p:nvPr/>
        </p:nvSpPr>
        <p:spPr bwMode="auto">
          <a:xfrm rot="16200000">
            <a:off x="2870029" y="244586"/>
            <a:ext cx="2312116" cy="4849640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课文解读</a:t>
            </a:r>
            <a:endParaRPr lang="zh-CN" altLang="en-US" sz="4400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05" y="1621500"/>
            <a:ext cx="4572009" cy="4572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36762" y="3429000"/>
            <a:ext cx="6083352" cy="1495650"/>
            <a:chOff x="4406502" y="1341403"/>
            <a:chExt cx="7064375" cy="1736843"/>
          </a:xfrm>
        </p:grpSpPr>
        <p:sp>
          <p:nvSpPr>
            <p:cNvPr id="10" name="任意多边形: 形状 9"/>
            <p:cNvSpPr/>
            <p:nvPr/>
          </p:nvSpPr>
          <p:spPr>
            <a:xfrm rot="20590351" flipV="1">
              <a:off x="11020418" y="1341403"/>
              <a:ext cx="450459" cy="303521"/>
            </a:xfrm>
            <a:custGeom>
              <a:avLst/>
              <a:gdLst>
                <a:gd name="connsiteX0" fmla="*/ 0 w 313302"/>
                <a:gd name="connsiteY0" fmla="*/ 0 h 217274"/>
                <a:gd name="connsiteX1" fmla="*/ 231820 w 313302"/>
                <a:gd name="connsiteY1" fmla="*/ 51516 h 217274"/>
                <a:gd name="connsiteX2" fmla="*/ 309093 w 313302"/>
                <a:gd name="connsiteY2" fmla="*/ 206062 h 217274"/>
                <a:gd name="connsiteX3" fmla="*/ 296214 w 313302"/>
                <a:gd name="connsiteY3" fmla="*/ 193184 h 21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302" h="217274">
                  <a:moveTo>
                    <a:pt x="0" y="0"/>
                  </a:moveTo>
                  <a:cubicBezTo>
                    <a:pt x="90152" y="8586"/>
                    <a:pt x="180305" y="17172"/>
                    <a:pt x="231820" y="51516"/>
                  </a:cubicBezTo>
                  <a:cubicBezTo>
                    <a:pt x="283335" y="85860"/>
                    <a:pt x="298361" y="182451"/>
                    <a:pt x="309093" y="206062"/>
                  </a:cubicBezTo>
                  <a:cubicBezTo>
                    <a:pt x="319825" y="229673"/>
                    <a:pt x="308019" y="211428"/>
                    <a:pt x="296214" y="19318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406502" y="1567977"/>
              <a:ext cx="7010799" cy="1510269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1033502" y="1668869"/>
              <a:ext cx="231398" cy="2313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25400" dir="3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0849299" y="1509790"/>
              <a:ext cx="313302" cy="217274"/>
            </a:xfrm>
            <a:custGeom>
              <a:avLst/>
              <a:gdLst>
                <a:gd name="connsiteX0" fmla="*/ 0 w 313302"/>
                <a:gd name="connsiteY0" fmla="*/ 0 h 217274"/>
                <a:gd name="connsiteX1" fmla="*/ 231820 w 313302"/>
                <a:gd name="connsiteY1" fmla="*/ 51516 h 217274"/>
                <a:gd name="connsiteX2" fmla="*/ 309093 w 313302"/>
                <a:gd name="connsiteY2" fmla="*/ 206062 h 217274"/>
                <a:gd name="connsiteX3" fmla="*/ 296214 w 313302"/>
                <a:gd name="connsiteY3" fmla="*/ 193184 h 21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302" h="217274">
                  <a:moveTo>
                    <a:pt x="0" y="0"/>
                  </a:moveTo>
                  <a:cubicBezTo>
                    <a:pt x="90152" y="8586"/>
                    <a:pt x="180305" y="17172"/>
                    <a:pt x="231820" y="51516"/>
                  </a:cubicBezTo>
                  <a:cubicBezTo>
                    <a:pt x="283335" y="85860"/>
                    <a:pt x="298361" y="182451"/>
                    <a:pt x="309093" y="206062"/>
                  </a:cubicBezTo>
                  <a:cubicBezTo>
                    <a:pt x="319825" y="229673"/>
                    <a:pt x="308019" y="211428"/>
                    <a:pt x="296214" y="19318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3" name="矩形 1"/>
          <p:cNvSpPr/>
          <p:nvPr/>
        </p:nvSpPr>
        <p:spPr>
          <a:xfrm>
            <a:off x="917236" y="1174812"/>
            <a:ext cx="6648450" cy="1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spc="300" noProof="1">
                <a:latin typeface="+mj-ea"/>
                <a:ea typeface="+mj-ea"/>
              </a:rPr>
              <a:t>    </a:t>
            </a:r>
            <a:r>
              <a:rPr lang="zh-CN" altLang="en-US" sz="2800" spc="300" noProof="1">
                <a:latin typeface="+mj-ea"/>
                <a:ea typeface="+mj-ea"/>
              </a:rPr>
              <a:t>读一读，想一想，课文前五个自然段是围绕哪句话来写猫的？</a:t>
            </a:r>
            <a:endParaRPr lang="zh-CN" altLang="en-US" sz="2800" spc="300" noProof="1">
              <a:latin typeface="+mj-ea"/>
              <a:ea typeface="+mj-ea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84742" y="3910045"/>
            <a:ext cx="62484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3600" b="1" dirty="0">
                <a:latin typeface="+mn-ea"/>
                <a:ea typeface="+mn-ea"/>
              </a:rPr>
              <a:t>猫的性格实在有些古怪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。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15" y="2103465"/>
            <a:ext cx="4572009" cy="4572009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3131507" y="4553836"/>
            <a:ext cx="7640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010411" y="4553836"/>
            <a:ext cx="7640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74330" y="3603230"/>
            <a:ext cx="6083349" cy="2156220"/>
            <a:chOff x="675905" y="3625455"/>
            <a:chExt cx="6083349" cy="2156220"/>
          </a:xfrm>
        </p:grpSpPr>
        <p:grpSp>
          <p:nvGrpSpPr>
            <p:cNvPr id="21" name="组合 20"/>
            <p:cNvGrpSpPr/>
            <p:nvPr/>
          </p:nvGrpSpPr>
          <p:grpSpPr>
            <a:xfrm>
              <a:off x="675905" y="3625455"/>
              <a:ext cx="6083349" cy="2156220"/>
              <a:chOff x="4406502" y="1341403"/>
              <a:chExt cx="7064375" cy="2503943"/>
            </a:xfrm>
          </p:grpSpPr>
          <p:sp>
            <p:nvSpPr>
              <p:cNvPr id="17" name="任意多边形: 形状 16"/>
              <p:cNvSpPr/>
              <p:nvPr/>
            </p:nvSpPr>
            <p:spPr>
              <a:xfrm rot="20590351" flipV="1">
                <a:off x="11020418" y="1341403"/>
                <a:ext cx="450459" cy="303521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406502" y="1567977"/>
                <a:ext cx="7010799" cy="2277369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1033502" y="1668869"/>
                <a:ext cx="231398" cy="2313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25400" dir="3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0849299" y="1509790"/>
                <a:ext cx="313302" cy="217274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 bwMode="auto">
            <a:xfrm>
              <a:off x="924152" y="3979608"/>
              <a:ext cx="866775" cy="866775"/>
            </a:xfrm>
            <a:prstGeom prst="ellipse">
              <a:avLst/>
            </a:prstGeom>
            <a:solidFill>
              <a:srgbClr val="00C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乖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 bwMode="auto">
          <a:xfrm>
            <a:off x="2272351" y="4288563"/>
            <a:ext cx="1372870" cy="1373188"/>
          </a:xfrm>
          <a:prstGeom prst="ellipse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睡大觉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248152" y="3957559"/>
            <a:ext cx="1372911" cy="1373187"/>
          </a:xfrm>
          <a:prstGeom prst="ellipse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不过问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475" y="742438"/>
            <a:ext cx="7177629" cy="1965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ea"/>
                <a:ea typeface="+mj-ea"/>
              </a:rPr>
              <a:t>说它老实吧，它的确有时候很乖。它会找个暖和的地方，成天睡大觉，无忧无虑，什么事也不过问。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6829577" y="2427574"/>
            <a:ext cx="1864677" cy="1865052"/>
          </a:xfrm>
          <a:prstGeom prst="ellipse">
            <a:avLst/>
          </a:prstGeom>
          <a:solidFill>
            <a:srgbClr val="CB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老实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8" r="38338"/>
          <a:stretch>
            <a:fillRect/>
          </a:stretch>
        </p:blipFill>
        <p:spPr>
          <a:xfrm flipH="1">
            <a:off x="8503577" y="2179529"/>
            <a:ext cx="3272931" cy="4280617"/>
          </a:xfrm>
          <a:prstGeom prst="rect">
            <a:avLst/>
          </a:prstGeom>
        </p:spPr>
      </p:pic>
      <p:pic>
        <p:nvPicPr>
          <p:cNvPr id="29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999" y="509577"/>
            <a:ext cx="845052" cy="79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78237" y="549427"/>
            <a:ext cx="6963056" cy="2611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       </a:t>
            </a:r>
            <a:r>
              <a:rPr lang="zh-CN" altLang="en-US" dirty="0"/>
              <a:t>可是，它决定要出去玩玩，就会出走一天一夜，任凭谁怎么呼唤，它也不肯回来。说它贪玩吧，的确是呀，要不怎么会一天一夜不回家呢？</a:t>
            </a:r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2427634" y="1769315"/>
            <a:ext cx="653767" cy="19843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等腰三角形 7"/>
          <p:cNvSpPr/>
          <p:nvPr/>
        </p:nvSpPr>
        <p:spPr>
          <a:xfrm>
            <a:off x="5608007" y="1756206"/>
            <a:ext cx="322263" cy="19843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椭圆 13"/>
          <p:cNvSpPr/>
          <p:nvPr/>
        </p:nvSpPr>
        <p:spPr bwMode="auto">
          <a:xfrm>
            <a:off x="1146264" y="3904799"/>
            <a:ext cx="1864677" cy="1865052"/>
          </a:xfrm>
          <a:prstGeom prst="ellipse">
            <a:avLst/>
          </a:prstGeom>
          <a:solidFill>
            <a:srgbClr val="CB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贪玩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95514" y="4356070"/>
            <a:ext cx="6083349" cy="1610424"/>
            <a:chOff x="675905" y="3625455"/>
            <a:chExt cx="6083349" cy="1610424"/>
          </a:xfrm>
        </p:grpSpPr>
        <p:grpSp>
          <p:nvGrpSpPr>
            <p:cNvPr id="16" name="组合 15"/>
            <p:cNvGrpSpPr/>
            <p:nvPr/>
          </p:nvGrpSpPr>
          <p:grpSpPr>
            <a:xfrm>
              <a:off x="675905" y="3625455"/>
              <a:ext cx="6083349" cy="1610424"/>
              <a:chOff x="4406502" y="1341403"/>
              <a:chExt cx="7064375" cy="1870129"/>
            </a:xfrm>
          </p:grpSpPr>
          <p:sp>
            <p:nvSpPr>
              <p:cNvPr id="18" name="任意多边形: 形状 17"/>
              <p:cNvSpPr/>
              <p:nvPr/>
            </p:nvSpPr>
            <p:spPr>
              <a:xfrm rot="20590351" flipV="1">
                <a:off x="11020418" y="1341403"/>
                <a:ext cx="450459" cy="303521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06502" y="1567977"/>
                <a:ext cx="7010799" cy="164355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1033502" y="1668869"/>
                <a:ext cx="231398" cy="2313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25400" dir="3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0849299" y="1509790"/>
                <a:ext cx="313302" cy="217274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93656" y="4106710"/>
              <a:ext cx="4871210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latin typeface="+mj-ea"/>
                  <a:ea typeface="+mj-ea"/>
                </a:defRPr>
              </a:lvl1pPr>
            </a:lstStyle>
            <a:p>
              <a:r>
                <a:rPr lang="zh-CN" altLang="en-US" noProof="1"/>
                <a:t>你能用</a:t>
              </a:r>
              <a:r>
                <a:rPr lang="en-US" altLang="zh-CN" noProof="1"/>
                <a:t>“</a:t>
              </a:r>
              <a:r>
                <a:rPr lang="zh-CN" altLang="en-US" noProof="1"/>
                <a:t>任凭</a:t>
              </a:r>
              <a:r>
                <a:rPr lang="en-US" altLang="zh-CN" noProof="1"/>
                <a:t>……</a:t>
              </a:r>
              <a:r>
                <a:rPr lang="zh-CN" altLang="en-US" noProof="1"/>
                <a:t>也</a:t>
              </a:r>
              <a:r>
                <a:rPr lang="en-US" altLang="zh-CN" noProof="1"/>
                <a:t>……”</a:t>
              </a:r>
              <a:r>
                <a:rPr lang="zh-CN" altLang="en-US" noProof="1"/>
                <a:t>造句吗？</a:t>
              </a:r>
              <a:endParaRPr lang="zh-CN" altLang="en-US" noProof="1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25783" y="2723880"/>
            <a:ext cx="3375228" cy="3375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60553" y="1024474"/>
            <a:ext cx="8057562" cy="1965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       </a:t>
            </a:r>
            <a:r>
              <a:rPr lang="zh-CN" altLang="en-US" dirty="0"/>
              <a:t>可是，它听到老鼠的一点响动，又是多么尽职。它屏息凝视，一连就是几个钟头，非把老鼠等出来不可！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 bwMode="auto">
          <a:xfrm>
            <a:off x="1911070" y="3867861"/>
            <a:ext cx="1864677" cy="1865052"/>
          </a:xfrm>
          <a:prstGeom prst="ellipse">
            <a:avLst/>
          </a:prstGeom>
          <a:solidFill>
            <a:srgbClr val="CB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尽职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77239" y="2349255"/>
            <a:ext cx="13778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843409" y="2349255"/>
            <a:ext cx="284340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>
            <a:off x="5992258" y="2310087"/>
            <a:ext cx="516459" cy="2755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722655" y="2923929"/>
            <a:ext cx="759271" cy="2291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92312" y="1329094"/>
            <a:ext cx="3810532" cy="5077534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>
            <a:off x="7821058" y="1596103"/>
            <a:ext cx="771797" cy="24522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  <p:bldP spid="15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03980" y="752690"/>
            <a:ext cx="7325203" cy="2676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       </a:t>
            </a:r>
            <a:r>
              <a:rPr lang="zh-CN" altLang="en-US" dirty="0"/>
              <a:t>它要是高兴，能比谁都温柔可亲：用身子蹭你的腿，把脖子伸出来让你给它抓痒，或是在你写作的时候，跳上桌来，在稿纸上踩印几朵小梅花。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 bwMode="auto">
          <a:xfrm>
            <a:off x="9121655" y="747112"/>
            <a:ext cx="1864677" cy="1865052"/>
          </a:xfrm>
          <a:prstGeom prst="ellipse">
            <a:avLst/>
          </a:prstGeom>
          <a:solidFill>
            <a:srgbClr val="CB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温柔可亲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703980" y="2005309"/>
            <a:ext cx="516459" cy="2755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141188" y="3402555"/>
            <a:ext cx="1077237" cy="0"/>
          </a:xfrm>
          <a:prstGeom prst="line">
            <a:avLst/>
          </a:prstGeom>
          <a:ln w="571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9943" y="1453026"/>
            <a:ext cx="136951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33219" y="3402555"/>
            <a:ext cx="2184944" cy="2184944"/>
          </a:xfrm>
          <a:prstGeom prst="ellipse">
            <a:avLst/>
          </a:prstGeo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" r="8159"/>
          <a:stretch>
            <a:fillRect/>
          </a:stretch>
        </p:blipFill>
        <p:spPr>
          <a:xfrm>
            <a:off x="911067" y="3993563"/>
            <a:ext cx="2184944" cy="2184944"/>
          </a:xfrm>
          <a:prstGeom prst="ellipse">
            <a:avLst/>
          </a:prstGeo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980" y="2773908"/>
            <a:ext cx="2152087" cy="2184944"/>
          </a:xfrm>
          <a:prstGeom prst="ellipse">
            <a:avLst/>
          </a:prstGeo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521" y="3866380"/>
            <a:ext cx="2184944" cy="2184944"/>
          </a:xfrm>
          <a:prstGeom prst="ellipse">
            <a:avLst/>
          </a:prstGeo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146788" y="1083812"/>
            <a:ext cx="5898424" cy="114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品读句子，说说下面句子所表达的情感有什么不同。</a:t>
            </a:r>
            <a:endParaRPr lang="zh-CN" altLang="en-US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633079" y="2611520"/>
            <a:ext cx="6530501" cy="3395971"/>
            <a:chOff x="633079" y="2611520"/>
            <a:chExt cx="6530501" cy="3395971"/>
          </a:xfrm>
        </p:grpSpPr>
        <p:grpSp>
          <p:nvGrpSpPr>
            <p:cNvPr id="2" name="组合 1"/>
            <p:cNvGrpSpPr/>
            <p:nvPr/>
          </p:nvGrpSpPr>
          <p:grpSpPr>
            <a:xfrm>
              <a:off x="633079" y="2611520"/>
              <a:ext cx="6530501" cy="3395971"/>
              <a:chOff x="2635608" y="1567977"/>
              <a:chExt cx="6920784" cy="339597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635608" y="1567977"/>
                <a:ext cx="6920784" cy="3395971"/>
                <a:chOff x="4550093" y="1341403"/>
                <a:chExt cx="6920784" cy="3395971"/>
              </a:xfrm>
            </p:grpSpPr>
            <p:sp>
              <p:nvSpPr>
                <p:cNvPr id="22" name="任意多边形: 形状 21"/>
                <p:cNvSpPr/>
                <p:nvPr/>
              </p:nvSpPr>
              <p:spPr>
                <a:xfrm rot="20590351" flipV="1">
                  <a:off x="11020418" y="1341403"/>
                  <a:ext cx="450459" cy="303521"/>
                </a:xfrm>
                <a:custGeom>
                  <a:avLst/>
                  <a:gdLst>
                    <a:gd name="connsiteX0" fmla="*/ 0 w 313302"/>
                    <a:gd name="connsiteY0" fmla="*/ 0 h 217274"/>
                    <a:gd name="connsiteX1" fmla="*/ 231820 w 313302"/>
                    <a:gd name="connsiteY1" fmla="*/ 51516 h 217274"/>
                    <a:gd name="connsiteX2" fmla="*/ 309093 w 313302"/>
                    <a:gd name="connsiteY2" fmla="*/ 206062 h 217274"/>
                    <a:gd name="connsiteX3" fmla="*/ 296214 w 313302"/>
                    <a:gd name="connsiteY3" fmla="*/ 193184 h 217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3302" h="217274">
                      <a:moveTo>
                        <a:pt x="0" y="0"/>
                      </a:moveTo>
                      <a:cubicBezTo>
                        <a:pt x="90152" y="8586"/>
                        <a:pt x="180305" y="17172"/>
                        <a:pt x="231820" y="51516"/>
                      </a:cubicBezTo>
                      <a:cubicBezTo>
                        <a:pt x="283335" y="85860"/>
                        <a:pt x="298361" y="182451"/>
                        <a:pt x="309093" y="206062"/>
                      </a:cubicBezTo>
                      <a:cubicBezTo>
                        <a:pt x="319825" y="229673"/>
                        <a:pt x="308019" y="211428"/>
                        <a:pt x="296214" y="193184"/>
                      </a:cubicBezTo>
                    </a:path>
                  </a:pathLst>
                </a:custGeom>
                <a:noFill/>
                <a:ln w="28575">
                  <a:solidFill>
                    <a:srgbClr val="954A4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4550093" y="1567978"/>
                  <a:ext cx="6867207" cy="3169396"/>
                </a:xfrm>
                <a:prstGeom prst="rect">
                  <a:avLst/>
                </a:prstGeom>
                <a:solidFill>
                  <a:srgbClr val="71F5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等线" panose="02010600030101010101" charset="-122"/>
                    <a:ea typeface="等线" panose="02010600030101010101" charset="-122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11025285" y="1658879"/>
                  <a:ext cx="282361" cy="28236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innerShdw blurRad="63500" dist="25400" dir="300000">
                    <a:prstClr val="black">
                      <a:alpha val="4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10853164" y="1491736"/>
                  <a:ext cx="313302" cy="279731"/>
                </a:xfrm>
                <a:custGeom>
                  <a:avLst/>
                  <a:gdLst>
                    <a:gd name="connsiteX0" fmla="*/ 0 w 313302"/>
                    <a:gd name="connsiteY0" fmla="*/ 0 h 217274"/>
                    <a:gd name="connsiteX1" fmla="*/ 231820 w 313302"/>
                    <a:gd name="connsiteY1" fmla="*/ 51516 h 217274"/>
                    <a:gd name="connsiteX2" fmla="*/ 309093 w 313302"/>
                    <a:gd name="connsiteY2" fmla="*/ 206062 h 217274"/>
                    <a:gd name="connsiteX3" fmla="*/ 296214 w 313302"/>
                    <a:gd name="connsiteY3" fmla="*/ 193184 h 217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3302" h="217274">
                      <a:moveTo>
                        <a:pt x="0" y="0"/>
                      </a:moveTo>
                      <a:cubicBezTo>
                        <a:pt x="90152" y="8586"/>
                        <a:pt x="180305" y="17172"/>
                        <a:pt x="231820" y="51516"/>
                      </a:cubicBezTo>
                      <a:cubicBezTo>
                        <a:pt x="283335" y="85860"/>
                        <a:pt x="298361" y="182451"/>
                        <a:pt x="309093" y="206062"/>
                      </a:cubicBezTo>
                      <a:cubicBezTo>
                        <a:pt x="319825" y="229673"/>
                        <a:pt x="308019" y="211428"/>
                        <a:pt x="296214" y="193184"/>
                      </a:cubicBezTo>
                    </a:path>
                  </a:pathLst>
                </a:custGeom>
                <a:noFill/>
                <a:ln w="28575">
                  <a:solidFill>
                    <a:srgbClr val="954A4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9207825" y="1967561"/>
                <a:ext cx="60960" cy="60960"/>
              </a:xfrm>
              <a:prstGeom prst="ellipse">
                <a:avLst/>
              </a:prstGeom>
              <a:solidFill>
                <a:srgbClr val="7339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900033" y="2984509"/>
              <a:ext cx="6172107" cy="1319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       在你写作的时候，跳上桌来，在稿纸上踩印几朵小梅花。</a:t>
              </a:r>
              <a:endParaRPr lang="zh-CN" altLang="en-US" dirty="0"/>
            </a:p>
          </p:txBody>
        </p:sp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900033" y="4404383"/>
              <a:ext cx="6172107" cy="1319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微软雅黑" panose="020B0503020204020204" charset="-122"/>
                </a:rPr>
                <a:t>       在你写作的时候，跳上桌来，在稿纸上踩几个脚印。</a:t>
              </a:r>
              <a:endParaRPr lang="zh-CN" altLang="en-US" dirty="0"/>
            </a:p>
          </p:txBody>
        </p:sp>
      </p:grpSp>
      <p:sp>
        <p:nvSpPr>
          <p:cNvPr id="7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讨论交流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3" t="5798" b="9817"/>
          <a:stretch>
            <a:fillRect/>
          </a:stretch>
        </p:blipFill>
        <p:spPr>
          <a:xfrm>
            <a:off x="7341749" y="3857016"/>
            <a:ext cx="4054997" cy="241406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01072" y="514240"/>
            <a:ext cx="8011300" cy="245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等线 Light" panose="02010600030101010101" pitchFamily="2" charset="-122"/>
                <a:ea typeface="等线 Light" panose="02010600030101010101" pitchFamily="2" charset="-122"/>
              </a:rPr>
              <a:t>       </a:t>
            </a:r>
            <a:r>
              <a:rPr lang="zh-CN" altLang="en-US" sz="2800" dirty="0">
                <a:latin typeface="等线 Light" panose="02010600030101010101" pitchFamily="2" charset="-122"/>
                <a:ea typeface="等线 Light" panose="02010600030101010101" pitchFamily="2" charset="-122"/>
              </a:rPr>
              <a:t>它还会丰富多腔地叫唤，长短不同，粗细各异，变化多端。在不叫的时候，它还会咕噜咕噜地给自己解闷。这可都凭它的高兴。它若是不高兴啊，无论谁说多少好话，它也一声不出。</a:t>
            </a:r>
            <a:endParaRPr lang="zh-CN" altLang="en-US" sz="28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5172" y="3091308"/>
            <a:ext cx="2501656" cy="24348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999" y="4396562"/>
            <a:ext cx="3387154" cy="2259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72" y="3386470"/>
            <a:ext cx="3078132" cy="3019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1456661 w 12192000"/>
              <a:gd name="connsiteY0" fmla="*/ 4316819 h 6858000"/>
              <a:gd name="connsiteX1" fmla="*/ 233916 w 12192000"/>
              <a:gd name="connsiteY1" fmla="*/ 5539564 h 6858000"/>
              <a:gd name="connsiteX2" fmla="*/ 1456661 w 12192000"/>
              <a:gd name="connsiteY2" fmla="*/ 6762309 h 6858000"/>
              <a:gd name="connsiteX3" fmla="*/ 2679406 w 12192000"/>
              <a:gd name="connsiteY3" fmla="*/ 5539564 h 6858000"/>
              <a:gd name="connsiteX4" fmla="*/ 1456661 w 12192000"/>
              <a:gd name="connsiteY4" fmla="*/ 4316819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1456661" y="4316819"/>
                </a:moveTo>
                <a:cubicBezTo>
                  <a:pt x="781358" y="4316819"/>
                  <a:pt x="233916" y="4864261"/>
                  <a:pt x="233916" y="5539564"/>
                </a:cubicBezTo>
                <a:cubicBezTo>
                  <a:pt x="233916" y="6214867"/>
                  <a:pt x="781358" y="6762309"/>
                  <a:pt x="1456661" y="6762309"/>
                </a:cubicBezTo>
                <a:cubicBezTo>
                  <a:pt x="2131964" y="6762309"/>
                  <a:pt x="2679406" y="6214867"/>
                  <a:pt x="2679406" y="5539564"/>
                </a:cubicBezTo>
                <a:cubicBezTo>
                  <a:pt x="2679406" y="4864261"/>
                  <a:pt x="2131964" y="4316819"/>
                  <a:pt x="1456661" y="431681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椭圆 9"/>
          <p:cNvSpPr/>
          <p:nvPr/>
        </p:nvSpPr>
        <p:spPr>
          <a:xfrm>
            <a:off x="233916" y="4316819"/>
            <a:ext cx="2445489" cy="2445489"/>
          </a:xfrm>
          <a:prstGeom prst="ellipse">
            <a:avLst/>
          </a:prstGeom>
          <a:solidFill>
            <a:srgbClr val="00CADA"/>
          </a:solidFill>
          <a:ln>
            <a:solidFill>
              <a:srgbClr val="009CA8"/>
            </a:solidFill>
          </a:ln>
          <a:effectLst>
            <a:innerShdw blurRad="152400" dist="114300" dir="1404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方正粉丝天下简体" panose="02000000000000000000"/>
              </a:rPr>
              <a:t>不高兴</a:t>
            </a:r>
            <a:endParaRPr lang="en-US" altLang="zh-CN" sz="4000" dirty="0">
              <a:latin typeface="方正粉丝天下简体" panose="02000000000000000000"/>
            </a:endParaRPr>
          </a:p>
          <a:p>
            <a:pPr algn="ctr"/>
            <a:r>
              <a:rPr lang="en-US" altLang="zh-CN" sz="4000" dirty="0">
                <a:latin typeface="方正粉丝天下简体" panose="02000000000000000000"/>
              </a:rPr>
              <a:t>……</a:t>
            </a:r>
            <a:endParaRPr lang="zh-CN" altLang="en-US" sz="4000" dirty="0">
              <a:latin typeface="方正粉丝天下简体" panose="020000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/>
        </p:nvSpPr>
        <p:spPr>
          <a:xfrm>
            <a:off x="0" y="0"/>
            <a:ext cx="12192000" cy="4814216"/>
          </a:xfrm>
          <a:custGeom>
            <a:avLst/>
            <a:gdLst>
              <a:gd name="connsiteX0" fmla="*/ 0 w 12192000"/>
              <a:gd name="connsiteY0" fmla="*/ 0 h 4814216"/>
              <a:gd name="connsiteX1" fmla="*/ 12192000 w 12192000"/>
              <a:gd name="connsiteY1" fmla="*/ 0 h 4814216"/>
              <a:gd name="connsiteX2" fmla="*/ 12192000 w 12192000"/>
              <a:gd name="connsiteY2" fmla="*/ 4814216 h 4814216"/>
              <a:gd name="connsiteX3" fmla="*/ 11994197 w 12192000"/>
              <a:gd name="connsiteY3" fmla="*/ 4800578 h 4814216"/>
              <a:gd name="connsiteX4" fmla="*/ 303967 w 12192000"/>
              <a:gd name="connsiteY4" fmla="*/ 2324022 h 4814216"/>
              <a:gd name="connsiteX5" fmla="*/ 0 w 12192000"/>
              <a:gd name="connsiteY5" fmla="*/ 2374141 h 481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814216">
                <a:moveTo>
                  <a:pt x="0" y="0"/>
                </a:moveTo>
                <a:lnTo>
                  <a:pt x="12192000" y="0"/>
                </a:lnTo>
                <a:lnTo>
                  <a:pt x="12192000" y="4814216"/>
                </a:lnTo>
                <a:lnTo>
                  <a:pt x="11994197" y="4800578"/>
                </a:lnTo>
                <a:cubicBezTo>
                  <a:pt x="8097454" y="4468294"/>
                  <a:pt x="4200711" y="1768485"/>
                  <a:pt x="303967" y="2324022"/>
                </a:cubicBezTo>
                <a:lnTo>
                  <a:pt x="0" y="2374141"/>
                </a:lnTo>
                <a:close/>
              </a:path>
            </a:pathLst>
          </a:custGeom>
          <a:solidFill>
            <a:srgbClr val="BDCDFF"/>
          </a:solidFill>
          <a:ln>
            <a:noFill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89166" y="455618"/>
            <a:ext cx="6508255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可是它又那么勇猛，不要说见着小虫和老鼠，就是遇上蛇也敢斗一斗。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4558279" y="5341371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它什么都怕，总想藏起来。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" t="28212" r="5700"/>
          <a:stretch>
            <a:fillRect/>
          </a:stretch>
        </p:blipFill>
        <p:spPr>
          <a:xfrm>
            <a:off x="8397421" y="527155"/>
            <a:ext cx="3039262" cy="3039262"/>
          </a:xfrm>
          <a:prstGeom prst="rect">
            <a:avLst/>
          </a:prstGeom>
          <a:solidFill>
            <a:srgbClr val="BDCDFF"/>
          </a:solidFill>
          <a:ln>
            <a:noFill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7" r="19357"/>
          <a:stretch>
            <a:fillRect/>
          </a:stretch>
        </p:blipFill>
        <p:spPr>
          <a:xfrm>
            <a:off x="810228" y="3138164"/>
            <a:ext cx="3039262" cy="3039262"/>
          </a:xfrm>
          <a:prstGeom prst="rect">
            <a:avLst/>
          </a:prstGeom>
          <a:solidFill>
            <a:srgbClr val="BDCDFF"/>
          </a:solidFill>
          <a:ln>
            <a:noFill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5692" y="223554"/>
            <a:ext cx="11680616" cy="641089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099" y="1386160"/>
            <a:ext cx="3054857" cy="38364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18956" y="1386160"/>
            <a:ext cx="6808945" cy="3836484"/>
          </a:xfrm>
          <a:prstGeom prst="rec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51071" y="4346779"/>
            <a:ext cx="5818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主要作品：长篇小说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骆驼祥子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四世同堂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，剧本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龙须沟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茶馆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1071" y="1578948"/>
            <a:ext cx="5643950" cy="232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老舍（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1899—1966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），原名舒庆春，字舍予。中国现代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小说家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、剧作家，新中国第一位获得“人民艺术家”称号的作家。老舍的作品大多取材于城市下层居民的生活，善于运用精确流畅的北京口语。  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500881" y="2472079"/>
            <a:ext cx="542260" cy="542260"/>
          </a:xfrm>
          <a:prstGeom prst="ellipse">
            <a:avLst/>
          </a:prstGeom>
          <a:solidFill>
            <a:srgbClr val="009E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613013" y="5969831"/>
            <a:ext cx="542260" cy="542260"/>
          </a:xfrm>
          <a:prstGeom prst="ellipse">
            <a:avLst/>
          </a:prstGeom>
          <a:solidFill>
            <a:srgbClr val="009E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735287" y="223554"/>
            <a:ext cx="542260" cy="542260"/>
          </a:xfrm>
          <a:prstGeom prst="ellipse">
            <a:avLst/>
          </a:prstGeom>
          <a:solidFill>
            <a:srgbClr val="00C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80100" y="5698701"/>
            <a:ext cx="542260" cy="542260"/>
          </a:xfrm>
          <a:prstGeom prst="ellipse">
            <a:avLst/>
          </a:prstGeom>
          <a:solidFill>
            <a:srgbClr val="75F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7" name="墨迹 6"/>
              <p14:cNvContentPartPr/>
              <p14:nvPr/>
            </p14:nvContentPartPr>
            <p14:xfrm>
              <a:off x="6343650" y="4654550"/>
              <a:ext cx="4165600" cy="10795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3"/>
            </p:blipFill>
            <p:spPr>
              <a:xfrm>
                <a:off x="6343650" y="4654550"/>
                <a:ext cx="4165600" cy="10795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9" name="墨迹 8"/>
              <p14:cNvContentPartPr/>
              <p14:nvPr/>
            </p14:nvContentPartPr>
            <p14:xfrm>
              <a:off x="5213350" y="4959350"/>
              <a:ext cx="3194050" cy="76200"/>
            </p14:xfrm>
          </p:contentPart>
        </mc:Choice>
        <mc:Fallback xmlns="">
          <p:pic>
            <p:nvPicPr>
              <p:cNvPr id="9" name="墨迹 8"/>
            </p:nvPicPr>
            <p:blipFill>
              <a:blip r:embed="rId5"/>
            </p:blipFill>
            <p:spPr>
              <a:xfrm>
                <a:off x="5213350" y="4959350"/>
                <a:ext cx="3194050" cy="76200"/>
              </a:xfrm>
              <a:prstGeom prst="rect"/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37599" y="830340"/>
            <a:ext cx="5552185" cy="519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       </a:t>
            </a:r>
            <a:r>
              <a:rPr lang="zh-CN" altLang="en-US" dirty="0"/>
              <a:t>满月的小猫们就更好玩了。腿脚还不稳，可是已经学会淘气。妈妈的尾巴，一根鸡毛，都是它们的好玩具，耍个没完没了。一玩起来，它们不知要摔多少跟头，但是跌倒了马上起来，再跑再跌。它们的头撞在门上，桌腿上，和彼此的头上，撞疼了也不哭。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7028219" y="718199"/>
            <a:ext cx="4330840" cy="5421602"/>
            <a:chOff x="7028219" y="718199"/>
            <a:chExt cx="4330840" cy="5421602"/>
          </a:xfrm>
        </p:grpSpPr>
        <p:sp>
          <p:nvSpPr>
            <p:cNvPr id="10" name="矩形 9"/>
            <p:cNvSpPr/>
            <p:nvPr/>
          </p:nvSpPr>
          <p:spPr>
            <a:xfrm>
              <a:off x="7028219" y="718199"/>
              <a:ext cx="4330840" cy="5421602"/>
            </a:xfrm>
            <a:prstGeom prst="rect">
              <a:avLst/>
            </a:prstGeom>
            <a:solidFill>
              <a:srgbClr val="00C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4" t="3990" r="8408" b="3839"/>
            <a:stretch>
              <a:fillRect/>
            </a:stretch>
          </p:blipFill>
          <p:spPr>
            <a:xfrm>
              <a:off x="7254909" y="973014"/>
              <a:ext cx="3877461" cy="3789905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 bwMode="auto">
          <a:xfrm>
            <a:off x="9859590" y="4518834"/>
            <a:ext cx="1864677" cy="1865052"/>
          </a:xfrm>
          <a:prstGeom prst="ellipse">
            <a:avLst/>
          </a:prstGeom>
          <a:solidFill>
            <a:srgbClr val="CB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淘气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99117" y="2191736"/>
            <a:ext cx="78095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37599" y="830340"/>
            <a:ext cx="5552185" cy="4550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       它们的胆子越来也大，逐渐开辟新的游戏场所。它们到院子里来了。院中的花草可遭了殃。它们在花盆里摔跤，抱着花枝打秋千，所过之处，枝折花落。你见了，绝不会责打它，它们是那么生气勃勃，天真可爱！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28219" y="718199"/>
            <a:ext cx="4330840" cy="5421602"/>
          </a:xfrm>
          <a:prstGeom prst="rec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7726" y="3556268"/>
            <a:ext cx="317182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1902" y="5252050"/>
            <a:ext cx="4944139" cy="1040985"/>
          </a:xfrm>
          <a:prstGeom prst="rect">
            <a:avLst/>
          </a:prstGeom>
          <a:solidFill>
            <a:srgbClr val="CB7373"/>
          </a:solidFill>
          <a:ln w="12700" cap="flat" cmpd="sng" algn="ctr">
            <a:noFill/>
            <a:prstDash val="solid"/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生气勃勃，天真可爱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863" y="930502"/>
            <a:ext cx="3175688" cy="2452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1327150" y="2011749"/>
            <a:ext cx="9537700" cy="6737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 spc="300" noProof="1">
                <a:ea typeface="黑体" panose="02010609060101010101" charset="-122"/>
              </a:rPr>
              <a:t>作者是从哪几个方面来展现满月小猫的可爱的？</a:t>
            </a:r>
            <a:endParaRPr lang="zh-CN" altLang="en-US" sz="3200" spc="300" noProof="1">
              <a:ea typeface="黑体" panose="02010609060101010101" charset="-122"/>
            </a:endParaRPr>
          </a:p>
        </p:txBody>
      </p:sp>
      <p:sp>
        <p:nvSpPr>
          <p:cNvPr id="7" name="Text Box 2"/>
          <p:cNvSpPr txBox="1"/>
          <p:nvPr/>
        </p:nvSpPr>
        <p:spPr>
          <a:xfrm>
            <a:off x="1498286" y="3185771"/>
            <a:ext cx="9195427" cy="19656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spc="600" noProof="1">
                <a:latin typeface="+mj-ea"/>
                <a:ea typeface="+mj-ea"/>
                <a:cs typeface="楷体" panose="02010609060101010101" charset="-122"/>
              </a:rPr>
              <a:t>    作者从三个方面展现了满月小猫的淘气可爱：什么东西都玩；玩起来不怕摔跟头，也不怕疼；胆子越来越大，逐渐开辟新的游戏场所。</a:t>
            </a:r>
            <a:endParaRPr lang="zh-CN" altLang="en-US" sz="2800" spc="600" noProof="1">
              <a:latin typeface="+mj-ea"/>
              <a:ea typeface="+mj-ea"/>
              <a:cs typeface="楷体" panose="02010609060101010101" charset="-122"/>
            </a:endParaRPr>
          </a:p>
        </p:txBody>
      </p:sp>
      <p:sp>
        <p:nvSpPr>
          <p:cNvPr id="4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讨论交流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2"/>
          <p:cNvSpPr>
            <a:spLocks noEditPoints="1"/>
          </p:cNvSpPr>
          <p:nvPr/>
        </p:nvSpPr>
        <p:spPr bwMode="auto">
          <a:xfrm rot="16200000">
            <a:off x="2870029" y="244586"/>
            <a:ext cx="2312116" cy="4849640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结构梳理</a:t>
            </a:r>
            <a:endParaRPr lang="zh-CN" altLang="en-US" sz="4400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05" y="1621500"/>
            <a:ext cx="4572009" cy="4572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2498292" y="2457948"/>
            <a:ext cx="266432" cy="1999217"/>
          </a:xfrm>
          <a:prstGeom prst="leftBrace">
            <a:avLst/>
          </a:prstGeom>
          <a:ln w="1905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800" noProof="1">
              <a:latin typeface="+mj-lt"/>
              <a:ea typeface="+mj-ea"/>
            </a:endParaRPr>
          </a:p>
        </p:txBody>
      </p:sp>
      <p:sp>
        <p:nvSpPr>
          <p:cNvPr id="5" name="左大括号 1794"/>
          <p:cNvSpPr/>
          <p:nvPr/>
        </p:nvSpPr>
        <p:spPr bwMode="auto">
          <a:xfrm>
            <a:off x="4293043" y="1867159"/>
            <a:ext cx="290513" cy="1455737"/>
          </a:xfrm>
          <a:prstGeom prst="leftBrace">
            <a:avLst>
              <a:gd name="adj1" fmla="val 2825"/>
              <a:gd name="adj2" fmla="val 4550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2800" noProof="1">
              <a:latin typeface="+mj-lt"/>
              <a:ea typeface="+mj-ea"/>
            </a:endParaRPr>
          </a:p>
        </p:txBody>
      </p:sp>
      <p:sp>
        <p:nvSpPr>
          <p:cNvPr id="7" name="左大括号 1794"/>
          <p:cNvSpPr/>
          <p:nvPr/>
        </p:nvSpPr>
        <p:spPr bwMode="auto">
          <a:xfrm>
            <a:off x="4293043" y="3729296"/>
            <a:ext cx="290513" cy="1455738"/>
          </a:xfrm>
          <a:prstGeom prst="leftBrace">
            <a:avLst>
              <a:gd name="adj1" fmla="val 2825"/>
              <a:gd name="adj2" fmla="val 4550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2800" noProof="1">
              <a:latin typeface="+mj-lt"/>
              <a:ea typeface="+mj-ea"/>
            </a:endParaRPr>
          </a:p>
        </p:txBody>
      </p:sp>
      <p:sp>
        <p:nvSpPr>
          <p:cNvPr id="8" name="矩形 16"/>
          <p:cNvSpPr>
            <a:spLocks noChangeArrowheads="1"/>
          </p:cNvSpPr>
          <p:nvPr/>
        </p:nvSpPr>
        <p:spPr bwMode="auto">
          <a:xfrm>
            <a:off x="4786756" y="1505209"/>
            <a:ext cx="3533775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lt"/>
                <a:ea typeface="+mj-ea"/>
              </a:rPr>
              <a:t>老实尽职    贪玩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9" name="矩形 16"/>
          <p:cNvSpPr>
            <a:spLocks noChangeArrowheads="1"/>
          </p:cNvSpPr>
          <p:nvPr/>
        </p:nvSpPr>
        <p:spPr bwMode="auto">
          <a:xfrm>
            <a:off x="4786756" y="2135446"/>
            <a:ext cx="3533775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lt"/>
                <a:ea typeface="+mj-ea"/>
              </a:rPr>
              <a:t>温柔可亲    一声不出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0" name="矩形 16"/>
          <p:cNvSpPr>
            <a:spLocks noChangeArrowheads="1"/>
          </p:cNvSpPr>
          <p:nvPr/>
        </p:nvSpPr>
        <p:spPr bwMode="auto">
          <a:xfrm>
            <a:off x="4786756" y="2752984"/>
            <a:ext cx="3533775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lt"/>
                <a:ea typeface="+mj-ea"/>
              </a:rPr>
              <a:t>什么都怕    勇猛敢斗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4786756" y="3446721"/>
            <a:ext cx="2436812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lt"/>
                <a:ea typeface="+mj-ea"/>
              </a:rPr>
              <a:t>耍个没完没了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2" name="矩形 16"/>
          <p:cNvSpPr>
            <a:spLocks noChangeArrowheads="1"/>
          </p:cNvSpPr>
          <p:nvPr/>
        </p:nvSpPr>
        <p:spPr bwMode="auto">
          <a:xfrm>
            <a:off x="4786756" y="4064738"/>
            <a:ext cx="2436812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lt"/>
                <a:ea typeface="+mj-ea"/>
              </a:rPr>
              <a:t>胆子越来越大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4786756" y="4694496"/>
            <a:ext cx="2730463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j-lt"/>
                <a:ea typeface="+mj-ea"/>
              </a:rPr>
              <a:t>抱着花枝打秋千</a:t>
            </a:r>
            <a:endParaRPr lang="zh-CN" altLang="en-US" sz="2800" dirty="0">
              <a:latin typeface="+mj-lt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36392" y="1843087"/>
            <a:ext cx="1895272" cy="3171825"/>
            <a:chOff x="7683499" y="1919490"/>
            <a:chExt cx="1895272" cy="3171825"/>
          </a:xfrm>
        </p:grpSpPr>
        <p:sp>
          <p:nvSpPr>
            <p:cNvPr id="21" name="矩形 20"/>
            <p:cNvSpPr/>
            <p:nvPr/>
          </p:nvSpPr>
          <p:spPr>
            <a:xfrm>
              <a:off x="8345487" y="2524836"/>
              <a:ext cx="1120776" cy="1961133"/>
            </a:xfrm>
            <a:prstGeom prst="rect">
              <a:avLst/>
            </a:prstGeom>
            <a:solidFill>
              <a:srgbClr val="00C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lt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 flipH="1">
              <a:off x="7683499" y="1919490"/>
              <a:ext cx="422275" cy="3171825"/>
            </a:xfrm>
            <a:prstGeom prst="leftBrace">
              <a:avLst/>
            </a:prstGeom>
            <a:ln w="19050">
              <a:solidFill>
                <a:schemeClr val="accent1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800" noProof="1">
                <a:latin typeface="+mj-lt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59976" y="2660789"/>
              <a:ext cx="1218795" cy="168922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800" spc="300" noProof="1">
                  <a:solidFill>
                    <a:schemeClr val="bg1"/>
                  </a:solidFill>
                  <a:latin typeface="+mj-lt"/>
                  <a:ea typeface="+mj-ea"/>
                </a:rPr>
                <a:t>天真可爱</a:t>
              </a:r>
              <a:endParaRPr lang="en-US" altLang="zh-CN" sz="2800" spc="300" noProof="1">
                <a:solidFill>
                  <a:schemeClr val="bg1"/>
                </a:solidFill>
                <a:latin typeface="+mj-lt"/>
                <a:ea typeface="+mj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spc="300" noProof="1">
                  <a:solidFill>
                    <a:schemeClr val="bg1"/>
                  </a:solidFill>
                  <a:latin typeface="+mj-lt"/>
                  <a:ea typeface="+mj-ea"/>
                </a:rPr>
                <a:t>生机勃勃</a:t>
              </a:r>
              <a:endParaRPr lang="zh-CN" altLang="en-US" sz="2800" spc="300" noProof="1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623" y="2752984"/>
            <a:ext cx="1274678" cy="127467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2908534" y="2134015"/>
            <a:ext cx="1336416" cy="760468"/>
          </a:xfrm>
          <a:prstGeom prst="rec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+mj-lt"/>
              </a:rPr>
              <a:t>古怪</a:t>
            </a:r>
            <a:endParaRPr lang="zh-CN" altLang="en-US" sz="2800" dirty="0"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909714" y="3963515"/>
            <a:ext cx="1336416" cy="760468"/>
          </a:xfrm>
          <a:prstGeom prst="rect">
            <a:avLst/>
          </a:prstGeom>
          <a:solidFill>
            <a:srgbClr val="00C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+mj-lt"/>
              </a:rPr>
              <a:t>淘气</a:t>
            </a:r>
            <a:endParaRPr lang="zh-CN" altLang="en-US" sz="28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27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2"/>
          <p:cNvSpPr>
            <a:spLocks noEditPoints="1"/>
          </p:cNvSpPr>
          <p:nvPr/>
        </p:nvSpPr>
        <p:spPr bwMode="auto">
          <a:xfrm rot="16200000">
            <a:off x="2870029" y="244586"/>
            <a:ext cx="2312116" cy="4849640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拓展延伸</a:t>
            </a:r>
            <a:endParaRPr lang="zh-CN" altLang="en-US" sz="4400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05" y="1621500"/>
            <a:ext cx="4572009" cy="4572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99688" y="1227518"/>
            <a:ext cx="8766988" cy="1770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2800" spc="200" noProof="1">
                <a:ea typeface="黑体" panose="02010609060101010101" charset="-122"/>
              </a:rPr>
              <a:t>      </a:t>
            </a:r>
            <a:r>
              <a:rPr lang="zh-CN" altLang="en-US" sz="2800" spc="200" noProof="1">
                <a:ea typeface="黑体" panose="02010609060101010101" charset="-122"/>
              </a:rPr>
              <a:t>假如你是一只或老实或胆小或其他性格的小猫，你高兴或是不高兴的时候，会有怎样的想法或表现呢？请试着想一想，写一写。</a:t>
            </a:r>
            <a:endParaRPr lang="zh-CN" altLang="en-US" sz="2800" spc="200" noProof="1">
              <a:ea typeface="黑体" panose="02010609060101010101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927925" y="3747725"/>
            <a:ext cx="7205514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我是一只老实的猫， </a:t>
            </a:r>
            <a:r>
              <a:rPr lang="zh-CN" altLang="en-US" sz="2800" u="sng" dirty="0">
                <a:latin typeface="+mj-ea"/>
                <a:ea typeface="+mj-ea"/>
              </a:rPr>
              <a:t>                                    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1927925" y="4470038"/>
            <a:ext cx="7109821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我是一只胆小的猫， </a:t>
            </a:r>
            <a:r>
              <a:rPr lang="zh-CN" altLang="en-US" sz="2800" u="sng" dirty="0">
                <a:latin typeface="+mj-ea"/>
                <a:ea typeface="+mj-ea"/>
              </a:rPr>
              <a:t>                                    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1927925" y="5192350"/>
            <a:ext cx="737563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我是一只</a:t>
            </a:r>
            <a:r>
              <a:rPr lang="zh-CN" altLang="en-US" sz="2800" u="sng" dirty="0">
                <a:latin typeface="+mj-ea"/>
                <a:ea typeface="+mj-ea"/>
              </a:rPr>
              <a:t>       </a:t>
            </a:r>
            <a:r>
              <a:rPr lang="zh-CN" altLang="en-US" sz="2800" dirty="0">
                <a:latin typeface="+mj-ea"/>
                <a:ea typeface="+mj-ea"/>
              </a:rPr>
              <a:t>的猫， </a:t>
            </a:r>
            <a:r>
              <a:rPr lang="zh-CN" altLang="en-US" sz="2800" u="sng" dirty="0">
                <a:latin typeface="+mj-ea"/>
                <a:ea typeface="+mj-ea"/>
              </a:rPr>
              <a:t>                                     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写一写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03560" y="4240352"/>
            <a:ext cx="735385" cy="10817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9716" y="3116894"/>
            <a:ext cx="2469094" cy="33287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2"/>
          <p:cNvSpPr>
            <a:spLocks noEditPoints="1"/>
          </p:cNvSpPr>
          <p:nvPr/>
        </p:nvSpPr>
        <p:spPr bwMode="auto">
          <a:xfrm rot="16200000">
            <a:off x="2870029" y="244586"/>
            <a:ext cx="2312116" cy="4849640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课后练习</a:t>
            </a:r>
            <a:endParaRPr lang="zh-CN" altLang="en-US" sz="4400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05" y="1621500"/>
            <a:ext cx="4572009" cy="4572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观察日记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35608" y="1567977"/>
            <a:ext cx="6920784" cy="4233897"/>
            <a:chOff x="2635608" y="1567977"/>
            <a:chExt cx="6920784" cy="4233897"/>
          </a:xfrm>
        </p:grpSpPr>
        <p:grpSp>
          <p:nvGrpSpPr>
            <p:cNvPr id="13" name="组合 12"/>
            <p:cNvGrpSpPr/>
            <p:nvPr/>
          </p:nvGrpSpPr>
          <p:grpSpPr>
            <a:xfrm>
              <a:off x="2635608" y="1567977"/>
              <a:ext cx="6920784" cy="4233897"/>
              <a:chOff x="2635608" y="1567977"/>
              <a:chExt cx="6920784" cy="423389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635608" y="1567977"/>
                <a:ext cx="6920784" cy="4233897"/>
                <a:chOff x="4550093" y="1341403"/>
                <a:chExt cx="6920784" cy="4233897"/>
              </a:xfrm>
            </p:grpSpPr>
            <p:sp>
              <p:nvSpPr>
                <p:cNvPr id="9" name="任意多边形: 形状 8"/>
                <p:cNvSpPr/>
                <p:nvPr/>
              </p:nvSpPr>
              <p:spPr>
                <a:xfrm rot="20590351" flipV="1">
                  <a:off x="11020418" y="1341403"/>
                  <a:ext cx="450459" cy="303521"/>
                </a:xfrm>
                <a:custGeom>
                  <a:avLst/>
                  <a:gdLst>
                    <a:gd name="connsiteX0" fmla="*/ 0 w 313302"/>
                    <a:gd name="connsiteY0" fmla="*/ 0 h 217274"/>
                    <a:gd name="connsiteX1" fmla="*/ 231820 w 313302"/>
                    <a:gd name="connsiteY1" fmla="*/ 51516 h 217274"/>
                    <a:gd name="connsiteX2" fmla="*/ 309093 w 313302"/>
                    <a:gd name="connsiteY2" fmla="*/ 206062 h 217274"/>
                    <a:gd name="connsiteX3" fmla="*/ 296214 w 313302"/>
                    <a:gd name="connsiteY3" fmla="*/ 193184 h 217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3302" h="217274">
                      <a:moveTo>
                        <a:pt x="0" y="0"/>
                      </a:moveTo>
                      <a:cubicBezTo>
                        <a:pt x="90152" y="8586"/>
                        <a:pt x="180305" y="17172"/>
                        <a:pt x="231820" y="51516"/>
                      </a:cubicBezTo>
                      <a:cubicBezTo>
                        <a:pt x="283335" y="85860"/>
                        <a:pt x="298361" y="182451"/>
                        <a:pt x="309093" y="206062"/>
                      </a:cubicBezTo>
                      <a:cubicBezTo>
                        <a:pt x="319825" y="229673"/>
                        <a:pt x="308019" y="211428"/>
                        <a:pt x="296214" y="193184"/>
                      </a:cubicBezTo>
                    </a:path>
                  </a:pathLst>
                </a:custGeom>
                <a:noFill/>
                <a:ln w="28575">
                  <a:solidFill>
                    <a:srgbClr val="954A4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4550093" y="1567977"/>
                  <a:ext cx="6867207" cy="4007323"/>
                </a:xfrm>
                <a:prstGeom prst="rect">
                  <a:avLst/>
                </a:prstGeom>
                <a:solidFill>
                  <a:srgbClr val="71F5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等线" panose="02010600030101010101" charset="-122"/>
                    <a:ea typeface="等线" panose="02010600030101010101" charset="-122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1033502" y="1668869"/>
                  <a:ext cx="231398" cy="23139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innerShdw blurRad="63500" dist="25400" dir="300000">
                    <a:prstClr val="black">
                      <a:alpha val="4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10853164" y="1491736"/>
                  <a:ext cx="313302" cy="279731"/>
                </a:xfrm>
                <a:custGeom>
                  <a:avLst/>
                  <a:gdLst>
                    <a:gd name="connsiteX0" fmla="*/ 0 w 313302"/>
                    <a:gd name="connsiteY0" fmla="*/ 0 h 217274"/>
                    <a:gd name="connsiteX1" fmla="*/ 231820 w 313302"/>
                    <a:gd name="connsiteY1" fmla="*/ 51516 h 217274"/>
                    <a:gd name="connsiteX2" fmla="*/ 309093 w 313302"/>
                    <a:gd name="connsiteY2" fmla="*/ 206062 h 217274"/>
                    <a:gd name="connsiteX3" fmla="*/ 296214 w 313302"/>
                    <a:gd name="connsiteY3" fmla="*/ 193184 h 217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3302" h="217274">
                      <a:moveTo>
                        <a:pt x="0" y="0"/>
                      </a:moveTo>
                      <a:cubicBezTo>
                        <a:pt x="90152" y="8586"/>
                        <a:pt x="180305" y="17172"/>
                        <a:pt x="231820" y="51516"/>
                      </a:cubicBezTo>
                      <a:cubicBezTo>
                        <a:pt x="283335" y="85860"/>
                        <a:pt x="298361" y="182451"/>
                        <a:pt x="309093" y="206062"/>
                      </a:cubicBezTo>
                      <a:cubicBezTo>
                        <a:pt x="319825" y="229673"/>
                        <a:pt x="308019" y="211428"/>
                        <a:pt x="296214" y="193184"/>
                      </a:cubicBezTo>
                    </a:path>
                  </a:pathLst>
                </a:custGeom>
                <a:noFill/>
                <a:ln w="28575">
                  <a:solidFill>
                    <a:srgbClr val="954A4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Text Box 2"/>
              <p:cNvSpPr txBox="1"/>
              <p:nvPr/>
            </p:nvSpPr>
            <p:spPr>
              <a:xfrm>
                <a:off x="3479007" y="2555957"/>
                <a:ext cx="5233987" cy="2368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60000"/>
                  </a:lnSpc>
                  <a:spcBef>
                    <a:spcPct val="50000"/>
                  </a:spcBef>
                </a:pPr>
                <a:r>
                  <a:rPr lang="zh-CN" altLang="en-US" sz="3200" spc="600" noProof="1">
                    <a:latin typeface="+mj-ea"/>
                    <a:ea typeface="+mj-ea"/>
                  </a:rPr>
                  <a:t>写一则有关小动物的观察日记，可结合具体事例来写小动物的特点。</a:t>
                </a:r>
                <a:endParaRPr lang="zh-CN" altLang="en-US" sz="3200" spc="600" noProof="1">
                  <a:latin typeface="+mj-ea"/>
                  <a:ea typeface="+mj-ea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9207825" y="1967561"/>
              <a:ext cx="60960" cy="60960"/>
            </a:xfrm>
            <a:prstGeom prst="ellipse">
              <a:avLst/>
            </a:prstGeom>
            <a:solidFill>
              <a:srgbClr val="733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513" y="2463513"/>
            <a:ext cx="1930975" cy="19309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04758" y="4563122"/>
            <a:ext cx="1582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一千零一</a:t>
            </a:r>
            <a:r>
              <a:rPr lang="en-US" altLang="zh-CN" sz="2400" dirty="0">
                <a:latin typeface="+mj-ea"/>
                <a:ea typeface="+mj-ea"/>
              </a:rPr>
              <a:t>P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54902" y="1638435"/>
            <a:ext cx="3034292" cy="4846915"/>
            <a:chOff x="1593488" y="707578"/>
            <a:chExt cx="2857144" cy="4846915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1593488" y="707578"/>
              <a:ext cx="2857144" cy="48469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2494" y="707579"/>
              <a:ext cx="2758137" cy="476190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文本框 1"/>
          <p:cNvSpPr txBox="1"/>
          <p:nvPr/>
        </p:nvSpPr>
        <p:spPr bwMode="auto">
          <a:xfrm>
            <a:off x="890711" y="1887780"/>
            <a:ext cx="6900471" cy="1008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认识</a:t>
            </a:r>
            <a:r>
              <a:rPr lang="en-US" altLang="zh-CN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虑、职</a:t>
            </a:r>
            <a:r>
              <a:rPr lang="en-US" altLang="zh-CN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等</a:t>
            </a:r>
            <a:r>
              <a:rPr lang="en-US" altLang="zh-CN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8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个生字，会写</a:t>
            </a:r>
            <a:r>
              <a:rPr lang="en-US" altLang="zh-CN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忧、虑</a:t>
            </a:r>
            <a:r>
              <a:rPr lang="en-US" altLang="zh-CN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等</a:t>
            </a:r>
            <a:r>
              <a:rPr lang="en-US" altLang="zh-CN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15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个生字，正确理解课文中的相关词语。</a:t>
            </a:r>
            <a:endParaRPr lang="zh-CN" altLang="en-US" sz="2400" spc="200" noProof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887551" y="3037344"/>
            <a:ext cx="6649916" cy="1008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有感情地朗读课文，</a:t>
            </a:r>
            <a:r>
              <a:rPr lang="zh-CN" altLang="en-US" sz="24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理解课文内容，体会作者把猫的特点写具体的方法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400" spc="200" noProof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887551" y="4186908"/>
            <a:ext cx="7201095" cy="1008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体会作者对猫的喜爱之情，</a:t>
            </a: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激起热爱生活的情趣，激发观察动物的兴趣。</a:t>
            </a:r>
            <a:endParaRPr lang="zh-CN" altLang="en-US" sz="2400" spc="200" noProof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rgbClr val="00CADA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教学目标</a:t>
            </a:r>
            <a:endParaRPr lang="zh-CN" altLang="en-US" dirty="0">
              <a:solidFill>
                <a:srgbClr val="00CADA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5" name="墨迹 4"/>
              <p14:cNvContentPartPr/>
              <p14:nvPr/>
            </p14:nvContentPartPr>
            <p14:xfrm>
              <a:off x="882650" y="4699000"/>
              <a:ext cx="6623050" cy="63500"/>
            </p14:xfrm>
          </p:contentPart>
        </mc:Choice>
        <mc:Fallback xmlns="">
          <p:pic>
            <p:nvPicPr>
              <p:cNvPr id="5" name="墨迹 4"/>
            </p:nvPicPr>
            <p:blipFill>
              <a:blip r:embed="rId3"/>
            </p:blipFill>
            <p:spPr>
              <a:xfrm>
                <a:off x="882650" y="4699000"/>
                <a:ext cx="6623050" cy="635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6" name="墨迹 5"/>
              <p14:cNvContentPartPr/>
              <p14:nvPr/>
            </p14:nvContentPartPr>
            <p14:xfrm>
              <a:off x="914400" y="5137150"/>
              <a:ext cx="3251200" cy="7620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5"/>
            </p:blipFill>
            <p:spPr>
              <a:xfrm>
                <a:off x="914400" y="5137150"/>
                <a:ext cx="3251200" cy="76200"/>
              </a:xfrm>
              <a:prstGeom prst="rect"/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931579" y="2344175"/>
            <a:ext cx="6338662" cy="523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学习作者是怎样抓住事物特点进行描写的。 </a:t>
            </a:r>
            <a:endParaRPr lang="zh-CN" altLang="en-US" sz="2400" spc="200" noProof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1931578" y="3739137"/>
            <a:ext cx="5393782" cy="528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spc="200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黑体" panose="02010609060101010101" charset="-122"/>
                <a:sym typeface="+mn-ea"/>
              </a:rPr>
              <a:t>在课文中体会作者对猫的喜爱之情。</a:t>
            </a:r>
            <a:endParaRPr lang="zh-CN" altLang="en-US" sz="2400" spc="200" noProof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6995" y="2105301"/>
            <a:ext cx="988605" cy="9886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C1D0"/>
                </a:solidFill>
                <a:latin typeface="微软雅黑" panose="020B0503020204020204" charset="-122"/>
                <a:ea typeface="微软雅黑" panose="020B0503020204020204" charset="-122"/>
              </a:rPr>
              <a:t>重点</a:t>
            </a:r>
            <a:endParaRPr lang="zh-CN" altLang="en-US" sz="2400" b="1" dirty="0">
              <a:solidFill>
                <a:srgbClr val="00C1D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6762" y="3508882"/>
            <a:ext cx="988605" cy="9886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C1D0"/>
                </a:solidFill>
                <a:latin typeface="微软雅黑" panose="020B0503020204020204" charset="-122"/>
                <a:ea typeface="微软雅黑" panose="020B0503020204020204" charset="-122"/>
              </a:rPr>
              <a:t>难点</a:t>
            </a:r>
            <a:endParaRPr lang="zh-CN" altLang="en-US" sz="2400" b="1" dirty="0">
              <a:solidFill>
                <a:srgbClr val="00C1D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rgbClr val="00CADA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教学重难点</a:t>
            </a:r>
            <a:endParaRPr lang="zh-CN" altLang="en-US" dirty="0">
              <a:solidFill>
                <a:srgbClr val="00CADA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54902" y="1638435"/>
            <a:ext cx="3034292" cy="4846915"/>
            <a:chOff x="1593488" y="707578"/>
            <a:chExt cx="2857144" cy="4846915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1593488" y="707578"/>
              <a:ext cx="2857144" cy="48469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2494" y="707579"/>
              <a:ext cx="2758137" cy="4761905"/>
            </a:xfrm>
            <a:prstGeom prst="rect">
              <a:avLst/>
            </a:prstGeom>
            <a:ln>
              <a:noFill/>
            </a:ln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3" name="墨迹 2"/>
              <p14:cNvContentPartPr/>
              <p14:nvPr/>
            </p14:nvContentPartPr>
            <p14:xfrm>
              <a:off x="2622550" y="2806700"/>
              <a:ext cx="5429250" cy="6350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3"/>
            </p:blipFill>
            <p:spPr>
              <a:xfrm>
                <a:off x="2622550" y="2806700"/>
                <a:ext cx="5429250" cy="635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4" name="墨迹 3"/>
              <p14:cNvContentPartPr/>
              <p14:nvPr/>
            </p14:nvContentPartPr>
            <p14:xfrm>
              <a:off x="3448050" y="4260850"/>
              <a:ext cx="3708400" cy="88900"/>
            </p14:xfrm>
          </p:contentPart>
        </mc:Choice>
        <mc:Fallback xmlns="">
          <p:pic>
            <p:nvPicPr>
              <p:cNvPr id="4" name="墨迹 3"/>
            </p:nvPicPr>
            <p:blipFill>
              <a:blip r:embed="rId5"/>
            </p:blipFill>
            <p:spPr>
              <a:xfrm>
                <a:off x="3448050" y="4260850"/>
                <a:ext cx="3708400" cy="88900"/>
              </a:xfrm>
              <a:prstGeom prst="rect"/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2"/>
          <p:cNvSpPr>
            <a:spLocks noEditPoints="1"/>
          </p:cNvSpPr>
          <p:nvPr/>
        </p:nvSpPr>
        <p:spPr bwMode="auto">
          <a:xfrm rot="16200000">
            <a:off x="2870029" y="244586"/>
            <a:ext cx="2312116" cy="4849640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字词训练</a:t>
            </a:r>
            <a:endParaRPr lang="zh-CN" altLang="en-US" sz="4400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05" y="1621500"/>
            <a:ext cx="4572009" cy="45720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2" name="墨迹 1"/>
              <p14:cNvContentPartPr/>
              <p14:nvPr/>
            </p14:nvContentPartPr>
            <p14:xfrm>
              <a:off x="2178050" y="2305050"/>
              <a:ext cx="863600" cy="850900"/>
            </p14:xfrm>
          </p:contentPart>
        </mc:Choice>
        <mc:Fallback xmlns="">
          <p:pic>
            <p:nvPicPr>
              <p:cNvPr id="2" name="墨迹 1"/>
            </p:nvPicPr>
            <p:blipFill>
              <a:blip r:embed="rId3"/>
            </p:blipFill>
            <p:spPr>
              <a:xfrm>
                <a:off x="2178050" y="2305050"/>
                <a:ext cx="863600" cy="8509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3" name="墨迹 2"/>
              <p14:cNvContentPartPr/>
              <p14:nvPr/>
            </p14:nvContentPartPr>
            <p14:xfrm>
              <a:off x="2178050" y="2120900"/>
              <a:ext cx="3536950" cy="21590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5"/>
            </p:blipFill>
            <p:spPr>
              <a:xfrm>
                <a:off x="2178050" y="2120900"/>
                <a:ext cx="3536950" cy="2159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6" p14:bwMode="auto">
            <p14:nvContentPartPr>
              <p14:cNvPr id="4" name="墨迹 3"/>
              <p14:cNvContentPartPr/>
              <p14:nvPr/>
            </p14:nvContentPartPr>
            <p14:xfrm>
              <a:off x="5314950" y="2152650"/>
              <a:ext cx="412750" cy="889000"/>
            </p14:xfrm>
          </p:contentPart>
        </mc:Choice>
        <mc:Fallback xmlns="">
          <p:pic>
            <p:nvPicPr>
              <p:cNvPr id="4" name="墨迹 3"/>
            </p:nvPicPr>
            <p:blipFill>
              <a:blip r:embed="rId7"/>
            </p:blipFill>
            <p:spPr>
              <a:xfrm>
                <a:off x="5314950" y="2152650"/>
                <a:ext cx="412750" cy="8890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8" p14:bwMode="auto">
            <p14:nvContentPartPr>
              <p14:cNvPr id="5" name="墨迹 4"/>
              <p14:cNvContentPartPr/>
              <p14:nvPr/>
            </p14:nvContentPartPr>
            <p14:xfrm>
              <a:off x="3009900" y="3073400"/>
              <a:ext cx="2393950" cy="101600"/>
            </p14:xfrm>
          </p:contentPart>
        </mc:Choice>
        <mc:Fallback xmlns="">
          <p:pic>
            <p:nvPicPr>
              <p:cNvPr id="5" name="墨迹 4"/>
            </p:nvPicPr>
            <p:blipFill>
              <a:blip r:embed="rId9"/>
            </p:blipFill>
            <p:spPr>
              <a:xfrm>
                <a:off x="3009900" y="3073400"/>
                <a:ext cx="2393950" cy="101600"/>
              </a:xfrm>
              <a:prstGeom prst="rect"/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1670501" y="1967936"/>
            <a:ext cx="1031240" cy="1535430"/>
            <a:chOff x="4220" y="2214"/>
            <a:chExt cx="1624" cy="2418"/>
          </a:xfrm>
        </p:grpSpPr>
        <p:grpSp>
          <p:nvGrpSpPr>
            <p:cNvPr id="181" name="组合 180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184" name="矩形 183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185" name="直接连接符 184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182" name="文本框 181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忧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4540" y="2214"/>
              <a:ext cx="1063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yōu</a:t>
              </a:r>
              <a:endParaRPr lang="zh-CN" altLang="en-US" sz="2400" dirty="0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2973794" y="1963491"/>
            <a:ext cx="1031240" cy="1539875"/>
            <a:chOff x="4220" y="2207"/>
            <a:chExt cx="1624" cy="2425"/>
          </a:xfrm>
        </p:grpSpPr>
        <p:grpSp>
          <p:nvGrpSpPr>
            <p:cNvPr id="190" name="组合 189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194" name="直接连接符 193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191" name="文本框 190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虑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4746" y="2207"/>
              <a:ext cx="667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lǜ</a:t>
              </a:r>
              <a:endParaRPr lang="zh-CN" altLang="en-US" sz="2400" dirty="0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4277087" y="1962221"/>
            <a:ext cx="1021080" cy="1539875"/>
            <a:chOff x="4220" y="2205"/>
            <a:chExt cx="1608" cy="2425"/>
          </a:xfrm>
        </p:grpSpPr>
        <p:grpSp>
          <p:nvGrpSpPr>
            <p:cNvPr id="199" name="组合 198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02" name="矩形 201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03" name="直接连接符 202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05" name="直接连接符 204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06" name="直接连接符 205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00" name="文本框 199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贪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01" name="文本框 200"/>
            <p:cNvSpPr txBox="1"/>
            <p:nvPr/>
          </p:nvSpPr>
          <p:spPr>
            <a:xfrm>
              <a:off x="4596" y="2205"/>
              <a:ext cx="955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tān</a:t>
              </a:r>
              <a:endParaRPr lang="zh-CN" altLang="en-US" sz="24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380" y="1968571"/>
            <a:ext cx="1031240" cy="1534795"/>
            <a:chOff x="4220" y="2215"/>
            <a:chExt cx="1624" cy="2417"/>
          </a:xfrm>
        </p:grpSpPr>
        <p:grpSp>
          <p:nvGrpSpPr>
            <p:cNvPr id="209" name="组合 208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12" name="矩形 211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13" name="直接连接符 212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14" name="直接连接符 213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15" name="直接连接符 214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16" name="直接连接符 215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10" name="文本框 209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职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11" name="文本框 210"/>
            <p:cNvSpPr txBox="1"/>
            <p:nvPr/>
          </p:nvSpPr>
          <p:spPr>
            <a:xfrm>
              <a:off x="4592" y="2215"/>
              <a:ext cx="889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zhí</a:t>
              </a:r>
              <a:endParaRPr lang="zh-CN" altLang="en-US" sz="2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83673" y="1968571"/>
            <a:ext cx="1031240" cy="1534795"/>
            <a:chOff x="4220" y="2215"/>
            <a:chExt cx="1624" cy="2417"/>
          </a:xfrm>
        </p:grpSpPr>
        <p:grpSp>
          <p:nvGrpSpPr>
            <p:cNvPr id="218" name="组合 217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21" name="矩形 220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22" name="直接连接符 221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23" name="直接连接符 222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25" name="直接连接符 224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19" name="文本框 218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屏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20" name="文本框 219"/>
            <p:cNvSpPr txBox="1"/>
            <p:nvPr/>
          </p:nvSpPr>
          <p:spPr>
            <a:xfrm>
              <a:off x="4507" y="2215"/>
              <a:ext cx="1222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bǐng</a:t>
              </a:r>
              <a:endParaRPr lang="zh-CN" altLang="en-US" sz="24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86966" y="1968571"/>
            <a:ext cx="1021080" cy="1533525"/>
            <a:chOff x="4220" y="2215"/>
            <a:chExt cx="1608" cy="2415"/>
          </a:xfrm>
        </p:grpSpPr>
        <p:grpSp>
          <p:nvGrpSpPr>
            <p:cNvPr id="227" name="组合 226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30" name="矩形 229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31" name="直接连接符 230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32" name="直接连接符 231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33" name="直接连接符 232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34" name="直接连接符 233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28" name="文本框 227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蹭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4408" y="2215"/>
              <a:ext cx="130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cèng</a:t>
              </a:r>
              <a:endParaRPr lang="zh-CN" altLang="en-US" sz="24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490259" y="1968571"/>
            <a:ext cx="1031240" cy="1534795"/>
            <a:chOff x="4220" y="2215"/>
            <a:chExt cx="1624" cy="2417"/>
          </a:xfrm>
        </p:grpSpPr>
        <p:grpSp>
          <p:nvGrpSpPr>
            <p:cNvPr id="236" name="组合 235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39" name="矩形 238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40" name="直接连接符 239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41" name="直接连接符 240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42" name="直接连接符 241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43" name="直接连接符 242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37" name="文本框 236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稿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4540" y="2215"/>
              <a:ext cx="1089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gǎo</a:t>
              </a:r>
              <a:endParaRPr lang="zh-CN" altLang="en-US" sz="2400" dirty="0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1023611" y="3869328"/>
            <a:ext cx="1031240" cy="1536700"/>
            <a:chOff x="4220" y="2212"/>
            <a:chExt cx="1624" cy="2420"/>
          </a:xfrm>
        </p:grpSpPr>
        <p:grpSp>
          <p:nvGrpSpPr>
            <p:cNvPr id="245" name="组合 244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48" name="矩形 247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49" name="直接连接符 248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51" name="直接连接符 250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52" name="直接连接符 251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46" name="文本框 245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解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4645" y="2212"/>
              <a:ext cx="758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jiě</a:t>
              </a:r>
              <a:endParaRPr lang="zh-CN" altLang="en-US" sz="2400" dirty="0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2327311" y="3871233"/>
            <a:ext cx="1021080" cy="1533525"/>
            <a:chOff x="4220" y="2215"/>
            <a:chExt cx="1608" cy="2415"/>
          </a:xfrm>
        </p:grpSpPr>
        <p:grpSp>
          <p:nvGrpSpPr>
            <p:cNvPr id="254" name="组合 253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57" name="矩形 256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58" name="直接连接符 257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59" name="直接连接符 258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60" name="直接连接符 259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61" name="直接连接符 260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55" name="文本框 254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闷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4375" y="2215"/>
              <a:ext cx="1217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mèn</a:t>
              </a:r>
              <a:endParaRPr lang="zh-CN" altLang="en-US" sz="2400" dirty="0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631011" y="3869328"/>
            <a:ext cx="1021080" cy="1535430"/>
            <a:chOff x="4220" y="2212"/>
            <a:chExt cx="1608" cy="2418"/>
          </a:xfrm>
        </p:grpSpPr>
        <p:grpSp>
          <p:nvGrpSpPr>
            <p:cNvPr id="263" name="组合 262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66" name="矩形 265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67" name="直接连接符 266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68" name="直接连接符 267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69" name="直接连接符 268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70" name="直接连接符 269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64" name="文本框 263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蛇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65" name="文本框 264"/>
            <p:cNvSpPr txBox="1"/>
            <p:nvPr/>
          </p:nvSpPr>
          <p:spPr>
            <a:xfrm>
              <a:off x="4594" y="2212"/>
              <a:ext cx="1005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shé</a:t>
              </a:r>
              <a:endParaRPr lang="zh-CN" altLang="en-US" sz="2400" dirty="0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4934711" y="3869328"/>
            <a:ext cx="1021080" cy="1535430"/>
            <a:chOff x="4220" y="2212"/>
            <a:chExt cx="1608" cy="2418"/>
          </a:xfrm>
        </p:grpSpPr>
        <p:grpSp>
          <p:nvGrpSpPr>
            <p:cNvPr id="272" name="组合 271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75" name="矩形 274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76" name="直接连接符 275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77" name="直接连接符 276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78" name="直接连接符 277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79" name="直接连接符 278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73" name="文本框 272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遭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4538" y="2212"/>
              <a:ext cx="1033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zāo</a:t>
              </a:r>
              <a:endParaRPr lang="zh-CN" altLang="en-US" sz="2400" dirty="0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6238411" y="3871233"/>
            <a:ext cx="1021080" cy="1533525"/>
            <a:chOff x="4220" y="2215"/>
            <a:chExt cx="1608" cy="2415"/>
          </a:xfrm>
        </p:grpSpPr>
        <p:grpSp>
          <p:nvGrpSpPr>
            <p:cNvPr id="281" name="组合 280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84" name="矩形 283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85" name="直接连接符 284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86" name="直接连接符 285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87" name="直接连接符 286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88" name="直接连接符 287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82" name="文本框 281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殃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3" name="文本框 282"/>
            <p:cNvSpPr txBox="1"/>
            <p:nvPr/>
          </p:nvSpPr>
          <p:spPr>
            <a:xfrm>
              <a:off x="4375" y="2215"/>
              <a:ext cx="130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yāng</a:t>
              </a:r>
              <a:endParaRPr lang="zh-CN" altLang="en-US" sz="2400" dirty="0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7542111" y="3869328"/>
            <a:ext cx="1021080" cy="1535430"/>
            <a:chOff x="4220" y="2212"/>
            <a:chExt cx="1608" cy="2418"/>
          </a:xfrm>
        </p:grpSpPr>
        <p:grpSp>
          <p:nvGrpSpPr>
            <p:cNvPr id="290" name="组合 289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293" name="矩形 292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294" name="直接连接符 293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95" name="直接连接符 294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96" name="直接连接符 295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297" name="直接连接符 296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91" name="文本框 290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盆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4492" y="2212"/>
              <a:ext cx="108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pén</a:t>
              </a:r>
              <a:endParaRPr lang="zh-CN" altLang="en-US" sz="2400" dirty="0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8845811" y="3869328"/>
            <a:ext cx="1031240" cy="1536700"/>
            <a:chOff x="4220" y="2212"/>
            <a:chExt cx="1624" cy="2420"/>
          </a:xfrm>
        </p:grpSpPr>
        <p:grpSp>
          <p:nvGrpSpPr>
            <p:cNvPr id="299" name="组合 298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302" name="矩形 301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303" name="直接连接符 302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304" name="直接连接符 303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305" name="直接连接符 304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306" name="直接连接符 305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00" name="文本框 299"/>
            <p:cNvSpPr txBox="1"/>
            <p:nvPr/>
          </p:nvSpPr>
          <p:spPr>
            <a:xfrm>
              <a:off x="4220" y="2887"/>
              <a:ext cx="1624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勃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01" name="文本框 300"/>
            <p:cNvSpPr txBox="1"/>
            <p:nvPr/>
          </p:nvSpPr>
          <p:spPr>
            <a:xfrm>
              <a:off x="4583" y="2212"/>
              <a:ext cx="84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bó</a:t>
              </a:r>
              <a:endParaRPr lang="zh-CN" altLang="en-US" sz="2400" dirty="0"/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10149513" y="3871233"/>
            <a:ext cx="1021080" cy="1533525"/>
            <a:chOff x="4220" y="2215"/>
            <a:chExt cx="1608" cy="2415"/>
          </a:xfrm>
        </p:grpSpPr>
        <p:grpSp>
          <p:nvGrpSpPr>
            <p:cNvPr id="308" name="组合 307"/>
            <p:cNvGrpSpPr/>
            <p:nvPr/>
          </p:nvGrpSpPr>
          <p:grpSpPr>
            <a:xfrm>
              <a:off x="4251" y="2985"/>
              <a:ext cx="1547" cy="1549"/>
              <a:chOff x="13029" y="2026"/>
              <a:chExt cx="5400" cy="5402"/>
            </a:xfrm>
          </p:grpSpPr>
          <p:sp>
            <p:nvSpPr>
              <p:cNvPr id="311" name="矩形 310"/>
              <p:cNvSpPr/>
              <p:nvPr/>
            </p:nvSpPr>
            <p:spPr>
              <a:xfrm>
                <a:off x="13029" y="2026"/>
                <a:ext cx="5400" cy="5400"/>
              </a:xfrm>
              <a:prstGeom prst="rect">
                <a:avLst/>
              </a:prstGeom>
              <a:noFill/>
              <a:ln w="25400" cap="flat" cmpd="sng" algn="ctr">
                <a:solidFill>
                  <a:srgbClr val="8BCE69"/>
                </a:solidFill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cxnSp>
            <p:nvCxnSpPr>
              <p:cNvPr id="312" name="直接连接符 311"/>
              <p:cNvCxnSpPr/>
              <p:nvPr/>
            </p:nvCxnSpPr>
            <p:spPr>
              <a:xfrm rot="162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313" name="直接连接符 312"/>
              <p:cNvCxnSpPr/>
              <p:nvPr/>
            </p:nvCxnSpPr>
            <p:spPr>
              <a:xfrm rot="10800000" flipH="1">
                <a:off x="13029" y="4726"/>
                <a:ext cx="5400" cy="3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314" name="直接连接符 313"/>
              <p:cNvCxnSpPr/>
              <p:nvPr/>
            </p:nvCxnSpPr>
            <p:spPr>
              <a:xfrm rot="16200000" flipH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  <p:cxnSp>
            <p:nvCxnSpPr>
              <p:cNvPr id="315" name="直接连接符 314"/>
              <p:cNvCxnSpPr/>
              <p:nvPr/>
            </p:nvCxnSpPr>
            <p:spPr>
              <a:xfrm rot="5400000" flipH="1" flipV="1">
                <a:off x="13029" y="2026"/>
                <a:ext cx="5400" cy="5400"/>
              </a:xfrm>
              <a:prstGeom prst="line">
                <a:avLst/>
              </a:prstGeom>
              <a:noFill/>
              <a:ln w="9525" cap="flat" cmpd="sng" algn="ctr">
                <a:solidFill>
                  <a:srgbClr val="8BCE69"/>
                </a:solidFill>
                <a:prstDash val="dash"/>
              </a:ln>
              <a:effectLst/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09" name="文本框 308"/>
            <p:cNvSpPr txBox="1"/>
            <p:nvPr/>
          </p:nvSpPr>
          <p:spPr>
            <a:xfrm>
              <a:off x="4220" y="2887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腔</a:t>
              </a:r>
              <a:endPara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4355" y="2215"/>
              <a:ext cx="1465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dirty="0" err="1"/>
                <a:t>qiāng</a:t>
              </a:r>
              <a:endParaRPr lang="zh-CN" altLang="en-US" sz="2400" dirty="0"/>
            </a:p>
          </p:txBody>
        </p:sp>
      </p:grpSp>
      <p:sp>
        <p:nvSpPr>
          <p:cNvPr id="9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生字认读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328" y="5528053"/>
            <a:ext cx="2313234" cy="1342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49181" y="1299246"/>
            <a:ext cx="6920784" cy="4233897"/>
            <a:chOff x="2635608" y="1567977"/>
            <a:chExt cx="6920784" cy="4233897"/>
          </a:xfrm>
        </p:grpSpPr>
        <p:grpSp>
          <p:nvGrpSpPr>
            <p:cNvPr id="30" name="组合 29"/>
            <p:cNvGrpSpPr/>
            <p:nvPr/>
          </p:nvGrpSpPr>
          <p:grpSpPr>
            <a:xfrm>
              <a:off x="2635608" y="1567977"/>
              <a:ext cx="6920784" cy="4233897"/>
              <a:chOff x="4550093" y="1341403"/>
              <a:chExt cx="6920784" cy="4233897"/>
            </a:xfrm>
          </p:grpSpPr>
          <p:sp>
            <p:nvSpPr>
              <p:cNvPr id="34" name="任意多边形: 形状 33"/>
              <p:cNvSpPr/>
              <p:nvPr/>
            </p:nvSpPr>
            <p:spPr>
              <a:xfrm rot="20590351" flipV="1">
                <a:off x="11020418" y="1341403"/>
                <a:ext cx="450459" cy="303521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  <a:ln w="28575">
                <a:solidFill>
                  <a:srgbClr val="954A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550093" y="1567977"/>
                <a:ext cx="6867207" cy="4007323"/>
              </a:xfrm>
              <a:prstGeom prst="rect">
                <a:avLst/>
              </a:prstGeom>
              <a:solidFill>
                <a:srgbClr val="71F5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25285" y="1658879"/>
                <a:ext cx="282361" cy="28236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25400" dir="3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0853164" y="1491736"/>
                <a:ext cx="313302" cy="279731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  <a:ln w="28575">
                <a:solidFill>
                  <a:srgbClr val="954A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9207825" y="1967561"/>
              <a:ext cx="60960" cy="60960"/>
            </a:xfrm>
            <a:prstGeom prst="ellipse">
              <a:avLst/>
            </a:prstGeom>
            <a:solidFill>
              <a:srgbClr val="733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43488" y="4608672"/>
            <a:ext cx="4618038" cy="584934"/>
            <a:chOff x="5043488" y="4608672"/>
            <a:chExt cx="4618038" cy="584934"/>
          </a:xfrm>
        </p:grpSpPr>
        <p:sp>
          <p:nvSpPr>
            <p:cNvPr id="25" name="文本框 26"/>
            <p:cNvSpPr txBox="1"/>
            <p:nvPr/>
          </p:nvSpPr>
          <p:spPr>
            <a:xfrm>
              <a:off x="6505576" y="4608672"/>
              <a:ext cx="315595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书稿  草稿  稿纸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25"/>
            <p:cNvSpPr txBox="1"/>
            <p:nvPr/>
          </p:nvSpPr>
          <p:spPr>
            <a:xfrm>
              <a:off x="5043488" y="4608831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组词：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43488" y="2755266"/>
            <a:ext cx="5488573" cy="584934"/>
            <a:chOff x="5043488" y="2755266"/>
            <a:chExt cx="5488573" cy="584934"/>
          </a:xfrm>
        </p:grpSpPr>
        <p:sp>
          <p:nvSpPr>
            <p:cNvPr id="17" name="文本框 15"/>
            <p:cNvSpPr txBox="1"/>
            <p:nvPr/>
          </p:nvSpPr>
          <p:spPr>
            <a:xfrm>
              <a:off x="5043488" y="2755425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偏旁：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6537326" y="2755266"/>
              <a:ext cx="73183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 panose="020B0503020204020204" charset="-122"/>
                </a:rPr>
                <a:t>禾</a:t>
              </a:r>
              <a:endParaRPr lang="zh-CN" altLang="en-US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19"/>
            <p:cNvSpPr txBox="1"/>
            <p:nvPr/>
          </p:nvSpPr>
          <p:spPr>
            <a:xfrm>
              <a:off x="9855202" y="2755266"/>
              <a:ext cx="67685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latin typeface="微软雅黑" panose="020B0503020204020204" charset="-122"/>
                  <a:ea typeface="微软雅黑" panose="020B0503020204020204" charset="-122"/>
                </a:rPr>
                <a:t>15</a:t>
              </a:r>
              <a:endParaRPr lang="en-US" altLang="zh-CN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8240713" y="2755425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 panose="020B0503020204020204" charset="-122"/>
                </a:rPr>
                <a:t>笔画数：</a:t>
              </a:r>
              <a:endParaRPr lang="zh-CN" altLang="en-US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043488" y="3682366"/>
            <a:ext cx="4618040" cy="584934"/>
            <a:chOff x="5043488" y="3682366"/>
            <a:chExt cx="4618040" cy="584934"/>
          </a:xfrm>
        </p:grpSpPr>
        <p:sp>
          <p:nvSpPr>
            <p:cNvPr id="23" name="文本框 25"/>
            <p:cNvSpPr txBox="1"/>
            <p:nvPr/>
          </p:nvSpPr>
          <p:spPr>
            <a:xfrm>
              <a:off x="5043488" y="3682525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形近：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26"/>
            <p:cNvSpPr txBox="1"/>
            <p:nvPr/>
          </p:nvSpPr>
          <p:spPr>
            <a:xfrm>
              <a:off x="6505578" y="3682366"/>
              <a:ext cx="315595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搞笑  蒿草  铁镐  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043488" y="1839278"/>
            <a:ext cx="5637212" cy="584934"/>
            <a:chOff x="5043488" y="1839278"/>
            <a:chExt cx="5637212" cy="584934"/>
          </a:xfrm>
        </p:grpSpPr>
        <p:sp>
          <p:nvSpPr>
            <p:cNvPr id="13" name="文本框 6"/>
            <p:cNvSpPr txBox="1"/>
            <p:nvPr/>
          </p:nvSpPr>
          <p:spPr>
            <a:xfrm>
              <a:off x="5043488" y="1839437"/>
              <a:ext cx="183038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音序：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8"/>
            <p:cNvSpPr txBox="1"/>
            <p:nvPr/>
          </p:nvSpPr>
          <p:spPr>
            <a:xfrm>
              <a:off x="6588126" y="1839278"/>
              <a:ext cx="73183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>
                  <a:latin typeface="微软雅黑" panose="020B0503020204020204" charset="-122"/>
                  <a:ea typeface="微软雅黑" panose="020B0503020204020204" charset="-122"/>
                </a:rPr>
                <a:t>G</a:t>
              </a:r>
              <a:endParaRPr lang="en-US" altLang="zh-CN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6"/>
            <p:cNvSpPr txBox="1"/>
            <p:nvPr/>
          </p:nvSpPr>
          <p:spPr>
            <a:xfrm>
              <a:off x="8215313" y="1839278"/>
              <a:ext cx="183038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结构：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12"/>
            <p:cNvSpPr txBox="1"/>
            <p:nvPr/>
          </p:nvSpPr>
          <p:spPr>
            <a:xfrm>
              <a:off x="9661527" y="1839278"/>
              <a:ext cx="101917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左右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1" name="图片 40" descr="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513" y="2026920"/>
            <a:ext cx="4005580" cy="2804160"/>
          </a:xfrm>
          <a:prstGeom prst="rect">
            <a:avLst/>
          </a:prstGeom>
        </p:spPr>
      </p:pic>
      <p:sp>
        <p:nvSpPr>
          <p:cNvPr id="43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重点字解析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116736" y="1607880"/>
            <a:ext cx="861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gǎo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49181" y="1299246"/>
            <a:ext cx="6920784" cy="4233897"/>
            <a:chOff x="2635608" y="1567977"/>
            <a:chExt cx="6920784" cy="4233897"/>
          </a:xfrm>
        </p:grpSpPr>
        <p:grpSp>
          <p:nvGrpSpPr>
            <p:cNvPr id="27" name="组合 26"/>
            <p:cNvGrpSpPr/>
            <p:nvPr/>
          </p:nvGrpSpPr>
          <p:grpSpPr>
            <a:xfrm>
              <a:off x="2635608" y="1567977"/>
              <a:ext cx="6920784" cy="4233897"/>
              <a:chOff x="4550093" y="1341403"/>
              <a:chExt cx="6920784" cy="4233897"/>
            </a:xfrm>
          </p:grpSpPr>
          <p:sp>
            <p:nvSpPr>
              <p:cNvPr id="30" name="任意多边形: 形状 29"/>
              <p:cNvSpPr/>
              <p:nvPr/>
            </p:nvSpPr>
            <p:spPr>
              <a:xfrm rot="20590351" flipV="1">
                <a:off x="11020418" y="1341403"/>
                <a:ext cx="450459" cy="303521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  <a:ln w="28575">
                <a:solidFill>
                  <a:srgbClr val="954A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550093" y="1567977"/>
                <a:ext cx="6867207" cy="4007323"/>
              </a:xfrm>
              <a:prstGeom prst="rect">
                <a:avLst/>
              </a:prstGeom>
              <a:solidFill>
                <a:srgbClr val="71F5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1025285" y="1658879"/>
                <a:ext cx="282361" cy="28236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25400" dir="3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10853164" y="1491736"/>
                <a:ext cx="313302" cy="279731"/>
              </a:xfrm>
              <a:custGeom>
                <a:avLst/>
                <a:gdLst>
                  <a:gd name="connsiteX0" fmla="*/ 0 w 313302"/>
                  <a:gd name="connsiteY0" fmla="*/ 0 h 217274"/>
                  <a:gd name="connsiteX1" fmla="*/ 231820 w 313302"/>
                  <a:gd name="connsiteY1" fmla="*/ 51516 h 217274"/>
                  <a:gd name="connsiteX2" fmla="*/ 309093 w 313302"/>
                  <a:gd name="connsiteY2" fmla="*/ 206062 h 217274"/>
                  <a:gd name="connsiteX3" fmla="*/ 296214 w 313302"/>
                  <a:gd name="connsiteY3" fmla="*/ 193184 h 21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302" h="217274">
                    <a:moveTo>
                      <a:pt x="0" y="0"/>
                    </a:moveTo>
                    <a:cubicBezTo>
                      <a:pt x="90152" y="8586"/>
                      <a:pt x="180305" y="17172"/>
                      <a:pt x="231820" y="51516"/>
                    </a:cubicBezTo>
                    <a:cubicBezTo>
                      <a:pt x="283335" y="85860"/>
                      <a:pt x="298361" y="182451"/>
                      <a:pt x="309093" y="206062"/>
                    </a:cubicBezTo>
                    <a:cubicBezTo>
                      <a:pt x="319825" y="229673"/>
                      <a:pt x="308019" y="211428"/>
                      <a:pt x="296214" y="193184"/>
                    </a:cubicBezTo>
                  </a:path>
                </a:pathLst>
              </a:custGeom>
              <a:noFill/>
              <a:ln w="28575">
                <a:solidFill>
                  <a:srgbClr val="954A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9207825" y="1967561"/>
              <a:ext cx="60960" cy="60960"/>
            </a:xfrm>
            <a:prstGeom prst="ellipse">
              <a:avLst/>
            </a:prstGeom>
            <a:solidFill>
              <a:srgbClr val="733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43488" y="4608672"/>
            <a:ext cx="5466052" cy="584934"/>
            <a:chOff x="5043488" y="4608672"/>
            <a:chExt cx="5466052" cy="584934"/>
          </a:xfrm>
        </p:grpSpPr>
        <p:sp>
          <p:nvSpPr>
            <p:cNvPr id="25" name="文本框 26"/>
            <p:cNvSpPr txBox="1"/>
            <p:nvPr/>
          </p:nvSpPr>
          <p:spPr>
            <a:xfrm>
              <a:off x="6505576" y="4608672"/>
              <a:ext cx="400396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遭殃  灾殃  祸国殃民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25"/>
            <p:cNvSpPr txBox="1"/>
            <p:nvPr/>
          </p:nvSpPr>
          <p:spPr>
            <a:xfrm>
              <a:off x="5043488" y="4608831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组词：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43488" y="2755266"/>
            <a:ext cx="5466054" cy="595410"/>
            <a:chOff x="5043488" y="2755266"/>
            <a:chExt cx="5466054" cy="595410"/>
          </a:xfrm>
        </p:grpSpPr>
        <p:sp>
          <p:nvSpPr>
            <p:cNvPr id="17" name="文本框 15"/>
            <p:cNvSpPr txBox="1"/>
            <p:nvPr/>
          </p:nvSpPr>
          <p:spPr>
            <a:xfrm>
              <a:off x="5043488" y="2755425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偏旁：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6537326" y="2755266"/>
              <a:ext cx="73183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歹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19"/>
            <p:cNvSpPr txBox="1"/>
            <p:nvPr/>
          </p:nvSpPr>
          <p:spPr>
            <a:xfrm>
              <a:off x="9832683" y="2765901"/>
              <a:ext cx="67685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latin typeface="微软雅黑" panose="020B0503020204020204" charset="-122"/>
                  <a:ea typeface="微软雅黑" panose="020B0503020204020204" charset="-122"/>
                </a:rPr>
                <a:t>9</a:t>
              </a:r>
              <a:endParaRPr lang="en-US" altLang="zh-CN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8240713" y="2755425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 panose="020B0503020204020204" charset="-122"/>
                </a:rPr>
                <a:t>笔画数：</a:t>
              </a:r>
              <a:endParaRPr lang="zh-CN" altLang="en-US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043488" y="3682366"/>
            <a:ext cx="5466054" cy="584934"/>
            <a:chOff x="5043488" y="3682366"/>
            <a:chExt cx="5466054" cy="584934"/>
          </a:xfrm>
        </p:grpSpPr>
        <p:sp>
          <p:nvSpPr>
            <p:cNvPr id="23" name="文本框 25"/>
            <p:cNvSpPr txBox="1"/>
            <p:nvPr/>
          </p:nvSpPr>
          <p:spPr>
            <a:xfrm>
              <a:off x="5043488" y="3682525"/>
              <a:ext cx="18288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形近：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26"/>
            <p:cNvSpPr txBox="1"/>
            <p:nvPr/>
          </p:nvSpPr>
          <p:spPr>
            <a:xfrm>
              <a:off x="6505578" y="3682366"/>
              <a:ext cx="400396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鸳鸯  插秧  泱泱大国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043488" y="1839278"/>
            <a:ext cx="5637212" cy="584934"/>
            <a:chOff x="5043488" y="1839278"/>
            <a:chExt cx="5637212" cy="584934"/>
          </a:xfrm>
        </p:grpSpPr>
        <p:sp>
          <p:nvSpPr>
            <p:cNvPr id="13" name="文本框 6"/>
            <p:cNvSpPr txBox="1"/>
            <p:nvPr/>
          </p:nvSpPr>
          <p:spPr>
            <a:xfrm>
              <a:off x="5043488" y="1839437"/>
              <a:ext cx="183038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音序：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8"/>
            <p:cNvSpPr txBox="1"/>
            <p:nvPr/>
          </p:nvSpPr>
          <p:spPr>
            <a:xfrm>
              <a:off x="6588126" y="1839278"/>
              <a:ext cx="73183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latin typeface="微软雅黑" panose="020B0503020204020204" charset="-122"/>
                  <a:ea typeface="微软雅黑" panose="020B0503020204020204" charset="-122"/>
                </a:rPr>
                <a:t>Y</a:t>
              </a:r>
              <a:endParaRPr lang="en-US" altLang="zh-CN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6"/>
            <p:cNvSpPr txBox="1"/>
            <p:nvPr/>
          </p:nvSpPr>
          <p:spPr>
            <a:xfrm>
              <a:off x="8215313" y="1839278"/>
              <a:ext cx="183038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结构：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12"/>
            <p:cNvSpPr txBox="1"/>
            <p:nvPr/>
          </p:nvSpPr>
          <p:spPr>
            <a:xfrm>
              <a:off x="9661527" y="1839278"/>
              <a:ext cx="101917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</a:rPr>
                <a:t>左右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3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重点字解析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02651" y="1618427"/>
            <a:ext cx="1043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yāng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3" name="图片 2" descr="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729" y="2023874"/>
            <a:ext cx="4109720" cy="2877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1906589" y="2400300"/>
            <a:ext cx="83535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呼唤  贪玩  尽</a:t>
            </a:r>
            <a:r>
              <a:rPr lang="zh-CN" altLang="en-US" sz="3600" spc="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职</a:t>
            </a:r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spc="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稿</a:t>
            </a:r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纸  </a:t>
            </a:r>
            <a:r>
              <a:rPr lang="zh-CN" altLang="en-US" sz="3600" spc="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屏</a:t>
            </a:r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息凝视      </a:t>
            </a:r>
            <a:endParaRPr lang="zh-CN" altLang="en-US" sz="3600" spc="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1897063" y="3213100"/>
            <a:ext cx="83535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spc="600">
                <a:latin typeface="微软雅黑" panose="020B0503020204020204" charset="-122"/>
                <a:ea typeface="微软雅黑" panose="020B0503020204020204" charset="-122"/>
              </a:rPr>
              <a:t>满月  解</a:t>
            </a:r>
            <a:r>
              <a:rPr lang="zh-CN" altLang="en-US" sz="3600" spc="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闷</a:t>
            </a:r>
            <a:r>
              <a:rPr lang="zh-CN" altLang="en-US" sz="3600" spc="600">
                <a:latin typeface="微软雅黑" panose="020B0503020204020204" charset="-122"/>
                <a:ea typeface="微软雅黑" panose="020B0503020204020204" charset="-122"/>
              </a:rPr>
              <a:t>  勇猛  淘气  无忧无</a:t>
            </a:r>
            <a:r>
              <a:rPr lang="zh-CN" altLang="en-US" sz="3600" spc="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虑</a:t>
            </a:r>
            <a:endParaRPr lang="zh-CN" altLang="en-US" sz="3600" spc="6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1897063" y="4025900"/>
            <a:ext cx="83535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任凭  跌倒  花</a:t>
            </a:r>
            <a:r>
              <a:rPr lang="zh-CN" altLang="en-US" sz="3600" spc="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盆</a:t>
            </a:r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spc="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遭殃</a:t>
            </a:r>
            <a:r>
              <a:rPr lang="zh-CN" altLang="en-US" sz="3600" spc="600" dirty="0">
                <a:latin typeface="微软雅黑" panose="020B0503020204020204" charset="-122"/>
                <a:ea typeface="微软雅黑" panose="020B0503020204020204" charset="-122"/>
              </a:rPr>
              <a:t>  生机</a:t>
            </a:r>
            <a:r>
              <a:rPr lang="zh-CN" altLang="en-US" sz="3600" spc="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勃勃</a:t>
            </a:r>
            <a:endParaRPr lang="zh-CN" altLang="en-US" sz="3600" spc="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Freeform 12"/>
          <p:cNvSpPr>
            <a:spLocks noEditPoints="1"/>
          </p:cNvSpPr>
          <p:nvPr/>
        </p:nvSpPr>
        <p:spPr bwMode="auto">
          <a:xfrm rot="16200000">
            <a:off x="1177002" y="43237"/>
            <a:ext cx="984500" cy="2064979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00CA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认读生词</a:t>
            </a:r>
            <a:endParaRPr lang="zh-CN" altLang="en-US" dirty="0">
              <a:solidFill>
                <a:schemeClr val="bg1"/>
              </a:solidFill>
              <a:latin typeface="方正粉丝天下简体" panose="02000000000000000000" pitchFamily="2" charset="-122"/>
              <a:ea typeface="方正粉丝天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93100" y="626768"/>
            <a:ext cx="3262138" cy="1073623"/>
          </a:xfrm>
          <a:prstGeom prst="rect">
            <a:avLst/>
          </a:prstGeom>
          <a:solidFill>
            <a:srgbClr val="71F5FF"/>
          </a:solidFill>
          <a:ln w="12700" cap="flat" cmpd="sng" algn="ctr">
            <a:noFill/>
            <a:prstDash val="solid"/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注意红色的字哦！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1742</Words>
  <Application>WPS 演示</Application>
  <PresentationFormat>宽屏</PresentationFormat>
  <Paragraphs>260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Arial</vt:lpstr>
      <vt:lpstr>微软雅黑</vt:lpstr>
      <vt:lpstr>等线</vt:lpstr>
      <vt:lpstr>方正粉丝天下简体</vt:lpstr>
      <vt:lpstr>微软雅黑 Light</vt:lpstr>
      <vt:lpstr>黑体</vt:lpstr>
      <vt:lpstr>楷体_GB2312</vt:lpstr>
      <vt:lpstr>Arial Unicode MS</vt:lpstr>
      <vt:lpstr>Calibri</vt:lpstr>
      <vt:lpstr>等线 Light</vt:lpstr>
      <vt:lpstr>方正粉丝天下简体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愉悦我心</cp:lastModifiedBy>
  <cp:revision>43</cp:revision>
  <dcterms:created xsi:type="dcterms:W3CDTF">2020-03-16T09:18:00Z</dcterms:created>
  <dcterms:modified xsi:type="dcterms:W3CDTF">2020-06-26T13:24:48Z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