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0" r:id="rId2"/>
    <p:sldId id="285" r:id="rId3"/>
    <p:sldId id="283" r:id="rId4"/>
    <p:sldId id="279" r:id="rId5"/>
    <p:sldId id="280" r:id="rId6"/>
    <p:sldId id="265" r:id="rId7"/>
    <p:sldId id="266" r:id="rId8"/>
    <p:sldId id="276" r:id="rId9"/>
    <p:sldId id="284" r:id="rId10"/>
    <p:sldId id="277" r:id="rId11"/>
    <p:sldId id="269" r:id="rId12"/>
    <p:sldId id="273" r:id="rId13"/>
    <p:sldId id="258" r:id="rId14"/>
    <p:sldId id="281" r:id="rId15"/>
    <p:sldId id="263" r:id="rId16"/>
    <p:sldId id="262" r:id="rId17"/>
    <p:sldId id="264" r:id="rId18"/>
    <p:sldId id="267" r:id="rId19"/>
    <p:sldId id="278" r:id="rId20"/>
    <p:sldId id="268" r:id="rId21"/>
    <p:sldId id="272" r:id="rId22"/>
    <p:sldId id="271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EF2E8"/>
    <a:srgbClr val="BCECF6"/>
    <a:srgbClr val="93DDF7"/>
    <a:srgbClr val="A0EAE1"/>
    <a:srgbClr val="F4F7ED"/>
    <a:srgbClr val="F4E3BA"/>
    <a:srgbClr val="FFCA21"/>
    <a:srgbClr val="D7E5F5"/>
    <a:srgbClr val="FFE5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78" y="-114"/>
      </p:cViewPr>
      <p:guideLst>
        <p:guide orient="horz" pos="1660"/>
        <p:guide pos="2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0912C-B290-4000-8C1E-F8E001DD2495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E78E8-E461-4D51-9341-A0AF0A4D42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78E8-E461-4D51-9341-A0AF0A4D421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78E8-E461-4D51-9341-A0AF0A4D421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78E8-E461-4D51-9341-A0AF0A4D421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D0B97-8D96-4C32-9B7E-F1E609296041}" type="datetimeFigureOut">
              <a:rPr lang="zh-CN" altLang="en-US" smtClean="0"/>
              <a:pPr/>
              <a:t>2019/11/21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F5A34-DC0E-48B7-8CAF-5D83386777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ic26.nipic.com/20121219/9586740_101536561152_2.jpg"/>
          <p:cNvPicPr>
            <a:picLocks noChangeAspect="1" noChangeArrowheads="1"/>
          </p:cNvPicPr>
          <p:nvPr/>
        </p:nvPicPr>
        <p:blipFill>
          <a:blip r:embed="rId2"/>
          <a:srcRect l="15250" t="16395" r="4915" b="15515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pic>
        <p:nvPicPr>
          <p:cNvPr id="1028" name="Picture 4" descr="http://pic.90sjimg.com/design/01/32/04/61/5903108aaa99d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4961" t="27781" r="4749" b="24660"/>
          <a:stretch>
            <a:fillRect/>
          </a:stretch>
        </p:blipFill>
        <p:spPr bwMode="auto">
          <a:xfrm>
            <a:off x="1571604" y="753978"/>
            <a:ext cx="5929354" cy="3103656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28690" y="1500180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zh-CN" altLang="en-US" sz="8000" b="1" dirty="0" smtClean="0">
                <a:solidFill>
                  <a:srgbClr val="D35192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年  月  日</a:t>
            </a:r>
            <a:endParaRPr lang="zh-CN" altLang="en-US" sz="8000" b="1" dirty="0">
              <a:solidFill>
                <a:srgbClr val="D35192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72066" y="4143386"/>
            <a:ext cx="3400404" cy="571504"/>
          </a:xfrm>
        </p:spPr>
        <p:txBody>
          <a:bodyPr>
            <a:normAutofit/>
          </a:bodyPr>
          <a:lstStyle/>
          <a:p>
            <a:pPr algn="r"/>
            <a:r>
              <a:rPr lang="zh-CN" altLang="en-US" sz="2400" dirty="0" smtClean="0">
                <a:solidFill>
                  <a:srgbClr val="6F3505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通川区第一小学  郭彦梅</a:t>
            </a:r>
            <a:endParaRPr lang="zh-CN" altLang="en-US" sz="2400" dirty="0">
              <a:solidFill>
                <a:srgbClr val="6F3505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26" name="AutoShape 2" descr="http://img1.imgtn.bdimg.com/it/u=2928472997,523692812&amp;fm=26&amp;gp=0.jp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ic1.win4000.com/wallpaper/2019-10-21/5dad7cd987c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1214428"/>
            <a:ext cx="3500462" cy="2677656"/>
          </a:xfrm>
          <a:prstGeom prst="rect">
            <a:avLst/>
          </a:prstGeom>
          <a:solidFill>
            <a:srgbClr val="FFFFFF">
              <a:alpha val="76863"/>
            </a:srgb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奥古斯都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罗马帝国的开国皇帝。他机智果断、谨慎稳健，他的生日在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 descr="20140401142534-1717797555"/>
          <p:cNvPicPr>
            <a:picLocks noChangeAspect="1"/>
          </p:cNvPicPr>
          <p:nvPr/>
        </p:nvPicPr>
        <p:blipFill>
          <a:blip r:embed="rId4"/>
          <a:srcRect b="35471"/>
          <a:stretch>
            <a:fillRect/>
          </a:stretch>
        </p:blipFill>
        <p:spPr>
          <a:xfrm>
            <a:off x="5143504" y="1214428"/>
            <a:ext cx="2520315" cy="2668270"/>
          </a:xfrm>
          <a:prstGeom prst="rect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169" t="15830" r="6218" b="16474"/>
          <a:stretch>
            <a:fillRect/>
          </a:stretch>
        </p:blipFill>
        <p:spPr>
          <a:xfrm>
            <a:off x="3478" y="0"/>
            <a:ext cx="9134006" cy="5143500"/>
          </a:xfrm>
          <a:prstGeom prst="rect">
            <a:avLst/>
          </a:prstGeom>
          <a:ln w="2857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19.nipic.com/20120313/482740_105632551000_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395"/>
          <a:stretch>
            <a:fillRect/>
          </a:stretch>
        </p:blipFill>
        <p:spPr bwMode="auto">
          <a:xfrm flipH="1">
            <a:off x="6929454" y="4071948"/>
            <a:ext cx="2049474" cy="87419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714362"/>
            <a:ext cx="5874098" cy="3641136"/>
          </a:xfrm>
          <a:prstGeom prst="rect">
            <a:avLst/>
          </a:prstGeom>
          <a:ln w="19050" cap="sq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流程图: 可选过程 5"/>
          <p:cNvSpPr/>
          <p:nvPr/>
        </p:nvSpPr>
        <p:spPr>
          <a:xfrm>
            <a:off x="1571604" y="2214560"/>
            <a:ext cx="5715040" cy="64294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ic19.nipic.com/20120313/482740_105632551000_2.jpg"/>
          <p:cNvPicPr>
            <a:picLocks noChangeAspect="1" noChangeArrowheads="1"/>
          </p:cNvPicPr>
          <p:nvPr/>
        </p:nvPicPr>
        <p:blipFill>
          <a:blip r:embed="rId2" cstate="print"/>
          <a:srcRect b="16395"/>
          <a:stretch>
            <a:fillRect/>
          </a:stretch>
        </p:blipFill>
        <p:spPr bwMode="auto">
          <a:xfrm flipH="1">
            <a:off x="6786578" y="4071948"/>
            <a:ext cx="2049474" cy="874190"/>
          </a:xfrm>
          <a:prstGeom prst="rect">
            <a:avLst/>
          </a:prstGeom>
          <a:noFill/>
        </p:spPr>
      </p:pic>
      <p:sp>
        <p:nvSpPr>
          <p:cNvPr id="14338" name="AutoShape 2" descr="http://img1.imgtn.bdimg.com/it/u=2827543486,2686987225&amp;fm=15&amp;gp=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40" name="AutoShape 4" descr="http://img5.imgtn.bdimg.com/it/u=4123344226,3220294325&amp;fm=26&amp;gp=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42" name="AutoShape 6" descr="http://img5.imgtn.bdimg.com/it/u=4123344226,3220294325&amp;fm=26&amp;gp=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 descr="75d477905f657eabf8a2715d85dd3866.jpg"/>
          <p:cNvPicPr>
            <a:picLocks noChangeAspect="1"/>
          </p:cNvPicPr>
          <p:nvPr/>
        </p:nvPicPr>
        <p:blipFill>
          <a:blip r:embed="rId3"/>
          <a:srcRect l="2469" t="1644" r="2469"/>
          <a:stretch>
            <a:fillRect/>
          </a:stretch>
        </p:blipFill>
        <p:spPr>
          <a:xfrm>
            <a:off x="1857356" y="928675"/>
            <a:ext cx="5143536" cy="33443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28573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拳头记忆法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3316" name="AutoShape 4" descr="http://img1.imgtn.bdimg.com/it/u=2948050176,32527503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18" name="AutoShape 6" descr="http://img1.imgtn.bdimg.com/it/u=2948050176,32527503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8" name="Picture 18" descr="https://timgsa.baidu.com/timg?image&amp;quality=80&amp;size=b9999_10000&amp;sec=1574095052395&amp;di=988374d1b6bbf29daacba9df56a48b40&amp;imgtype=0&amp;src=http%3A%2F%2Fhbimg.b0.upaiyun.com%2F1b864ad744c180544fc7ff4f86b4242253fae85b24095d-uiipoY_fw6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35699"/>
          </a:xfrm>
          <a:prstGeom prst="rect">
            <a:avLst/>
          </a:prstGeom>
          <a:noFill/>
        </p:spPr>
      </p:pic>
      <p:sp>
        <p:nvSpPr>
          <p:cNvPr id="35844" name="AutoShape 4" descr="http://img1.imgtn.bdimg.com/it/u=4175066846,129185925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50" name="AutoShape 10" descr="http://img5.imgtn.bdimg.com/it/u=309005711,18445163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5860" name="Picture 20" descr="https://timgsa.baidu.com/timg?image&amp;quality=80&amp;size=b9999_10000&amp;sec=1574095376205&amp;di=97ae77b086b31cc3662401ad53537ff8&amp;imgtype=0&amp;src=http%3A%2F%2Fhnrb.hinews.cn%2Fresfile%2F2017-01-06%2F013%2F2610050_hnrbtp1_1483626883039_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C0C0C"/>
              </a:clrFrom>
              <a:clrTo>
                <a:srgbClr val="0C0C0C">
                  <a:alpha val="0"/>
                </a:srgbClr>
              </a:clrTo>
            </a:clrChange>
          </a:blip>
          <a:srcRect l="30000" t="16917" r="30625" b="21052"/>
          <a:stretch>
            <a:fillRect/>
          </a:stretch>
        </p:blipFill>
        <p:spPr bwMode="auto">
          <a:xfrm rot="21449147">
            <a:off x="7086764" y="3014126"/>
            <a:ext cx="641575" cy="672126"/>
          </a:xfrm>
          <a:prstGeom prst="rect">
            <a:avLst/>
          </a:prstGeom>
          <a:noFill/>
        </p:spPr>
      </p:pic>
      <p:pic>
        <p:nvPicPr>
          <p:cNvPr id="19458" name="Picture 2" descr="http://pic30.nipic.com/20130619/2531170_132113676001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181818"/>
              </a:clrFrom>
              <a:clrTo>
                <a:srgbClr val="181818">
                  <a:alpha val="0"/>
                </a:srgbClr>
              </a:clrTo>
            </a:clrChange>
          </a:blip>
          <a:srcRect b="4762"/>
          <a:stretch>
            <a:fillRect/>
          </a:stretch>
        </p:blipFill>
        <p:spPr bwMode="auto">
          <a:xfrm>
            <a:off x="990839" y="2357436"/>
            <a:ext cx="2250306" cy="2143158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2000232" y="714362"/>
            <a:ext cx="5643602" cy="1571636"/>
          </a:xfrm>
          <a:prstGeom prst="wedgeRoundRectCallout">
            <a:avLst>
              <a:gd name="adj1" fmla="val 15506"/>
              <a:gd name="adj2" fmla="val 72346"/>
              <a:gd name="adj3" fmla="val 16667"/>
            </a:avLst>
          </a:prstGeom>
          <a:solidFill>
            <a:srgbClr val="F4F7E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071670" y="785800"/>
            <a:ext cx="55007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         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我绕着太阳公转一圈的时间是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一年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，有</a:t>
            </a:r>
            <a:r>
              <a:rPr lang="en-US" altLang="zh-CN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365</a:t>
            </a:r>
            <a:r>
              <a:rPr lang="zh-CN" altLang="en-US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en-US" altLang="zh-CN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r>
              <a:rPr lang="zh-CN" altLang="en-US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altLang="zh-CN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r>
              <a:rPr lang="zh-CN" altLang="en-US" sz="28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，大约是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365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7154" y="199449"/>
            <a:ext cx="948698" cy="1015663"/>
            <a:chOff x="337154" y="199449"/>
            <a:chExt cx="948698" cy="1015663"/>
          </a:xfrm>
        </p:grpSpPr>
        <p:sp>
          <p:nvSpPr>
            <p:cNvPr id="14" name="椭圆 13"/>
            <p:cNvSpPr/>
            <p:nvPr/>
          </p:nvSpPr>
          <p:spPr>
            <a:xfrm>
              <a:off x="357158" y="285734"/>
              <a:ext cx="928694" cy="9286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7154" y="199449"/>
              <a:ext cx="7858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年</a:t>
              </a:r>
              <a:endParaRPr lang="zh-CN" altLang="en-US" sz="60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6" name="Picture 4" descr="http://pic79.nipic.com/file/20151012/13298944_084820407319_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b="1854"/>
          <a:stretch>
            <a:fillRect/>
          </a:stretch>
        </p:blipFill>
        <p:spPr bwMode="auto">
          <a:xfrm>
            <a:off x="5072066" y="2714626"/>
            <a:ext cx="1285884" cy="125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3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14545" y="214297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73271" y="214297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14297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1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3929" y="250015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5" y="667865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73271" y="667865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0166" y="667865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2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3929" y="703583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5492" y="1125131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64218" y="1125131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91113" y="1125131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1160849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5" y="160733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73271" y="1607338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00166" y="160733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4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23929" y="164305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闰年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282" y="3643321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71604" y="3643321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8926" y="3643321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小时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8992" y="1593892"/>
            <a:ext cx="1384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</a:rPr>
              <a:t>1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天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22613" y="1606598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366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天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500430" y="1553758"/>
            <a:ext cx="4714908" cy="58936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187519" y="1596111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+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28" name="Picture 2" descr="http://pic.gzpinda.com/allimg/1710/164-1G011102204-50.jpg?x-oss-process=style/qr.oh10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14634" r="29490" b="76398"/>
          <a:stretch>
            <a:fillRect/>
          </a:stretch>
        </p:blipFill>
        <p:spPr bwMode="auto">
          <a:xfrm flipH="1">
            <a:off x="7286644" y="4408727"/>
            <a:ext cx="1785950" cy="510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0277 L -0.35937 0.666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" y="3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5 -0.00786 L -0.21094 0.5780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2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0.00277 L -0.06146 0.4892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2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80364E-6 L 0.47465 -0.3988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" y="-199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0093 L 0.43056 -0.40043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-2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0062 L 0.39236 -0.40012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5" grpId="2"/>
      <p:bldP spid="6" grpId="0"/>
      <p:bldP spid="8" grpId="0"/>
      <p:bldP spid="9" grpId="0"/>
      <p:bldP spid="10" grpId="0"/>
      <p:bldP spid="10" grpId="1"/>
      <p:bldP spid="10" grpId="2"/>
      <p:bldP spid="12" grpId="0"/>
      <p:bldP spid="13" grpId="0"/>
      <p:bldP spid="14" grpId="0"/>
      <p:bldP spid="14" grpId="1"/>
      <p:bldP spid="14" grpId="2"/>
      <p:bldP spid="15" grpId="0"/>
      <p:bldP spid="16" grpId="0"/>
      <p:bldP spid="17" grpId="0"/>
      <p:bldP spid="17" grpId="1"/>
      <p:bldP spid="18" grpId="0"/>
      <p:bldP spid="18" grpId="1"/>
      <p:bldP spid="19" grpId="0"/>
      <p:bldP spid="20" grpId="0"/>
      <p:bldP spid="21" grpId="0"/>
      <p:bldP spid="21" grpId="1"/>
      <p:bldP spid="21" grpId="2"/>
      <p:bldP spid="22" grpId="0"/>
      <p:bldP spid="22" grpId="1"/>
      <p:bldP spid="22" grpId="2"/>
      <p:bldP spid="23" grpId="0"/>
      <p:bldP spid="23" grpId="1"/>
      <p:bldP spid="23" grpId="2"/>
      <p:bldP spid="24" grpId="0"/>
      <p:bldP spid="24" grpId="1"/>
      <p:bldP spid="25" grpId="0"/>
      <p:bldP spid="26" grpId="0" animBg="1"/>
      <p:bldP spid="26" grpId="1" animBg="1"/>
      <p:bldP spid="27" grpId="0"/>
      <p:bldP spid="2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3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07026" y="194111"/>
            <a:ext cx="125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7" y="214297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1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2" y="202373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07026" y="647679"/>
            <a:ext cx="125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7" y="667865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2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655941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97973" y="1104945"/>
            <a:ext cx="125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8304" y="1125131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34319" y="1113207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7" y="1554499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4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3372" y="1542575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闰年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06041" y="1533573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366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天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79867" y="2391569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7357" y="1983127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5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43372" y="1971203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15093" y="1962941"/>
            <a:ext cx="1322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30198" y="2443485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6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16213" y="2431561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71800" y="2820197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22131" y="2840383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7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08146" y="2828459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平年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31184" y="326975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8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17199" y="325782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闰年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79868" y="3248825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366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天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74863" y="3750477"/>
            <a:ext cx="553998" cy="642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 smtClean="0"/>
              <a:t>……</a:t>
            </a:r>
            <a:endParaRPr lang="zh-CN" altLang="en-US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4347805" y="3738553"/>
            <a:ext cx="553998" cy="642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 smtClean="0"/>
              <a:t>……</a:t>
            </a:r>
            <a:endParaRPr lang="zh-CN" altLang="en-US" sz="2400" dirty="0"/>
          </a:p>
        </p:txBody>
      </p:sp>
      <p:sp>
        <p:nvSpPr>
          <p:cNvPr id="42" name="TextBox 41"/>
          <p:cNvSpPr txBox="1"/>
          <p:nvPr/>
        </p:nvSpPr>
        <p:spPr>
          <a:xfrm>
            <a:off x="2917294" y="3730291"/>
            <a:ext cx="492443" cy="642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dirty="0" smtClean="0"/>
              <a:t>……</a:t>
            </a:r>
            <a:endParaRPr lang="zh-CN" altLang="en-US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1643042" y="423268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36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43372" y="420290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？年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79867" y="421249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？天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143372" y="422076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闰年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79868" y="4199658"/>
            <a:ext cx="1384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366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天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643042" y="267875"/>
            <a:ext cx="3643338" cy="1714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圆角矩形 49"/>
          <p:cNvSpPr/>
          <p:nvPr/>
        </p:nvSpPr>
        <p:spPr>
          <a:xfrm>
            <a:off x="1643042" y="2023125"/>
            <a:ext cx="3643338" cy="1714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1" name="TextBox 50"/>
          <p:cNvSpPr txBox="1"/>
          <p:nvPr/>
        </p:nvSpPr>
        <p:spPr>
          <a:xfrm>
            <a:off x="6143636" y="221456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36÷4=9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46" name="Picture 2" descr="http://pic.gzpinda.com/allimg/1710/164-1G011102204-50.jpg?x-oss-process=style/qr.oh10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14634" r="29490" b="76398"/>
          <a:stretch>
            <a:fillRect/>
          </a:stretch>
        </p:blipFill>
        <p:spPr bwMode="auto">
          <a:xfrm flipH="1">
            <a:off x="7286644" y="4408727"/>
            <a:ext cx="1785950" cy="510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1"/>
      <p:bldP spid="44" grpId="1"/>
      <p:bldP spid="44" grpId="2"/>
      <p:bldP spid="45" grpId="0"/>
      <p:bldP spid="45" grpId="1"/>
      <p:bldP spid="47" grpId="0"/>
      <p:bldP spid="48" grpId="0"/>
      <p:bldP spid="49" grpId="0" animBg="1"/>
      <p:bldP spid="50" grpId="0" animBg="1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908276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2013÷4=503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……1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2944259"/>
            <a:ext cx="3049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2016÷4=504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9" name="Picture 2" descr="http://pic.gzpinda.com/allimg/1710/164-1G011102204-50.jpg?x-oss-process=style/qr.oh1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14634" r="29490" b="76398"/>
          <a:stretch>
            <a:fillRect/>
          </a:stretch>
        </p:blipFill>
        <p:spPr bwMode="auto">
          <a:xfrm flipH="1">
            <a:off x="7286644" y="4408727"/>
            <a:ext cx="1785950" cy="51027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00298" y="1500181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2014÷4=503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……2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2214561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2015÷4=503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……3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0" y="0"/>
            <a:ext cx="9174643" cy="5143500"/>
          </a:xfrm>
          <a:prstGeom prst="rect">
            <a:avLst/>
          </a:prstGeom>
          <a:noFill/>
        </p:spPr>
      </p:pic>
      <p:cxnSp>
        <p:nvCxnSpPr>
          <p:cNvPr id="5" name="直接箭头连接符 4"/>
          <p:cNvCxnSpPr/>
          <p:nvPr/>
        </p:nvCxnSpPr>
        <p:spPr>
          <a:xfrm flipV="1">
            <a:off x="214282" y="2250280"/>
            <a:ext cx="864399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910359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1292917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1648475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2031033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2386591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2769149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3507265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3862823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4245381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4600939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4983497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5339055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5721613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3124707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6077171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6459729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6815287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7197845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7553403" y="2182879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7935961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5400000">
            <a:off x="8291508" y="2182670"/>
            <a:ext cx="1350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rot="5400000">
            <a:off x="732580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rot="5400000">
            <a:off x="1115138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5400000">
            <a:off x="1470696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rot="5400000">
            <a:off x="1853254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rot="5400000">
            <a:off x="2208812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rot="5400000">
            <a:off x="2591370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5400000">
            <a:off x="2946928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5400000">
            <a:off x="3685044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5400000">
            <a:off x="4067602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5400000">
            <a:off x="4423160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5400000">
            <a:off x="4805718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5400000">
            <a:off x="5161276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rot="5400000">
            <a:off x="5543834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rot="5400000">
            <a:off x="5899392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rot="5400000">
            <a:off x="3329486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>
            <a:off x="6281950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rot="5400000">
            <a:off x="6637508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rot="5400000">
            <a:off x="7020066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rot="5400000">
            <a:off x="7375624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rot="5400000">
            <a:off x="7758182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rot="5400000">
            <a:off x="8113740" y="2196538"/>
            <a:ext cx="1080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842098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2008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582032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2012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321966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2016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061900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2020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801834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2024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541770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2028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429520" y="223503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……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84" name="Picture 2" descr="http://pic.gzpinda.com/allimg/1710/164-1G011102204-50.jpg?x-oss-process=style/qr.oh1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14634" r="29490" b="76398"/>
          <a:stretch>
            <a:fillRect/>
          </a:stretch>
        </p:blipFill>
        <p:spPr bwMode="auto">
          <a:xfrm flipH="1">
            <a:off x="7286644" y="4408727"/>
            <a:ext cx="1785950" cy="510272"/>
          </a:xfrm>
          <a:prstGeom prst="rect">
            <a:avLst/>
          </a:prstGeom>
          <a:noFill/>
        </p:spPr>
      </p:pic>
      <p:sp>
        <p:nvSpPr>
          <p:cNvPr id="86" name="椭圆 85"/>
          <p:cNvSpPr/>
          <p:nvPr/>
        </p:nvSpPr>
        <p:spPr>
          <a:xfrm>
            <a:off x="465367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椭圆 86"/>
          <p:cNvSpPr/>
          <p:nvPr/>
        </p:nvSpPr>
        <p:spPr>
          <a:xfrm>
            <a:off x="391434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椭圆 87"/>
          <p:cNvSpPr/>
          <p:nvPr/>
        </p:nvSpPr>
        <p:spPr>
          <a:xfrm>
            <a:off x="317501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椭圆 88"/>
          <p:cNvSpPr/>
          <p:nvPr/>
        </p:nvSpPr>
        <p:spPr>
          <a:xfrm>
            <a:off x="243568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TextBox 89"/>
          <p:cNvSpPr txBox="1"/>
          <p:nvPr/>
        </p:nvSpPr>
        <p:spPr>
          <a:xfrm>
            <a:off x="2102164" y="2302844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2004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687166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椭圆 107"/>
          <p:cNvSpPr/>
          <p:nvPr/>
        </p:nvSpPr>
        <p:spPr>
          <a:xfrm>
            <a:off x="613233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9" name="椭圆 108"/>
          <p:cNvSpPr/>
          <p:nvPr/>
        </p:nvSpPr>
        <p:spPr>
          <a:xfrm>
            <a:off x="5393004" y="222138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0" name="TextBox 109"/>
          <p:cNvSpPr txBox="1"/>
          <p:nvPr/>
        </p:nvSpPr>
        <p:spPr>
          <a:xfrm>
            <a:off x="1480550" y="2235032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……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5" grpId="0"/>
      <p:bldP spid="96" grpId="0"/>
      <p:bldP spid="98" grpId="0"/>
      <p:bldP spid="106" grpId="0"/>
      <p:bldP spid="90" grpId="0"/>
      <p:bldP spid="1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0" y="0"/>
            <a:ext cx="9174643" cy="5143500"/>
          </a:xfrm>
          <a:prstGeom prst="rect">
            <a:avLst/>
          </a:prstGeom>
          <a:noFill/>
        </p:spPr>
      </p:pic>
      <p:pic>
        <p:nvPicPr>
          <p:cNvPr id="5" name="Picture 2" descr="http://pic.gzpinda.com/allimg/1710/164-1G011102204-50.jpg?x-oss-process=style/qr.oh1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14634" r="29490" b="76398"/>
          <a:stretch>
            <a:fillRect/>
          </a:stretch>
        </p:blipFill>
        <p:spPr bwMode="auto">
          <a:xfrm flipH="1">
            <a:off x="7286644" y="4408727"/>
            <a:ext cx="1785950" cy="510272"/>
          </a:xfrm>
          <a:prstGeom prst="rect">
            <a:avLst/>
          </a:prstGeom>
          <a:noFill/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5783" y="1643056"/>
          <a:ext cx="7643867" cy="171451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36989"/>
                <a:gridCol w="636989"/>
                <a:gridCol w="636989"/>
                <a:gridCol w="636989"/>
                <a:gridCol w="636989"/>
                <a:gridCol w="636989"/>
                <a:gridCol w="636989"/>
                <a:gridCol w="636989"/>
                <a:gridCol w="658457"/>
                <a:gridCol w="687090"/>
                <a:gridCol w="565419"/>
                <a:gridCol w="636989"/>
              </a:tblGrid>
              <a:tr h="8439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1</a:t>
                      </a:r>
                    </a:p>
                    <a:p>
                      <a:pPr algn="ctr"/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10</a:t>
                      </a: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11</a:t>
                      </a: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12</a:t>
                      </a:r>
                      <a:r>
                        <a:rPr lang="zh-CN" altLang="en-US" sz="2400" b="1" dirty="0" smtClean="0"/>
                        <a:t>月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</a:tr>
              <a:tr h="87060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31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31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30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31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30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31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</a:t>
                      </a:r>
                      <a:r>
                        <a:rPr lang="en-US" sz="2400" b="1" dirty="0" smtClean="0"/>
                        <a:t>1</a:t>
                      </a:r>
                      <a:endParaRPr 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30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31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30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b="1" dirty="0" smtClean="0"/>
                        <a:t>31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15332" y="267022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28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77966" y="2508444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28</a:t>
            </a:r>
          </a:p>
          <a:p>
            <a:r>
              <a:rPr lang="en-US" altLang="zh-CN" sz="2400" b="1" dirty="0" smtClean="0">
                <a:solidFill>
                  <a:srgbClr val="FF0000"/>
                </a:solidFill>
              </a:rPr>
              <a:t>29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45046"/>
            <a:ext cx="7200000" cy="1545409"/>
          </a:xfrm>
          <a:prstGeom prst="rect">
            <a:avLst/>
          </a:prstGeom>
          <a:ln w="19050" cap="sq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2714612" y="1545160"/>
            <a:ext cx="3143272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973656"/>
            <a:ext cx="7200000" cy="1459223"/>
          </a:xfrm>
          <a:prstGeom prst="rect">
            <a:avLst/>
          </a:prstGeom>
          <a:ln w="1905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直接连接符 8"/>
          <p:cNvCxnSpPr/>
          <p:nvPr/>
        </p:nvCxnSpPr>
        <p:spPr>
          <a:xfrm>
            <a:off x="1428728" y="2045226"/>
            <a:ext cx="6215106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330846"/>
            <a:ext cx="7200000" cy="1487823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cxnSp>
        <p:nvCxnSpPr>
          <p:cNvPr id="10" name="直接连接符 9"/>
          <p:cNvCxnSpPr/>
          <p:nvPr/>
        </p:nvCxnSpPr>
        <p:spPr>
          <a:xfrm>
            <a:off x="1428728" y="2188102"/>
            <a:ext cx="2571768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1688036"/>
            <a:ext cx="7200000" cy="1383371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cxnSp>
        <p:nvCxnSpPr>
          <p:cNvPr id="11" name="直接连接符 10"/>
          <p:cNvCxnSpPr/>
          <p:nvPr/>
        </p:nvCxnSpPr>
        <p:spPr>
          <a:xfrm>
            <a:off x="1428728" y="2616730"/>
            <a:ext cx="2571768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2000246"/>
            <a:ext cx="7200000" cy="1489371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ffectLst/>
        </p:spPr>
      </p:pic>
      <p:cxnSp>
        <p:nvCxnSpPr>
          <p:cNvPr id="12" name="直接连接符 11"/>
          <p:cNvCxnSpPr/>
          <p:nvPr/>
        </p:nvCxnSpPr>
        <p:spPr>
          <a:xfrm>
            <a:off x="1500166" y="2928940"/>
            <a:ext cx="4214842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1538" y="2385338"/>
            <a:ext cx="7200000" cy="1472296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cxnSp>
        <p:nvCxnSpPr>
          <p:cNvPr id="13" name="直接连接符 12"/>
          <p:cNvCxnSpPr/>
          <p:nvPr/>
        </p:nvCxnSpPr>
        <p:spPr>
          <a:xfrm>
            <a:off x="1142976" y="3286130"/>
            <a:ext cx="2571768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9" cstate="print"/>
          <a:srcRect b="7724"/>
          <a:stretch>
            <a:fillRect/>
          </a:stretch>
        </p:blipFill>
        <p:spPr bwMode="auto">
          <a:xfrm>
            <a:off x="1071538" y="2786064"/>
            <a:ext cx="7200000" cy="1455218"/>
          </a:xfrm>
          <a:prstGeom prst="rect">
            <a:avLst/>
          </a:prstGeom>
          <a:ln w="19050" cap="sq">
            <a:solidFill>
              <a:schemeClr val="accent3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4" name="直接连接符 13"/>
          <p:cNvCxnSpPr/>
          <p:nvPr/>
        </p:nvCxnSpPr>
        <p:spPr>
          <a:xfrm>
            <a:off x="1500166" y="3857634"/>
            <a:ext cx="5072098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51pptmoban.com/d/file/2011/12/31/d8fe0b0abe4fd18650f627c0cc3b4fd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589346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今天这节课</a:t>
            </a:r>
            <a:endParaRPr lang="zh-CN" altLang="en-US" sz="3200" b="1" dirty="0">
              <a:solidFill>
                <a:srgbClr val="00B0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173235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你有什么收获？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2607469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你最棒的表现是什么？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85720" y="589346"/>
            <a:ext cx="324000" cy="2430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15248" y="642924"/>
            <a:ext cx="216000" cy="1620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33420" y="682923"/>
            <a:ext cx="144000" cy="1080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7033967" y="785509"/>
            <a:ext cx="1281516" cy="243000"/>
            <a:chOff x="6752900" y="857232"/>
            <a:chExt cx="1281516" cy="324000"/>
          </a:xfrm>
        </p:grpSpPr>
        <p:sp>
          <p:nvSpPr>
            <p:cNvPr id="11" name="椭圆 10"/>
            <p:cNvSpPr/>
            <p:nvPr/>
          </p:nvSpPr>
          <p:spPr>
            <a:xfrm>
              <a:off x="6752900" y="857232"/>
              <a:ext cx="324000" cy="324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446216" y="928670"/>
              <a:ext cx="216000" cy="216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890416" y="963896"/>
              <a:ext cx="144000" cy="144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650" name="AutoShape 2" descr="http://img3.imgtn.bdimg.com/it/u=1299517615,4187673228&amp;fm=26&amp;gp=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7656" name="Picture 8" descr="http://img.tukexw.com/img/5a1785945433a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500312"/>
            <a:ext cx="633740" cy="467907"/>
          </a:xfrm>
          <a:prstGeom prst="rect">
            <a:avLst/>
          </a:prstGeom>
          <a:noFill/>
        </p:spPr>
      </p:pic>
      <p:pic>
        <p:nvPicPr>
          <p:cNvPr id="27660" name="Picture 12" descr="http://imgsrc.baidu.com/image/c0=shijue1,0,0,294,40/sign=956de0a6d81b0ef478e5901db5ad3baf/1ad5ad6eddc451dab064a463bcfd5266d11632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1" y="1571618"/>
            <a:ext cx="714379" cy="603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pic>
        <p:nvPicPr>
          <p:cNvPr id="4" name="Picture 2" descr="http://pic19.nipic.com/20120313/482740_105632551000_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395"/>
          <a:stretch>
            <a:fillRect/>
          </a:stretch>
        </p:blipFill>
        <p:spPr bwMode="auto">
          <a:xfrm flipH="1">
            <a:off x="7094526" y="4071948"/>
            <a:ext cx="2049474" cy="8741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1214428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</a:rPr>
              <a:t>365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天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时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48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分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46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秒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7356" y="2357436"/>
            <a:ext cx="3929090" cy="1428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57356" y="3143254"/>
            <a:ext cx="4429156" cy="14287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86446" y="2357436"/>
            <a:ext cx="500066" cy="14287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71538" y="185737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5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时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48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分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46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秒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57175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6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时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72132" y="185737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</a:rPr>
              <a:t>11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分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14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秒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ic1.win4000.com/wallpaper/2019-10-21/5dad7cd987c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1857370"/>
            <a:ext cx="3500462" cy="1323439"/>
          </a:xfrm>
          <a:prstGeom prst="rect">
            <a:avLst/>
          </a:prstGeom>
          <a:solidFill>
            <a:srgbClr val="FFFFFF">
              <a:alpha val="58824"/>
            </a:srgb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下课！</a:t>
            </a:r>
            <a:endParaRPr lang="zh-CN" altLang="en-US" sz="8000" dirty="0">
              <a:solidFill>
                <a:srgbClr val="FF000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sp>
        <p:nvSpPr>
          <p:cNvPr id="4" name="副标题 2"/>
          <p:cNvSpPr txBox="1"/>
          <p:nvPr/>
        </p:nvSpPr>
        <p:spPr>
          <a:xfrm>
            <a:off x="1357290" y="857238"/>
            <a:ext cx="4786346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年、月、日是怎么来的？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副标题 2"/>
          <p:cNvSpPr txBox="1"/>
          <p:nvPr/>
        </p:nvSpPr>
        <p:spPr>
          <a:xfrm>
            <a:off x="1357290" y="1666869"/>
            <a:ext cx="4786346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为什么一年有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个月？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1357290" y="2476500"/>
            <a:ext cx="4786346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为什么一年有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365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天？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" name="副标题 2"/>
          <p:cNvSpPr txBox="1"/>
          <p:nvPr/>
        </p:nvSpPr>
        <p:spPr>
          <a:xfrm>
            <a:off x="1357290" y="3286130"/>
            <a:ext cx="4786346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为什么每月天数不同？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pic>
        <p:nvPicPr>
          <p:cNvPr id="38914" name="Picture 2" descr="https://p0.ssl.qhimgs1.com/sdr/400__/t013866dfd71740390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91327" y="3214692"/>
            <a:ext cx="2285990" cy="171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8" name="Picture 18" descr="https://timgsa.baidu.com/timg?image&amp;quality=80&amp;size=b9999_10000&amp;sec=1574095052395&amp;di=988374d1b6bbf29daacba9df56a48b40&amp;imgtype=0&amp;src=http%3A%2F%2Fhbimg.b0.upaiyun.com%2F1b864ad744c180544fc7ff4f86b4242253fae85b24095d-uiipoY_fw6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35699"/>
          </a:xfrm>
          <a:prstGeom prst="rect">
            <a:avLst/>
          </a:prstGeom>
          <a:noFill/>
        </p:spPr>
      </p:pic>
      <p:pic>
        <p:nvPicPr>
          <p:cNvPr id="35860" name="Picture 20" descr="https://timgsa.baidu.com/timg?image&amp;quality=80&amp;size=b9999_10000&amp;sec=1574095376205&amp;di=97ae77b086b31cc3662401ad53537ff8&amp;imgtype=0&amp;src=http%3A%2F%2Fhnrb.hinews.cn%2Fresfile%2F2017-01-06%2F013%2F2610050_hnrbtp1_1483626883039_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C0C0C"/>
              </a:clrFrom>
              <a:clrTo>
                <a:srgbClr val="0C0C0C">
                  <a:alpha val="0"/>
                </a:srgbClr>
              </a:clrTo>
            </a:clrChange>
          </a:blip>
          <a:srcRect l="30000" t="16917" r="30625" b="21052"/>
          <a:stretch>
            <a:fillRect/>
          </a:stretch>
        </p:blipFill>
        <p:spPr bwMode="auto">
          <a:xfrm rot="21449147">
            <a:off x="7086764" y="3014126"/>
            <a:ext cx="641575" cy="672126"/>
          </a:xfrm>
          <a:prstGeom prst="rect">
            <a:avLst/>
          </a:prstGeom>
          <a:noFill/>
        </p:spPr>
      </p:pic>
      <p:pic>
        <p:nvPicPr>
          <p:cNvPr id="19458" name="Picture 2" descr="http://pic30.nipic.com/20130619/2531170_132113676001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181818"/>
              </a:clrFrom>
              <a:clrTo>
                <a:srgbClr val="181818">
                  <a:alpha val="0"/>
                </a:srgbClr>
              </a:clrTo>
            </a:clrChange>
          </a:blip>
          <a:srcRect b="4762"/>
          <a:stretch>
            <a:fillRect/>
          </a:stretch>
        </p:blipFill>
        <p:spPr bwMode="auto">
          <a:xfrm>
            <a:off x="990839" y="2357436"/>
            <a:ext cx="2250306" cy="2143158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2500298" y="642924"/>
            <a:ext cx="5000660" cy="1571636"/>
          </a:xfrm>
          <a:prstGeom prst="wedgeRoundRectCallout">
            <a:avLst>
              <a:gd name="adj1" fmla="val -39681"/>
              <a:gd name="adj2" fmla="val 74136"/>
              <a:gd name="adj3" fmla="val 16667"/>
            </a:avLst>
          </a:prstGeom>
          <a:solidFill>
            <a:srgbClr val="F4F7E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500298" y="857238"/>
            <a:ext cx="500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  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我从东升到西落再到东升为</a:t>
            </a:r>
            <a:r>
              <a:rPr lang="zh-CN" altLang="en-US" sz="3200" b="1" dirty="0" smtClean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一天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，也称作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一日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7154" y="199449"/>
            <a:ext cx="948698" cy="1015663"/>
            <a:chOff x="337154" y="199449"/>
            <a:chExt cx="948698" cy="1015663"/>
          </a:xfrm>
        </p:grpSpPr>
        <p:sp>
          <p:nvSpPr>
            <p:cNvPr id="12" name="椭圆 11"/>
            <p:cNvSpPr/>
            <p:nvPr/>
          </p:nvSpPr>
          <p:spPr>
            <a:xfrm>
              <a:off x="357158" y="285734"/>
              <a:ext cx="928694" cy="9286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7154" y="199449"/>
              <a:ext cx="7858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日</a:t>
              </a:r>
              <a:endParaRPr lang="zh-CN" altLang="en-US" sz="60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15" name="Picture 4" descr="http://pic79.nipic.com/file/20151012/13298944_084820407319_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b="1854"/>
          <a:stretch>
            <a:fillRect/>
          </a:stretch>
        </p:blipFill>
        <p:spPr bwMode="auto">
          <a:xfrm>
            <a:off x="5072066" y="2714626"/>
            <a:ext cx="1285884" cy="125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8" name="Picture 18" descr="https://timgsa.baidu.com/timg?image&amp;quality=80&amp;size=b9999_10000&amp;sec=1574095052395&amp;di=988374d1b6bbf29daacba9df56a48b40&amp;imgtype=0&amp;src=http%3A%2F%2Fhbimg.b0.upaiyun.com%2F1b864ad744c180544fc7ff4f86b4242253fae85b24095d-uiipoY_fw6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35699"/>
          </a:xfrm>
          <a:prstGeom prst="rect">
            <a:avLst/>
          </a:prstGeom>
          <a:noFill/>
        </p:spPr>
      </p:pic>
      <p:sp>
        <p:nvSpPr>
          <p:cNvPr id="35844" name="AutoShape 4" descr="http://img1.imgtn.bdimg.com/it/u=4175066846,129185925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50" name="AutoShape 10" descr="http://img5.imgtn.bdimg.com/it/u=309005711,18445163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5860" name="Picture 20" descr="https://timgsa.baidu.com/timg?image&amp;quality=80&amp;size=b9999_10000&amp;sec=1574095376205&amp;di=97ae77b086b31cc3662401ad53537ff8&amp;imgtype=0&amp;src=http%3A%2F%2Fhnrb.hinews.cn%2Fresfile%2F2017-01-06%2F013%2F2610050_hnrbtp1_1483626883039_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C0C0C"/>
              </a:clrFrom>
              <a:clrTo>
                <a:srgbClr val="0C0C0C">
                  <a:alpha val="0"/>
                </a:srgbClr>
              </a:clrTo>
            </a:clrChange>
          </a:blip>
          <a:srcRect l="30000" t="16917" r="30625" b="21052"/>
          <a:stretch>
            <a:fillRect/>
          </a:stretch>
        </p:blipFill>
        <p:spPr bwMode="auto">
          <a:xfrm rot="21449147">
            <a:off x="7086764" y="3014126"/>
            <a:ext cx="641575" cy="672126"/>
          </a:xfrm>
          <a:prstGeom prst="rect">
            <a:avLst/>
          </a:prstGeom>
          <a:noFill/>
        </p:spPr>
      </p:pic>
      <p:pic>
        <p:nvPicPr>
          <p:cNvPr id="19458" name="Picture 2" descr="http://pic30.nipic.com/20130619/2531170_132113676001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181818"/>
              </a:clrFrom>
              <a:clrTo>
                <a:srgbClr val="181818">
                  <a:alpha val="0"/>
                </a:srgbClr>
              </a:clrTo>
            </a:clrChange>
          </a:blip>
          <a:srcRect b="4762"/>
          <a:stretch>
            <a:fillRect/>
          </a:stretch>
        </p:blipFill>
        <p:spPr bwMode="auto">
          <a:xfrm>
            <a:off x="915829" y="2285998"/>
            <a:ext cx="2325316" cy="2214596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2214546" y="785800"/>
            <a:ext cx="5429288" cy="1571636"/>
          </a:xfrm>
          <a:prstGeom prst="wedgeRoundRectCallout">
            <a:avLst>
              <a:gd name="adj1" fmla="val 42141"/>
              <a:gd name="adj2" fmla="val 87115"/>
              <a:gd name="adj3" fmla="val 16667"/>
            </a:avLst>
          </a:prstGeom>
          <a:solidFill>
            <a:srgbClr val="F4F7E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285984" y="785800"/>
            <a:ext cx="5357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      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我从满月到下次满月大约有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，便称作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一月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1700426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人们观察到一年有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满月。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7154" y="199449"/>
            <a:ext cx="948698" cy="1015663"/>
            <a:chOff x="337154" y="199449"/>
            <a:chExt cx="948698" cy="1015663"/>
          </a:xfrm>
        </p:grpSpPr>
        <p:sp>
          <p:nvSpPr>
            <p:cNvPr id="13" name="椭圆 12"/>
            <p:cNvSpPr/>
            <p:nvPr/>
          </p:nvSpPr>
          <p:spPr>
            <a:xfrm>
              <a:off x="357158" y="285734"/>
              <a:ext cx="928694" cy="92869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7154" y="199449"/>
              <a:ext cx="7858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月</a:t>
              </a:r>
              <a:endParaRPr lang="zh-CN" altLang="en-US" sz="60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20484" name="Picture 4" descr="http://pic79.nipic.com/file/20151012/13298944_084820407319_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b="1854"/>
          <a:stretch>
            <a:fillRect/>
          </a:stretch>
        </p:blipFill>
        <p:spPr bwMode="auto">
          <a:xfrm>
            <a:off x="4857752" y="2857502"/>
            <a:ext cx="1285884" cy="125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1357304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365</a:t>
            </a:r>
            <a:r>
              <a:rPr 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÷12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=30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（天）</a:t>
            </a:r>
            <a:r>
              <a:rPr lang="en-US" altLang="zh-CN" sz="36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 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（天）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AutoShape 2" descr="http://img0.imgtn.bdimg.com/it/u=1254071808,115325349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bpic.588ku.com/back_pic/05/80/58/495c243057465ab.jpg"/>
          <p:cNvPicPr>
            <a:picLocks noChangeAspect="1" noChangeArrowheads="1"/>
          </p:cNvPicPr>
          <p:nvPr/>
        </p:nvPicPr>
        <p:blipFill>
          <a:blip r:embed="rId2"/>
          <a:srcRect l="23639" t="35999" r="21986" b="18500"/>
          <a:stretch>
            <a:fillRect/>
          </a:stretch>
        </p:blipFill>
        <p:spPr bwMode="auto">
          <a:xfrm>
            <a:off x="-1" y="0"/>
            <a:ext cx="9174643" cy="5143500"/>
          </a:xfrm>
          <a:prstGeom prst="rect">
            <a:avLst/>
          </a:prstGeom>
          <a:noFill/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4348" y="2000246"/>
          <a:ext cx="7643863" cy="128016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587507"/>
                <a:gridCol w="587507"/>
                <a:gridCol w="587507"/>
                <a:gridCol w="587507"/>
                <a:gridCol w="587507"/>
                <a:gridCol w="587507"/>
                <a:gridCol w="588403"/>
                <a:gridCol w="588403"/>
                <a:gridCol w="588403"/>
                <a:gridCol w="588403"/>
                <a:gridCol w="588403"/>
                <a:gridCol w="588403"/>
                <a:gridCol w="588403"/>
              </a:tblGrid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月份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1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2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4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5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6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7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8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9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10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11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12</a:t>
                      </a:r>
                      <a:r>
                        <a:rPr lang="zh-CN" sz="1400" kern="100" dirty="0"/>
                        <a:t>月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A2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/>
                        <a:t>天数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/>
                        <a:t>30</a:t>
                      </a:r>
                      <a:endParaRPr lang="zh-CN" sz="11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3B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US" sz="1400" b="1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28662" y="857238"/>
            <a:ext cx="457203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这多出的</a:t>
            </a:r>
            <a:r>
              <a:rPr lang="en-US" altLang="zh-CN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天如何处理？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Picture 2" descr="http://pic19.nipic.com/20120313/482740_105632551000_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395"/>
          <a:stretch>
            <a:fillRect/>
          </a:stretch>
        </p:blipFill>
        <p:spPr bwMode="auto">
          <a:xfrm flipH="1">
            <a:off x="7094526" y="4071948"/>
            <a:ext cx="2049474" cy="874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1.win4000.com/wallpaper/2019-10-21/5dad7cd987c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4" name="图片 3" descr="9c60-hhhczfa30947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142990"/>
            <a:ext cx="2607983" cy="27931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57686" y="1214428"/>
            <a:ext cx="3571900" cy="2677656"/>
          </a:xfrm>
          <a:prstGeom prst="rect">
            <a:avLst/>
          </a:prstGeom>
          <a:solidFill>
            <a:srgbClr val="FEF2E8">
              <a:alpha val="81961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恺撒大帝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杰出的军事家和政治家，罗马帝国的奠基者。他英勇善战、远见卓识，他的生日在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ic1.win4000.com/wallpaper/2019-10-21/5dad7cd987c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57818" y="1428742"/>
            <a:ext cx="2857520" cy="2677656"/>
          </a:xfrm>
          <a:prstGeom prst="rect">
            <a:avLst/>
          </a:prstGeom>
          <a:solidFill>
            <a:srgbClr val="FEF2E8">
              <a:alpha val="83137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</a:t>
            </a:r>
            <a:endParaRPr lang="en-US" altLang="zh-CN" sz="2800" dirty="0" smtClean="0"/>
          </a:p>
          <a:p>
            <a:r>
              <a:rPr lang="zh-CN" altLang="en-US" sz="2800" dirty="0" smtClean="0"/>
              <a:t>         当时的古罗马每年的</a:t>
            </a:r>
            <a:r>
              <a:rPr lang="en-US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月</a:t>
            </a:r>
            <a:r>
              <a:rPr lang="zh-CN" altLang="en-US" sz="2800" dirty="0" smtClean="0"/>
              <a:t>专门用来处决犯人，导致整个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月笼罩在一片悲伤之中。</a:t>
            </a:r>
            <a:endParaRPr lang="en-US" altLang="zh-CN" sz="2800" dirty="0" smtClean="0"/>
          </a:p>
        </p:txBody>
      </p:sp>
      <p:pic>
        <p:nvPicPr>
          <p:cNvPr id="1026" name="Picture 2" descr="http://img5.aili.com/201601/27/1453876289_54338000_RsT_500_1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 l="1616" r="11099"/>
          <a:stretch>
            <a:fillRect/>
          </a:stretch>
        </p:blipFill>
        <p:spPr bwMode="auto">
          <a:xfrm>
            <a:off x="785786" y="1428742"/>
            <a:ext cx="3857652" cy="264320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429</Words>
  <Application>WPS 演示</Application>
  <PresentationFormat>全屏显示(16:9)</PresentationFormat>
  <Paragraphs>162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年  月  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123xz.org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   月   日</dc:title>
  <dc:creator>sdwm.org</dc:creator>
  <cp:lastModifiedBy>sdwm.org</cp:lastModifiedBy>
  <cp:revision>116</cp:revision>
  <dcterms:created xsi:type="dcterms:W3CDTF">2019-11-10T03:36:00Z</dcterms:created>
  <dcterms:modified xsi:type="dcterms:W3CDTF">2019-11-21T11:15:59Z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