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84" r:id="rId3"/>
    <p:sldId id="271" r:id="rId4"/>
    <p:sldId id="272" r:id="rId5"/>
    <p:sldId id="273" r:id="rId6"/>
    <p:sldId id="274" r:id="rId7"/>
    <p:sldId id="265" r:id="rId8"/>
    <p:sldId id="275" r:id="rId9"/>
    <p:sldId id="276" r:id="rId10"/>
    <p:sldId id="266" r:id="rId11"/>
    <p:sldId id="277" r:id="rId12"/>
    <p:sldId id="278" r:id="rId13"/>
    <p:sldId id="279" r:id="rId14"/>
    <p:sldId id="280" r:id="rId15"/>
    <p:sldId id="288" r:id="rId16"/>
    <p:sldId id="281" r:id="rId17"/>
    <p:sldId id="283" r:id="rId18"/>
    <p:sldId id="285" r:id="rId19"/>
    <p:sldId id="287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  <a:srgbClr val="FFFF65"/>
    <a:srgbClr val="EEECE1"/>
    <a:srgbClr val="66CCFF"/>
    <a:srgbClr val="FFFF99"/>
    <a:srgbClr val="FF99FF"/>
    <a:srgbClr val="FF2FFF"/>
    <a:srgbClr val="808080"/>
    <a:srgbClr val="FFF0C1"/>
    <a:srgbClr val="FFE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80" d="100"/>
          <a:sy n="80" d="100"/>
        </p:scale>
        <p:origin x="-534" y="-216"/>
      </p:cViewPr>
      <p:guideLst>
        <p:guide orient="horz" pos="1620"/>
        <p:guide orient="horz" pos="2074"/>
        <p:guide pos="2880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6FBAD-7A31-46CF-94A3-0ABDBCC39C01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24FFB-CC12-4CCB-9182-28F52B852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720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24FFB-CC12-4CCB-9182-28F52B85277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0" name="图片 9" descr="桌子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1" name="图片 10" descr="粉笔画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3" name="图片 12" descr="钟.PNG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4" name="图片 13" descr="铅笔筒.PNG"/>
          <p:cNvPicPr>
            <a:picLocks noChangeAspect="1"/>
          </p:cNvPicPr>
          <p:nvPr userDrawn="1"/>
        </p:nvPicPr>
        <p:blipFill>
          <a:blip r:embed="rId9" cstate="screen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5" name="图片 14" descr="眼镜.PNG"/>
          <p:cNvPicPr>
            <a:picLocks noChangeAspect="1"/>
          </p:cNvPicPr>
          <p:nvPr userDrawn="1"/>
        </p:nvPicPr>
        <p:blipFill>
          <a:blip r:embed="rId10" cstate="screen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/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10" name="图片 9" descr="照片夹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  <p:grpSp>
        <p:nvGrpSpPr>
          <p:cNvPr id="5" name="组合 4"/>
          <p:cNvGrpSpPr>
            <a:grpSpLocks noChangeAspect="1"/>
          </p:cNvGrpSpPr>
          <p:nvPr userDrawn="1"/>
        </p:nvGrpSpPr>
        <p:grpSpPr>
          <a:xfrm rot="20754971">
            <a:off x="-494394" y="362161"/>
            <a:ext cx="3169583" cy="1562542"/>
            <a:chOff x="728490" y="483518"/>
            <a:chExt cx="1704075" cy="840074"/>
          </a:xfrm>
        </p:grpSpPr>
        <p:pic>
          <p:nvPicPr>
            <p:cNvPr id="6" name="图片 5" descr="贴贴子4张（空）.png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4" y="731480"/>
              <a:ext cx="352180" cy="379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片 10" descr="贴贴子4张（空）.png"/>
            <p:cNvPicPr/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599039">
              <a:off x="1667522" y="750512"/>
              <a:ext cx="352180" cy="379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0890714">
              <a:off x="2046655" y="746179"/>
              <a:ext cx="352180" cy="379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endPara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/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 rot="19957948">
            <a:off x="387366" y="-70215"/>
            <a:ext cx="700960" cy="1193236"/>
            <a:chOff x="3510498" y="1715525"/>
            <a:chExt cx="1161003" cy="1715296"/>
          </a:xfrm>
          <a:solidFill>
            <a:schemeClr val="accent2"/>
          </a:solidFill>
        </p:grpSpPr>
        <p:sp>
          <p:nvSpPr>
            <p:cNvPr id="6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黑板-空.png"/>
          <p:cNvPicPr/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 descr="叶子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背景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/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8" name="图片 7" descr="照片夹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A453-1E8F-4D06-9CF2-B832E33BC177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310C-15A3-48E8-8852-003B1EFFFC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5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7" name="图片 16" descr="粉笔画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985367" y="1557238"/>
            <a:ext cx="53229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毡笔黑简体" pitchFamily="65" charset="-122"/>
                <a:ea typeface="方正毡笔黑简体" pitchFamily="65" charset="-122"/>
              </a:rPr>
              <a:t>17.</a:t>
            </a:r>
            <a:r>
              <a:rPr lang="zh-CN" altLang="en-US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毡笔黑简体" pitchFamily="65" charset="-122"/>
                <a:ea typeface="方正毡笔黑简体" pitchFamily="65" charset="-122"/>
              </a:rPr>
              <a:t>跨越百年的美丽</a:t>
            </a:r>
            <a:endParaRPr lang="zh-CN" alt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blipFill dpi="0" rotWithShape="1">
                <a:blip r:embed="rId11">
                  <a:alphaModFix amt="80000"/>
                </a:blip>
                <a:srcRect/>
                <a:tile tx="0" ty="0" sx="100000" sy="100000" flip="none" algn="tl"/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1300000">
            <a:off x="2670929" y="2241409"/>
            <a:ext cx="4001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Indeal Pro 1.23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5" name="图片 24" descr="贴贴子4张（空）.png"/>
            <p:cNvPicPr/>
            <p:nvPr/>
          </p:nvPicPr>
          <p:blipFill>
            <a:blip r:embed="rId13" cstate="screen"/>
            <a:srcRect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08104" y="275367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梁衡</a:t>
            </a:r>
            <a:endParaRPr lang="zh-CN" altLang="en-US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143143" y="703820"/>
            <a:ext cx="8208912" cy="4500211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grpSp>
        <p:nvGrpSpPr>
          <p:cNvPr id="2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5" name="图片 24" descr="贴贴子4张（空）.png"/>
            <p:cNvPicPr/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027126" y="170765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镭是一种有剧毒的物质</a:t>
            </a:r>
            <a:r>
              <a:rPr lang="en-US" altLang="zh-CN" sz="2400" dirty="0">
                <a:solidFill>
                  <a:schemeClr val="bg1"/>
                </a:solidFill>
              </a:rPr>
              <a:t>,</a:t>
            </a:r>
            <a:r>
              <a:rPr lang="zh-CN" altLang="en-US" sz="2400" dirty="0">
                <a:solidFill>
                  <a:schemeClr val="bg1"/>
                </a:solidFill>
              </a:rPr>
              <a:t>居里夫人由于长期提炼镭</a:t>
            </a:r>
            <a:r>
              <a:rPr lang="en-US" altLang="zh-CN" sz="2400" dirty="0">
                <a:solidFill>
                  <a:schemeClr val="bg1"/>
                </a:solidFill>
              </a:rPr>
              <a:t>,</a:t>
            </a:r>
            <a:r>
              <a:rPr lang="zh-CN" altLang="en-US" sz="2400" dirty="0">
                <a:solidFill>
                  <a:schemeClr val="bg1"/>
                </a:solidFill>
              </a:rPr>
              <a:t>慢性中毒得白血病</a:t>
            </a:r>
            <a:r>
              <a:rPr lang="en-US" altLang="zh-CN" sz="2400" dirty="0">
                <a:solidFill>
                  <a:schemeClr val="bg1"/>
                </a:solidFill>
              </a:rPr>
              <a:t>,</a:t>
            </a:r>
            <a:r>
              <a:rPr lang="zh-CN" altLang="en-US" sz="2400" dirty="0">
                <a:solidFill>
                  <a:schemeClr val="bg1"/>
                </a:solidFill>
              </a:rPr>
              <a:t>于</a:t>
            </a:r>
            <a:r>
              <a:rPr lang="en-US" altLang="zh-CN" sz="2400" dirty="0">
                <a:solidFill>
                  <a:schemeClr val="bg1"/>
                </a:solidFill>
              </a:rPr>
              <a:t>1934</a:t>
            </a:r>
            <a:r>
              <a:rPr lang="zh-CN" altLang="en-US" sz="2400" dirty="0">
                <a:solidFill>
                  <a:schemeClr val="bg1"/>
                </a:solidFill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</a:rPr>
              <a:t>7</a:t>
            </a:r>
            <a:r>
              <a:rPr lang="zh-CN" altLang="en-US" sz="2400" dirty="0">
                <a:solidFill>
                  <a:schemeClr val="bg1"/>
                </a:solidFill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</a:rPr>
              <a:t>4</a:t>
            </a:r>
            <a:r>
              <a:rPr lang="zh-CN" altLang="en-US" sz="2400" dirty="0">
                <a:solidFill>
                  <a:schemeClr val="bg1"/>
                </a:solidFill>
              </a:rPr>
              <a:t>日与世长辞了</a:t>
            </a:r>
            <a:r>
              <a:rPr lang="en-US" altLang="zh-CN" sz="2400" dirty="0">
                <a:solidFill>
                  <a:schemeClr val="bg1"/>
                </a:solidFill>
              </a:rPr>
              <a:t>,</a:t>
            </a:r>
            <a:r>
              <a:rPr lang="zh-CN" altLang="en-US" sz="2400" dirty="0">
                <a:solidFill>
                  <a:schemeClr val="bg1"/>
                </a:solidFill>
              </a:rPr>
              <a:t>医生的证明是</a:t>
            </a:r>
            <a:r>
              <a:rPr lang="en-US" altLang="zh-CN" sz="2400" dirty="0">
                <a:solidFill>
                  <a:schemeClr val="bg1"/>
                </a:solidFill>
              </a:rPr>
              <a:t>:</a:t>
            </a:r>
            <a:r>
              <a:rPr lang="zh-CN" altLang="en-US" sz="2400" dirty="0">
                <a:solidFill>
                  <a:schemeClr val="bg1"/>
                </a:solidFill>
              </a:rPr>
              <a:t>夺去居里夫人生命的真正罪人是镭</a:t>
            </a:r>
            <a:r>
              <a:rPr lang="en-US" altLang="zh-CN" sz="2400" dirty="0">
                <a:solidFill>
                  <a:schemeClr val="bg1"/>
                </a:solidFill>
              </a:rPr>
              <a:t>] </a:t>
            </a: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 rot="21161273">
            <a:off x="233440" y="255767"/>
            <a:ext cx="4287240" cy="793507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/>
                </a:solidFill>
              </a:rPr>
              <a:t>课题中的“美丽”还表现在居里夫人的哪些方面呢</a:t>
            </a:r>
            <a:r>
              <a:rPr lang="en-US" altLang="zh-CN" sz="2000" dirty="0">
                <a:solidFill>
                  <a:schemeClr val="tx1"/>
                </a:solidFill>
              </a:rPr>
              <a:t>? </a:t>
            </a:r>
          </a:p>
        </p:txBody>
      </p:sp>
      <p:sp>
        <p:nvSpPr>
          <p:cNvPr id="5" name="矩形 4"/>
          <p:cNvSpPr/>
          <p:nvPr/>
        </p:nvSpPr>
        <p:spPr>
          <a:xfrm>
            <a:off x="582018" y="1027536"/>
            <a:ext cx="121121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库</a:t>
            </a:r>
            <a:endParaRPr lang="zh-CN" altLang="en-US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69"/>
          <p:cNvSpPr>
            <a:spLocks noEditPoints="1"/>
          </p:cNvSpPr>
          <p:nvPr/>
        </p:nvSpPr>
        <p:spPr bwMode="auto">
          <a:xfrm rot="1681784">
            <a:off x="4642045" y="2985309"/>
            <a:ext cx="2238376" cy="1369601"/>
          </a:xfrm>
          <a:custGeom>
            <a:avLst/>
            <a:gdLst>
              <a:gd name="T0" fmla="*/ 491 w 582"/>
              <a:gd name="T1" fmla="*/ 236 h 356"/>
              <a:gd name="T2" fmla="*/ 527 w 582"/>
              <a:gd name="T3" fmla="*/ 36 h 356"/>
              <a:gd name="T4" fmla="*/ 95 w 582"/>
              <a:gd name="T5" fmla="*/ 228 h 356"/>
              <a:gd name="T6" fmla="*/ 523 w 582"/>
              <a:gd name="T7" fmla="*/ 38 h 356"/>
              <a:gd name="T8" fmla="*/ 87 w 582"/>
              <a:gd name="T9" fmla="*/ 228 h 356"/>
              <a:gd name="T10" fmla="*/ 512 w 582"/>
              <a:gd name="T11" fmla="*/ 55 h 356"/>
              <a:gd name="T12" fmla="*/ 531 w 582"/>
              <a:gd name="T13" fmla="*/ 40 h 356"/>
              <a:gd name="T14" fmla="*/ 544 w 582"/>
              <a:gd name="T15" fmla="*/ 74 h 356"/>
              <a:gd name="T16" fmla="*/ 514 w 582"/>
              <a:gd name="T17" fmla="*/ 49 h 356"/>
              <a:gd name="T18" fmla="*/ 546 w 582"/>
              <a:gd name="T19" fmla="*/ 104 h 356"/>
              <a:gd name="T20" fmla="*/ 548 w 582"/>
              <a:gd name="T21" fmla="*/ 34 h 356"/>
              <a:gd name="T22" fmla="*/ 362 w 582"/>
              <a:gd name="T23" fmla="*/ 61 h 356"/>
              <a:gd name="T24" fmla="*/ 379 w 582"/>
              <a:gd name="T25" fmla="*/ 120 h 356"/>
              <a:gd name="T26" fmla="*/ 91 w 582"/>
              <a:gd name="T27" fmla="*/ 304 h 356"/>
              <a:gd name="T28" fmla="*/ 369 w 582"/>
              <a:gd name="T29" fmla="*/ 89 h 356"/>
              <a:gd name="T30" fmla="*/ 365 w 582"/>
              <a:gd name="T31" fmla="*/ 110 h 356"/>
              <a:gd name="T32" fmla="*/ 516 w 582"/>
              <a:gd name="T33" fmla="*/ 228 h 356"/>
              <a:gd name="T34" fmla="*/ 82 w 582"/>
              <a:gd name="T35" fmla="*/ 312 h 356"/>
              <a:gd name="T36" fmla="*/ 68 w 582"/>
              <a:gd name="T37" fmla="*/ 279 h 356"/>
              <a:gd name="T38" fmla="*/ 531 w 582"/>
              <a:gd name="T39" fmla="*/ 91 h 356"/>
              <a:gd name="T40" fmla="*/ 518 w 582"/>
              <a:gd name="T41" fmla="*/ 76 h 356"/>
              <a:gd name="T42" fmla="*/ 84 w 582"/>
              <a:gd name="T43" fmla="*/ 276 h 356"/>
              <a:gd name="T44" fmla="*/ 542 w 582"/>
              <a:gd name="T45" fmla="*/ 169 h 356"/>
              <a:gd name="T46" fmla="*/ 105 w 582"/>
              <a:gd name="T47" fmla="*/ 312 h 356"/>
              <a:gd name="T48" fmla="*/ 497 w 582"/>
              <a:gd name="T49" fmla="*/ 91 h 356"/>
              <a:gd name="T50" fmla="*/ 474 w 582"/>
              <a:gd name="T51" fmla="*/ 55 h 356"/>
              <a:gd name="T52" fmla="*/ 537 w 582"/>
              <a:gd name="T53" fmla="*/ 118 h 356"/>
              <a:gd name="T54" fmla="*/ 535 w 582"/>
              <a:gd name="T55" fmla="*/ 110 h 356"/>
              <a:gd name="T56" fmla="*/ 510 w 582"/>
              <a:gd name="T57" fmla="*/ 89 h 356"/>
              <a:gd name="T58" fmla="*/ 457 w 582"/>
              <a:gd name="T59" fmla="*/ 152 h 356"/>
              <a:gd name="T60" fmla="*/ 466 w 582"/>
              <a:gd name="T61" fmla="*/ 150 h 356"/>
              <a:gd name="T62" fmla="*/ 463 w 582"/>
              <a:gd name="T63" fmla="*/ 131 h 356"/>
              <a:gd name="T64" fmla="*/ 476 w 582"/>
              <a:gd name="T65" fmla="*/ 121 h 356"/>
              <a:gd name="T66" fmla="*/ 489 w 582"/>
              <a:gd name="T67" fmla="*/ 139 h 356"/>
              <a:gd name="T68" fmla="*/ 485 w 582"/>
              <a:gd name="T69" fmla="*/ 158 h 356"/>
              <a:gd name="T70" fmla="*/ 449 w 582"/>
              <a:gd name="T71" fmla="*/ 49 h 356"/>
              <a:gd name="T72" fmla="*/ 455 w 582"/>
              <a:gd name="T73" fmla="*/ 53 h 356"/>
              <a:gd name="T74" fmla="*/ 461 w 582"/>
              <a:gd name="T75" fmla="*/ 245 h 356"/>
              <a:gd name="T76" fmla="*/ 539 w 582"/>
              <a:gd name="T77" fmla="*/ 192 h 356"/>
              <a:gd name="T78" fmla="*/ 392 w 582"/>
              <a:gd name="T79" fmla="*/ 93 h 356"/>
              <a:gd name="T80" fmla="*/ 103 w 582"/>
              <a:gd name="T81" fmla="*/ 226 h 356"/>
              <a:gd name="T82" fmla="*/ 112 w 582"/>
              <a:gd name="T83" fmla="*/ 257 h 356"/>
              <a:gd name="T84" fmla="*/ 118 w 582"/>
              <a:gd name="T85" fmla="*/ 262 h 356"/>
              <a:gd name="T86" fmla="*/ 160 w 582"/>
              <a:gd name="T87" fmla="*/ 302 h 356"/>
              <a:gd name="T88" fmla="*/ 223 w 582"/>
              <a:gd name="T89" fmla="*/ 293 h 356"/>
              <a:gd name="T90" fmla="*/ 207 w 582"/>
              <a:gd name="T91" fmla="*/ 299 h 356"/>
              <a:gd name="T92" fmla="*/ 143 w 582"/>
              <a:gd name="T93" fmla="*/ 302 h 356"/>
              <a:gd name="T94" fmla="*/ 122 w 582"/>
              <a:gd name="T95" fmla="*/ 312 h 356"/>
              <a:gd name="T96" fmla="*/ 118 w 582"/>
              <a:gd name="T97" fmla="*/ 314 h 356"/>
              <a:gd name="T98" fmla="*/ 569 w 582"/>
              <a:gd name="T99" fmla="*/ 239 h 356"/>
              <a:gd name="T100" fmla="*/ 510 w 582"/>
              <a:gd name="T101" fmla="*/ 260 h 356"/>
              <a:gd name="T102" fmla="*/ 487 w 582"/>
              <a:gd name="T103" fmla="*/ 260 h 356"/>
              <a:gd name="T104" fmla="*/ 32 w 582"/>
              <a:gd name="T105" fmla="*/ 335 h 356"/>
              <a:gd name="T106" fmla="*/ 49 w 582"/>
              <a:gd name="T107" fmla="*/ 297 h 356"/>
              <a:gd name="T108" fmla="*/ 59 w 582"/>
              <a:gd name="T109" fmla="*/ 241 h 356"/>
              <a:gd name="T110" fmla="*/ 68 w 582"/>
              <a:gd name="T111" fmla="*/ 205 h 356"/>
              <a:gd name="T112" fmla="*/ 154 w 582"/>
              <a:gd name="T113" fmla="*/ 200 h 356"/>
              <a:gd name="T114" fmla="*/ 346 w 582"/>
              <a:gd name="T115" fmla="*/ 116 h 356"/>
              <a:gd name="T116" fmla="*/ 322 w 582"/>
              <a:gd name="T117" fmla="*/ 101 h 356"/>
              <a:gd name="T118" fmla="*/ 352 w 582"/>
              <a:gd name="T119" fmla="*/ 34 h 356"/>
              <a:gd name="T120" fmla="*/ 535 w 582"/>
              <a:gd name="T121" fmla="*/ 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356">
                <a:moveTo>
                  <a:pt x="369" y="110"/>
                </a:moveTo>
                <a:lnTo>
                  <a:pt x="369" y="110"/>
                </a:lnTo>
                <a:lnTo>
                  <a:pt x="367" y="112"/>
                </a:lnTo>
                <a:lnTo>
                  <a:pt x="369" y="112"/>
                </a:lnTo>
                <a:lnTo>
                  <a:pt x="369" y="112"/>
                </a:lnTo>
                <a:lnTo>
                  <a:pt x="369" y="110"/>
                </a:lnTo>
                <a:lnTo>
                  <a:pt x="371" y="110"/>
                </a:lnTo>
                <a:lnTo>
                  <a:pt x="371" y="110"/>
                </a:lnTo>
                <a:lnTo>
                  <a:pt x="369" y="110"/>
                </a:lnTo>
                <a:close/>
                <a:moveTo>
                  <a:pt x="483" y="64"/>
                </a:moveTo>
                <a:lnTo>
                  <a:pt x="483" y="64"/>
                </a:lnTo>
                <a:lnTo>
                  <a:pt x="483" y="66"/>
                </a:lnTo>
                <a:lnTo>
                  <a:pt x="485" y="66"/>
                </a:lnTo>
                <a:lnTo>
                  <a:pt x="485" y="66"/>
                </a:lnTo>
                <a:lnTo>
                  <a:pt x="485" y="68"/>
                </a:lnTo>
                <a:lnTo>
                  <a:pt x="487" y="68"/>
                </a:lnTo>
                <a:lnTo>
                  <a:pt x="485" y="68"/>
                </a:lnTo>
                <a:lnTo>
                  <a:pt x="485" y="66"/>
                </a:lnTo>
                <a:lnTo>
                  <a:pt x="485" y="66"/>
                </a:lnTo>
                <a:lnTo>
                  <a:pt x="483" y="66"/>
                </a:lnTo>
                <a:lnTo>
                  <a:pt x="483" y="64"/>
                </a:lnTo>
                <a:lnTo>
                  <a:pt x="483" y="64"/>
                </a:lnTo>
                <a:close/>
                <a:moveTo>
                  <a:pt x="491" y="234"/>
                </a:moveTo>
                <a:lnTo>
                  <a:pt x="491" y="236"/>
                </a:lnTo>
                <a:lnTo>
                  <a:pt x="491" y="236"/>
                </a:lnTo>
                <a:lnTo>
                  <a:pt x="493" y="236"/>
                </a:lnTo>
                <a:lnTo>
                  <a:pt x="493" y="236"/>
                </a:lnTo>
                <a:lnTo>
                  <a:pt x="493" y="234"/>
                </a:lnTo>
                <a:lnTo>
                  <a:pt x="493" y="234"/>
                </a:lnTo>
                <a:lnTo>
                  <a:pt x="491" y="234"/>
                </a:lnTo>
                <a:close/>
                <a:moveTo>
                  <a:pt x="91" y="228"/>
                </a:moveTo>
                <a:lnTo>
                  <a:pt x="91" y="228"/>
                </a:lnTo>
                <a:lnTo>
                  <a:pt x="89" y="228"/>
                </a:lnTo>
                <a:lnTo>
                  <a:pt x="91" y="230"/>
                </a:lnTo>
                <a:lnTo>
                  <a:pt x="91" y="230"/>
                </a:lnTo>
                <a:lnTo>
                  <a:pt x="91" y="228"/>
                </a:lnTo>
                <a:lnTo>
                  <a:pt x="91" y="228"/>
                </a:lnTo>
                <a:close/>
                <a:moveTo>
                  <a:pt x="93" y="262"/>
                </a:moveTo>
                <a:lnTo>
                  <a:pt x="91" y="262"/>
                </a:lnTo>
                <a:lnTo>
                  <a:pt x="91" y="264"/>
                </a:lnTo>
                <a:lnTo>
                  <a:pt x="91" y="264"/>
                </a:lnTo>
                <a:lnTo>
                  <a:pt x="91" y="264"/>
                </a:lnTo>
                <a:lnTo>
                  <a:pt x="93" y="262"/>
                </a:lnTo>
                <a:lnTo>
                  <a:pt x="93" y="262"/>
                </a:lnTo>
                <a:close/>
                <a:moveTo>
                  <a:pt x="529" y="40"/>
                </a:moveTo>
                <a:lnTo>
                  <a:pt x="529" y="38"/>
                </a:lnTo>
                <a:lnTo>
                  <a:pt x="529" y="38"/>
                </a:lnTo>
                <a:lnTo>
                  <a:pt x="527" y="36"/>
                </a:lnTo>
                <a:lnTo>
                  <a:pt x="525" y="36"/>
                </a:lnTo>
                <a:lnTo>
                  <a:pt x="523" y="34"/>
                </a:lnTo>
                <a:lnTo>
                  <a:pt x="529" y="40"/>
                </a:lnTo>
                <a:close/>
                <a:moveTo>
                  <a:pt x="546" y="91"/>
                </a:moveTo>
                <a:lnTo>
                  <a:pt x="546" y="93"/>
                </a:lnTo>
                <a:lnTo>
                  <a:pt x="546" y="93"/>
                </a:lnTo>
                <a:lnTo>
                  <a:pt x="548" y="93"/>
                </a:lnTo>
                <a:lnTo>
                  <a:pt x="546" y="89"/>
                </a:lnTo>
                <a:lnTo>
                  <a:pt x="544" y="91"/>
                </a:lnTo>
                <a:lnTo>
                  <a:pt x="546" y="91"/>
                </a:lnTo>
                <a:close/>
                <a:moveTo>
                  <a:pt x="384" y="101"/>
                </a:moveTo>
                <a:lnTo>
                  <a:pt x="383" y="104"/>
                </a:lnTo>
                <a:lnTo>
                  <a:pt x="381" y="106"/>
                </a:lnTo>
                <a:lnTo>
                  <a:pt x="383" y="106"/>
                </a:lnTo>
                <a:lnTo>
                  <a:pt x="383" y="102"/>
                </a:lnTo>
                <a:lnTo>
                  <a:pt x="384" y="101"/>
                </a:lnTo>
                <a:close/>
                <a:moveTo>
                  <a:pt x="95" y="226"/>
                </a:moveTo>
                <a:lnTo>
                  <a:pt x="95" y="228"/>
                </a:lnTo>
                <a:lnTo>
                  <a:pt x="93" y="230"/>
                </a:lnTo>
                <a:lnTo>
                  <a:pt x="93" y="232"/>
                </a:lnTo>
                <a:lnTo>
                  <a:pt x="93" y="230"/>
                </a:lnTo>
                <a:lnTo>
                  <a:pt x="95" y="230"/>
                </a:lnTo>
                <a:lnTo>
                  <a:pt x="95" y="228"/>
                </a:lnTo>
                <a:lnTo>
                  <a:pt x="95" y="228"/>
                </a:lnTo>
                <a:lnTo>
                  <a:pt x="95" y="226"/>
                </a:lnTo>
                <a:close/>
                <a:moveTo>
                  <a:pt x="533" y="97"/>
                </a:moveTo>
                <a:lnTo>
                  <a:pt x="535" y="99"/>
                </a:lnTo>
                <a:lnTo>
                  <a:pt x="537" y="101"/>
                </a:lnTo>
                <a:lnTo>
                  <a:pt x="537" y="101"/>
                </a:lnTo>
                <a:lnTo>
                  <a:pt x="537" y="99"/>
                </a:lnTo>
                <a:lnTo>
                  <a:pt x="535" y="99"/>
                </a:lnTo>
                <a:lnTo>
                  <a:pt x="535" y="97"/>
                </a:lnTo>
                <a:lnTo>
                  <a:pt x="533" y="97"/>
                </a:lnTo>
                <a:close/>
                <a:moveTo>
                  <a:pt x="544" y="64"/>
                </a:moveTo>
                <a:lnTo>
                  <a:pt x="544" y="66"/>
                </a:lnTo>
                <a:lnTo>
                  <a:pt x="544" y="68"/>
                </a:lnTo>
                <a:lnTo>
                  <a:pt x="544" y="64"/>
                </a:lnTo>
                <a:lnTo>
                  <a:pt x="544" y="62"/>
                </a:lnTo>
                <a:lnTo>
                  <a:pt x="544" y="62"/>
                </a:lnTo>
                <a:lnTo>
                  <a:pt x="544" y="64"/>
                </a:lnTo>
                <a:close/>
                <a:moveTo>
                  <a:pt x="527" y="40"/>
                </a:moveTo>
                <a:lnTo>
                  <a:pt x="525" y="38"/>
                </a:lnTo>
                <a:lnTo>
                  <a:pt x="525" y="38"/>
                </a:lnTo>
                <a:lnTo>
                  <a:pt x="523" y="36"/>
                </a:lnTo>
                <a:lnTo>
                  <a:pt x="523" y="36"/>
                </a:lnTo>
                <a:lnTo>
                  <a:pt x="523" y="34"/>
                </a:lnTo>
                <a:lnTo>
                  <a:pt x="522" y="36"/>
                </a:lnTo>
                <a:lnTo>
                  <a:pt x="523" y="38"/>
                </a:lnTo>
                <a:lnTo>
                  <a:pt x="525" y="38"/>
                </a:lnTo>
                <a:lnTo>
                  <a:pt x="527" y="40"/>
                </a:lnTo>
                <a:close/>
                <a:moveTo>
                  <a:pt x="137" y="285"/>
                </a:moveTo>
                <a:lnTo>
                  <a:pt x="137" y="293"/>
                </a:lnTo>
                <a:lnTo>
                  <a:pt x="137" y="293"/>
                </a:lnTo>
                <a:lnTo>
                  <a:pt x="137" y="293"/>
                </a:lnTo>
                <a:lnTo>
                  <a:pt x="135" y="289"/>
                </a:lnTo>
                <a:lnTo>
                  <a:pt x="135" y="287"/>
                </a:lnTo>
                <a:lnTo>
                  <a:pt x="135" y="285"/>
                </a:lnTo>
                <a:lnTo>
                  <a:pt x="137" y="285"/>
                </a:lnTo>
                <a:close/>
                <a:moveTo>
                  <a:pt x="531" y="34"/>
                </a:moveTo>
                <a:lnTo>
                  <a:pt x="531" y="34"/>
                </a:lnTo>
                <a:lnTo>
                  <a:pt x="533" y="36"/>
                </a:lnTo>
                <a:lnTo>
                  <a:pt x="535" y="38"/>
                </a:lnTo>
                <a:lnTo>
                  <a:pt x="535" y="36"/>
                </a:lnTo>
                <a:lnTo>
                  <a:pt x="533" y="34"/>
                </a:lnTo>
                <a:lnTo>
                  <a:pt x="533" y="34"/>
                </a:lnTo>
                <a:lnTo>
                  <a:pt x="531" y="34"/>
                </a:lnTo>
                <a:close/>
                <a:moveTo>
                  <a:pt x="82" y="234"/>
                </a:moveTo>
                <a:lnTo>
                  <a:pt x="85" y="232"/>
                </a:lnTo>
                <a:lnTo>
                  <a:pt x="85" y="230"/>
                </a:lnTo>
                <a:lnTo>
                  <a:pt x="87" y="228"/>
                </a:lnTo>
                <a:lnTo>
                  <a:pt x="89" y="228"/>
                </a:lnTo>
                <a:lnTo>
                  <a:pt x="87" y="228"/>
                </a:lnTo>
                <a:lnTo>
                  <a:pt x="85" y="230"/>
                </a:lnTo>
                <a:lnTo>
                  <a:pt x="82" y="234"/>
                </a:lnTo>
                <a:lnTo>
                  <a:pt x="82" y="234"/>
                </a:lnTo>
                <a:close/>
                <a:moveTo>
                  <a:pt x="386" y="101"/>
                </a:moveTo>
                <a:lnTo>
                  <a:pt x="386" y="102"/>
                </a:lnTo>
                <a:lnTo>
                  <a:pt x="384" y="104"/>
                </a:lnTo>
                <a:lnTo>
                  <a:pt x="384" y="104"/>
                </a:lnTo>
                <a:lnTo>
                  <a:pt x="386" y="104"/>
                </a:lnTo>
                <a:lnTo>
                  <a:pt x="388" y="102"/>
                </a:lnTo>
                <a:lnTo>
                  <a:pt x="390" y="102"/>
                </a:lnTo>
                <a:lnTo>
                  <a:pt x="388" y="101"/>
                </a:lnTo>
                <a:lnTo>
                  <a:pt x="388" y="101"/>
                </a:lnTo>
                <a:lnTo>
                  <a:pt x="386" y="101"/>
                </a:lnTo>
                <a:close/>
                <a:moveTo>
                  <a:pt x="504" y="45"/>
                </a:moveTo>
                <a:lnTo>
                  <a:pt x="504" y="47"/>
                </a:lnTo>
                <a:lnTo>
                  <a:pt x="506" y="47"/>
                </a:lnTo>
                <a:lnTo>
                  <a:pt x="506" y="47"/>
                </a:lnTo>
                <a:lnTo>
                  <a:pt x="508" y="49"/>
                </a:lnTo>
                <a:lnTo>
                  <a:pt x="508" y="49"/>
                </a:lnTo>
                <a:lnTo>
                  <a:pt x="508" y="51"/>
                </a:lnTo>
                <a:lnTo>
                  <a:pt x="510" y="51"/>
                </a:lnTo>
                <a:lnTo>
                  <a:pt x="510" y="53"/>
                </a:lnTo>
                <a:lnTo>
                  <a:pt x="512" y="53"/>
                </a:lnTo>
                <a:lnTo>
                  <a:pt x="512" y="55"/>
                </a:lnTo>
                <a:lnTo>
                  <a:pt x="512" y="55"/>
                </a:lnTo>
                <a:lnTo>
                  <a:pt x="514" y="57"/>
                </a:lnTo>
                <a:lnTo>
                  <a:pt x="514" y="59"/>
                </a:lnTo>
                <a:lnTo>
                  <a:pt x="514" y="57"/>
                </a:lnTo>
                <a:lnTo>
                  <a:pt x="512" y="55"/>
                </a:lnTo>
                <a:lnTo>
                  <a:pt x="512" y="55"/>
                </a:lnTo>
                <a:lnTo>
                  <a:pt x="512" y="53"/>
                </a:lnTo>
                <a:lnTo>
                  <a:pt x="510" y="53"/>
                </a:lnTo>
                <a:lnTo>
                  <a:pt x="510" y="51"/>
                </a:lnTo>
                <a:lnTo>
                  <a:pt x="510" y="51"/>
                </a:lnTo>
                <a:lnTo>
                  <a:pt x="508" y="49"/>
                </a:lnTo>
                <a:lnTo>
                  <a:pt x="508" y="49"/>
                </a:lnTo>
                <a:lnTo>
                  <a:pt x="508" y="49"/>
                </a:lnTo>
                <a:lnTo>
                  <a:pt x="506" y="47"/>
                </a:lnTo>
                <a:lnTo>
                  <a:pt x="506" y="47"/>
                </a:lnTo>
                <a:lnTo>
                  <a:pt x="506" y="45"/>
                </a:lnTo>
                <a:lnTo>
                  <a:pt x="504" y="45"/>
                </a:lnTo>
                <a:close/>
                <a:moveTo>
                  <a:pt x="529" y="40"/>
                </a:moveTo>
                <a:lnTo>
                  <a:pt x="531" y="41"/>
                </a:lnTo>
                <a:lnTo>
                  <a:pt x="535" y="45"/>
                </a:lnTo>
                <a:lnTo>
                  <a:pt x="535" y="43"/>
                </a:lnTo>
                <a:lnTo>
                  <a:pt x="535" y="41"/>
                </a:lnTo>
                <a:lnTo>
                  <a:pt x="535" y="41"/>
                </a:lnTo>
                <a:lnTo>
                  <a:pt x="531" y="40"/>
                </a:lnTo>
                <a:lnTo>
                  <a:pt x="529" y="40"/>
                </a:lnTo>
                <a:close/>
                <a:moveTo>
                  <a:pt x="358" y="85"/>
                </a:moveTo>
                <a:lnTo>
                  <a:pt x="358" y="85"/>
                </a:lnTo>
                <a:lnTo>
                  <a:pt x="360" y="83"/>
                </a:lnTo>
                <a:lnTo>
                  <a:pt x="360" y="81"/>
                </a:lnTo>
                <a:lnTo>
                  <a:pt x="362" y="80"/>
                </a:lnTo>
                <a:lnTo>
                  <a:pt x="360" y="81"/>
                </a:lnTo>
                <a:lnTo>
                  <a:pt x="356" y="83"/>
                </a:lnTo>
                <a:lnTo>
                  <a:pt x="356" y="87"/>
                </a:lnTo>
                <a:lnTo>
                  <a:pt x="356" y="87"/>
                </a:lnTo>
                <a:lnTo>
                  <a:pt x="356" y="85"/>
                </a:lnTo>
                <a:lnTo>
                  <a:pt x="358" y="85"/>
                </a:lnTo>
                <a:close/>
                <a:moveTo>
                  <a:pt x="499" y="213"/>
                </a:moveTo>
                <a:lnTo>
                  <a:pt x="497" y="215"/>
                </a:lnTo>
                <a:lnTo>
                  <a:pt x="497" y="217"/>
                </a:lnTo>
                <a:lnTo>
                  <a:pt x="495" y="217"/>
                </a:lnTo>
                <a:lnTo>
                  <a:pt x="493" y="219"/>
                </a:lnTo>
                <a:lnTo>
                  <a:pt x="495" y="220"/>
                </a:lnTo>
                <a:lnTo>
                  <a:pt x="497" y="219"/>
                </a:lnTo>
                <a:lnTo>
                  <a:pt x="499" y="215"/>
                </a:lnTo>
                <a:lnTo>
                  <a:pt x="499" y="215"/>
                </a:lnTo>
                <a:lnTo>
                  <a:pt x="499" y="213"/>
                </a:lnTo>
                <a:lnTo>
                  <a:pt x="499" y="213"/>
                </a:lnTo>
                <a:close/>
                <a:moveTo>
                  <a:pt x="544" y="74"/>
                </a:moveTo>
                <a:lnTo>
                  <a:pt x="544" y="76"/>
                </a:lnTo>
                <a:lnTo>
                  <a:pt x="544" y="80"/>
                </a:lnTo>
                <a:lnTo>
                  <a:pt x="546" y="81"/>
                </a:lnTo>
                <a:lnTo>
                  <a:pt x="546" y="83"/>
                </a:lnTo>
                <a:lnTo>
                  <a:pt x="546" y="80"/>
                </a:lnTo>
                <a:lnTo>
                  <a:pt x="546" y="74"/>
                </a:lnTo>
                <a:lnTo>
                  <a:pt x="544" y="74"/>
                </a:lnTo>
                <a:lnTo>
                  <a:pt x="544" y="72"/>
                </a:lnTo>
                <a:lnTo>
                  <a:pt x="544" y="74"/>
                </a:lnTo>
                <a:close/>
                <a:moveTo>
                  <a:pt x="381" y="102"/>
                </a:moveTo>
                <a:lnTo>
                  <a:pt x="379" y="104"/>
                </a:lnTo>
                <a:lnTo>
                  <a:pt x="379" y="104"/>
                </a:lnTo>
                <a:lnTo>
                  <a:pt x="375" y="110"/>
                </a:lnTo>
                <a:lnTo>
                  <a:pt x="371" y="118"/>
                </a:lnTo>
                <a:lnTo>
                  <a:pt x="375" y="112"/>
                </a:lnTo>
                <a:lnTo>
                  <a:pt x="379" y="108"/>
                </a:lnTo>
                <a:lnTo>
                  <a:pt x="381" y="102"/>
                </a:lnTo>
                <a:close/>
                <a:moveTo>
                  <a:pt x="527" y="40"/>
                </a:moveTo>
                <a:lnTo>
                  <a:pt x="531" y="45"/>
                </a:lnTo>
                <a:lnTo>
                  <a:pt x="535" y="49"/>
                </a:lnTo>
                <a:lnTo>
                  <a:pt x="531" y="45"/>
                </a:lnTo>
                <a:lnTo>
                  <a:pt x="527" y="40"/>
                </a:lnTo>
                <a:lnTo>
                  <a:pt x="527" y="40"/>
                </a:lnTo>
                <a:close/>
                <a:moveTo>
                  <a:pt x="514" y="49"/>
                </a:moveTo>
                <a:lnTo>
                  <a:pt x="510" y="45"/>
                </a:lnTo>
                <a:lnTo>
                  <a:pt x="508" y="40"/>
                </a:lnTo>
                <a:lnTo>
                  <a:pt x="503" y="36"/>
                </a:lnTo>
                <a:lnTo>
                  <a:pt x="508" y="41"/>
                </a:lnTo>
                <a:lnTo>
                  <a:pt x="512" y="47"/>
                </a:lnTo>
                <a:lnTo>
                  <a:pt x="512" y="49"/>
                </a:lnTo>
                <a:lnTo>
                  <a:pt x="514" y="49"/>
                </a:lnTo>
                <a:lnTo>
                  <a:pt x="514" y="49"/>
                </a:lnTo>
                <a:lnTo>
                  <a:pt x="514" y="49"/>
                </a:lnTo>
                <a:close/>
                <a:moveTo>
                  <a:pt x="527" y="238"/>
                </a:moveTo>
                <a:lnTo>
                  <a:pt x="525" y="239"/>
                </a:lnTo>
                <a:lnTo>
                  <a:pt x="525" y="239"/>
                </a:lnTo>
                <a:lnTo>
                  <a:pt x="525" y="239"/>
                </a:lnTo>
                <a:lnTo>
                  <a:pt x="523" y="238"/>
                </a:lnTo>
                <a:lnTo>
                  <a:pt x="522" y="239"/>
                </a:lnTo>
                <a:lnTo>
                  <a:pt x="520" y="241"/>
                </a:lnTo>
                <a:lnTo>
                  <a:pt x="518" y="243"/>
                </a:lnTo>
                <a:lnTo>
                  <a:pt x="523" y="241"/>
                </a:lnTo>
                <a:lnTo>
                  <a:pt x="529" y="239"/>
                </a:lnTo>
                <a:lnTo>
                  <a:pt x="529" y="239"/>
                </a:lnTo>
                <a:lnTo>
                  <a:pt x="527" y="238"/>
                </a:lnTo>
                <a:lnTo>
                  <a:pt x="527" y="238"/>
                </a:lnTo>
                <a:lnTo>
                  <a:pt x="527" y="238"/>
                </a:lnTo>
                <a:close/>
                <a:moveTo>
                  <a:pt x="546" y="104"/>
                </a:moveTo>
                <a:lnTo>
                  <a:pt x="546" y="112"/>
                </a:lnTo>
                <a:lnTo>
                  <a:pt x="548" y="120"/>
                </a:lnTo>
                <a:lnTo>
                  <a:pt x="548" y="114"/>
                </a:lnTo>
                <a:lnTo>
                  <a:pt x="548" y="108"/>
                </a:lnTo>
                <a:lnTo>
                  <a:pt x="548" y="102"/>
                </a:lnTo>
                <a:lnTo>
                  <a:pt x="546" y="102"/>
                </a:lnTo>
                <a:lnTo>
                  <a:pt x="546" y="102"/>
                </a:lnTo>
                <a:lnTo>
                  <a:pt x="546" y="104"/>
                </a:lnTo>
                <a:close/>
                <a:moveTo>
                  <a:pt x="548" y="34"/>
                </a:moveTo>
                <a:lnTo>
                  <a:pt x="550" y="38"/>
                </a:lnTo>
                <a:lnTo>
                  <a:pt x="550" y="40"/>
                </a:lnTo>
                <a:lnTo>
                  <a:pt x="550" y="41"/>
                </a:lnTo>
                <a:lnTo>
                  <a:pt x="550" y="43"/>
                </a:lnTo>
                <a:lnTo>
                  <a:pt x="552" y="43"/>
                </a:lnTo>
                <a:lnTo>
                  <a:pt x="552" y="38"/>
                </a:lnTo>
                <a:lnTo>
                  <a:pt x="550" y="32"/>
                </a:lnTo>
                <a:lnTo>
                  <a:pt x="550" y="30"/>
                </a:lnTo>
                <a:lnTo>
                  <a:pt x="552" y="30"/>
                </a:lnTo>
                <a:lnTo>
                  <a:pt x="552" y="28"/>
                </a:lnTo>
                <a:lnTo>
                  <a:pt x="550" y="28"/>
                </a:lnTo>
                <a:lnTo>
                  <a:pt x="548" y="28"/>
                </a:lnTo>
                <a:lnTo>
                  <a:pt x="548" y="30"/>
                </a:lnTo>
                <a:lnTo>
                  <a:pt x="548" y="32"/>
                </a:lnTo>
                <a:lnTo>
                  <a:pt x="548" y="34"/>
                </a:lnTo>
                <a:close/>
                <a:moveTo>
                  <a:pt x="522" y="61"/>
                </a:moveTo>
                <a:lnTo>
                  <a:pt x="537" y="80"/>
                </a:lnTo>
                <a:lnTo>
                  <a:pt x="537" y="78"/>
                </a:lnTo>
                <a:lnTo>
                  <a:pt x="537" y="78"/>
                </a:lnTo>
                <a:lnTo>
                  <a:pt x="523" y="62"/>
                </a:lnTo>
                <a:lnTo>
                  <a:pt x="523" y="62"/>
                </a:lnTo>
                <a:lnTo>
                  <a:pt x="522" y="61"/>
                </a:lnTo>
                <a:lnTo>
                  <a:pt x="522" y="61"/>
                </a:lnTo>
                <a:lnTo>
                  <a:pt x="522" y="61"/>
                </a:lnTo>
                <a:close/>
                <a:moveTo>
                  <a:pt x="82" y="295"/>
                </a:moveTo>
                <a:lnTo>
                  <a:pt x="76" y="300"/>
                </a:lnTo>
                <a:lnTo>
                  <a:pt x="72" y="306"/>
                </a:lnTo>
                <a:lnTo>
                  <a:pt x="72" y="306"/>
                </a:lnTo>
                <a:lnTo>
                  <a:pt x="74" y="306"/>
                </a:lnTo>
                <a:lnTo>
                  <a:pt x="74" y="306"/>
                </a:lnTo>
                <a:lnTo>
                  <a:pt x="82" y="297"/>
                </a:lnTo>
                <a:lnTo>
                  <a:pt x="82" y="295"/>
                </a:lnTo>
                <a:close/>
                <a:moveTo>
                  <a:pt x="362" y="55"/>
                </a:moveTo>
                <a:lnTo>
                  <a:pt x="360" y="57"/>
                </a:lnTo>
                <a:lnTo>
                  <a:pt x="358" y="57"/>
                </a:lnTo>
                <a:lnTo>
                  <a:pt x="358" y="59"/>
                </a:lnTo>
                <a:lnTo>
                  <a:pt x="360" y="61"/>
                </a:lnTo>
                <a:lnTo>
                  <a:pt x="362" y="61"/>
                </a:lnTo>
                <a:lnTo>
                  <a:pt x="362" y="61"/>
                </a:lnTo>
                <a:lnTo>
                  <a:pt x="363" y="59"/>
                </a:lnTo>
                <a:lnTo>
                  <a:pt x="363" y="57"/>
                </a:lnTo>
                <a:lnTo>
                  <a:pt x="365" y="57"/>
                </a:lnTo>
                <a:lnTo>
                  <a:pt x="365" y="57"/>
                </a:lnTo>
                <a:lnTo>
                  <a:pt x="367" y="55"/>
                </a:lnTo>
                <a:lnTo>
                  <a:pt x="365" y="55"/>
                </a:lnTo>
                <a:lnTo>
                  <a:pt x="363" y="55"/>
                </a:lnTo>
                <a:lnTo>
                  <a:pt x="362" y="55"/>
                </a:lnTo>
                <a:close/>
                <a:moveTo>
                  <a:pt x="82" y="234"/>
                </a:moveTo>
                <a:lnTo>
                  <a:pt x="78" y="236"/>
                </a:lnTo>
                <a:lnTo>
                  <a:pt x="74" y="239"/>
                </a:lnTo>
                <a:lnTo>
                  <a:pt x="72" y="241"/>
                </a:lnTo>
                <a:lnTo>
                  <a:pt x="70" y="243"/>
                </a:lnTo>
                <a:lnTo>
                  <a:pt x="72" y="243"/>
                </a:lnTo>
                <a:lnTo>
                  <a:pt x="72" y="243"/>
                </a:lnTo>
                <a:lnTo>
                  <a:pt x="78" y="239"/>
                </a:lnTo>
                <a:lnTo>
                  <a:pt x="82" y="234"/>
                </a:lnTo>
                <a:close/>
                <a:moveTo>
                  <a:pt x="383" y="112"/>
                </a:moveTo>
                <a:lnTo>
                  <a:pt x="379" y="116"/>
                </a:lnTo>
                <a:lnTo>
                  <a:pt x="373" y="120"/>
                </a:lnTo>
                <a:lnTo>
                  <a:pt x="375" y="121"/>
                </a:lnTo>
                <a:lnTo>
                  <a:pt x="375" y="123"/>
                </a:lnTo>
                <a:lnTo>
                  <a:pt x="377" y="121"/>
                </a:lnTo>
                <a:lnTo>
                  <a:pt x="379" y="120"/>
                </a:lnTo>
                <a:lnTo>
                  <a:pt x="381" y="118"/>
                </a:lnTo>
                <a:lnTo>
                  <a:pt x="383" y="118"/>
                </a:lnTo>
                <a:lnTo>
                  <a:pt x="384" y="116"/>
                </a:lnTo>
                <a:lnTo>
                  <a:pt x="384" y="114"/>
                </a:lnTo>
                <a:lnTo>
                  <a:pt x="384" y="112"/>
                </a:lnTo>
                <a:lnTo>
                  <a:pt x="383" y="112"/>
                </a:lnTo>
                <a:close/>
                <a:moveTo>
                  <a:pt x="82" y="253"/>
                </a:moveTo>
                <a:lnTo>
                  <a:pt x="78" y="257"/>
                </a:lnTo>
                <a:lnTo>
                  <a:pt x="72" y="260"/>
                </a:lnTo>
                <a:lnTo>
                  <a:pt x="70" y="262"/>
                </a:lnTo>
                <a:lnTo>
                  <a:pt x="68" y="266"/>
                </a:lnTo>
                <a:lnTo>
                  <a:pt x="68" y="268"/>
                </a:lnTo>
                <a:lnTo>
                  <a:pt x="74" y="264"/>
                </a:lnTo>
                <a:lnTo>
                  <a:pt x="78" y="259"/>
                </a:lnTo>
                <a:lnTo>
                  <a:pt x="80" y="259"/>
                </a:lnTo>
                <a:lnTo>
                  <a:pt x="82" y="257"/>
                </a:lnTo>
                <a:lnTo>
                  <a:pt x="82" y="257"/>
                </a:lnTo>
                <a:lnTo>
                  <a:pt x="82" y="255"/>
                </a:lnTo>
                <a:lnTo>
                  <a:pt x="84" y="255"/>
                </a:lnTo>
                <a:lnTo>
                  <a:pt x="84" y="253"/>
                </a:lnTo>
                <a:lnTo>
                  <a:pt x="84" y="253"/>
                </a:lnTo>
                <a:lnTo>
                  <a:pt x="84" y="253"/>
                </a:lnTo>
                <a:lnTo>
                  <a:pt x="82" y="253"/>
                </a:lnTo>
                <a:close/>
                <a:moveTo>
                  <a:pt x="91" y="304"/>
                </a:moveTo>
                <a:lnTo>
                  <a:pt x="87" y="310"/>
                </a:lnTo>
                <a:lnTo>
                  <a:pt x="82" y="314"/>
                </a:lnTo>
                <a:lnTo>
                  <a:pt x="91" y="318"/>
                </a:lnTo>
                <a:lnTo>
                  <a:pt x="91" y="312"/>
                </a:lnTo>
                <a:lnTo>
                  <a:pt x="93" y="306"/>
                </a:lnTo>
                <a:lnTo>
                  <a:pt x="93" y="304"/>
                </a:lnTo>
                <a:lnTo>
                  <a:pt x="91" y="304"/>
                </a:lnTo>
                <a:lnTo>
                  <a:pt x="91" y="304"/>
                </a:lnTo>
                <a:close/>
                <a:moveTo>
                  <a:pt x="369" y="89"/>
                </a:moveTo>
                <a:lnTo>
                  <a:pt x="367" y="89"/>
                </a:lnTo>
                <a:lnTo>
                  <a:pt x="367" y="91"/>
                </a:lnTo>
                <a:lnTo>
                  <a:pt x="363" y="97"/>
                </a:lnTo>
                <a:lnTo>
                  <a:pt x="360" y="102"/>
                </a:lnTo>
                <a:lnTo>
                  <a:pt x="360" y="104"/>
                </a:lnTo>
                <a:lnTo>
                  <a:pt x="362" y="104"/>
                </a:lnTo>
                <a:lnTo>
                  <a:pt x="362" y="104"/>
                </a:lnTo>
                <a:lnTo>
                  <a:pt x="363" y="102"/>
                </a:lnTo>
                <a:lnTo>
                  <a:pt x="365" y="99"/>
                </a:lnTo>
                <a:lnTo>
                  <a:pt x="369" y="95"/>
                </a:lnTo>
                <a:lnTo>
                  <a:pt x="369" y="95"/>
                </a:lnTo>
                <a:lnTo>
                  <a:pt x="371" y="91"/>
                </a:lnTo>
                <a:lnTo>
                  <a:pt x="371" y="89"/>
                </a:lnTo>
                <a:lnTo>
                  <a:pt x="369" y="89"/>
                </a:lnTo>
                <a:lnTo>
                  <a:pt x="369" y="89"/>
                </a:lnTo>
                <a:close/>
                <a:moveTo>
                  <a:pt x="529" y="133"/>
                </a:moveTo>
                <a:lnTo>
                  <a:pt x="533" y="140"/>
                </a:lnTo>
                <a:lnTo>
                  <a:pt x="539" y="148"/>
                </a:lnTo>
                <a:lnTo>
                  <a:pt x="542" y="158"/>
                </a:lnTo>
                <a:lnTo>
                  <a:pt x="542" y="150"/>
                </a:lnTo>
                <a:lnTo>
                  <a:pt x="541" y="142"/>
                </a:lnTo>
                <a:lnTo>
                  <a:pt x="541" y="142"/>
                </a:lnTo>
                <a:lnTo>
                  <a:pt x="539" y="142"/>
                </a:lnTo>
                <a:lnTo>
                  <a:pt x="529" y="133"/>
                </a:lnTo>
                <a:close/>
                <a:moveTo>
                  <a:pt x="506" y="220"/>
                </a:moveTo>
                <a:lnTo>
                  <a:pt x="503" y="226"/>
                </a:lnTo>
                <a:lnTo>
                  <a:pt x="499" y="232"/>
                </a:lnTo>
                <a:lnTo>
                  <a:pt x="495" y="238"/>
                </a:lnTo>
                <a:lnTo>
                  <a:pt x="501" y="234"/>
                </a:lnTo>
                <a:lnTo>
                  <a:pt x="504" y="228"/>
                </a:lnTo>
                <a:lnTo>
                  <a:pt x="510" y="222"/>
                </a:lnTo>
                <a:lnTo>
                  <a:pt x="510" y="222"/>
                </a:lnTo>
                <a:lnTo>
                  <a:pt x="508" y="220"/>
                </a:lnTo>
                <a:lnTo>
                  <a:pt x="506" y="220"/>
                </a:lnTo>
                <a:close/>
                <a:moveTo>
                  <a:pt x="381" y="95"/>
                </a:moveTo>
                <a:lnTo>
                  <a:pt x="371" y="101"/>
                </a:lnTo>
                <a:lnTo>
                  <a:pt x="365" y="108"/>
                </a:lnTo>
                <a:lnTo>
                  <a:pt x="365" y="110"/>
                </a:lnTo>
                <a:lnTo>
                  <a:pt x="365" y="110"/>
                </a:lnTo>
                <a:lnTo>
                  <a:pt x="371" y="108"/>
                </a:lnTo>
                <a:lnTo>
                  <a:pt x="373" y="104"/>
                </a:lnTo>
                <a:lnTo>
                  <a:pt x="381" y="97"/>
                </a:lnTo>
                <a:lnTo>
                  <a:pt x="381" y="95"/>
                </a:lnTo>
                <a:lnTo>
                  <a:pt x="381" y="95"/>
                </a:lnTo>
                <a:close/>
                <a:moveTo>
                  <a:pt x="520" y="230"/>
                </a:moveTo>
                <a:lnTo>
                  <a:pt x="514" y="236"/>
                </a:lnTo>
                <a:lnTo>
                  <a:pt x="508" y="239"/>
                </a:lnTo>
                <a:lnTo>
                  <a:pt x="503" y="243"/>
                </a:lnTo>
                <a:lnTo>
                  <a:pt x="506" y="245"/>
                </a:lnTo>
                <a:lnTo>
                  <a:pt x="508" y="243"/>
                </a:lnTo>
                <a:lnTo>
                  <a:pt x="510" y="243"/>
                </a:lnTo>
                <a:lnTo>
                  <a:pt x="512" y="241"/>
                </a:lnTo>
                <a:lnTo>
                  <a:pt x="518" y="238"/>
                </a:lnTo>
                <a:lnTo>
                  <a:pt x="523" y="234"/>
                </a:lnTo>
                <a:lnTo>
                  <a:pt x="522" y="232"/>
                </a:lnTo>
                <a:lnTo>
                  <a:pt x="520" y="230"/>
                </a:lnTo>
                <a:close/>
                <a:moveTo>
                  <a:pt x="512" y="226"/>
                </a:moveTo>
                <a:lnTo>
                  <a:pt x="499" y="239"/>
                </a:lnTo>
                <a:lnTo>
                  <a:pt x="499" y="239"/>
                </a:lnTo>
                <a:lnTo>
                  <a:pt x="499" y="241"/>
                </a:lnTo>
                <a:lnTo>
                  <a:pt x="501" y="241"/>
                </a:lnTo>
                <a:lnTo>
                  <a:pt x="508" y="236"/>
                </a:lnTo>
                <a:lnTo>
                  <a:pt x="516" y="228"/>
                </a:lnTo>
                <a:lnTo>
                  <a:pt x="516" y="226"/>
                </a:lnTo>
                <a:lnTo>
                  <a:pt x="514" y="226"/>
                </a:lnTo>
                <a:lnTo>
                  <a:pt x="514" y="226"/>
                </a:lnTo>
                <a:lnTo>
                  <a:pt x="512" y="226"/>
                </a:lnTo>
                <a:close/>
                <a:moveTo>
                  <a:pt x="89" y="241"/>
                </a:moveTo>
                <a:lnTo>
                  <a:pt x="87" y="239"/>
                </a:lnTo>
                <a:lnTo>
                  <a:pt x="87" y="239"/>
                </a:lnTo>
                <a:lnTo>
                  <a:pt x="82" y="243"/>
                </a:lnTo>
                <a:lnTo>
                  <a:pt x="76" y="247"/>
                </a:lnTo>
                <a:lnTo>
                  <a:pt x="70" y="251"/>
                </a:lnTo>
                <a:lnTo>
                  <a:pt x="70" y="253"/>
                </a:lnTo>
                <a:lnTo>
                  <a:pt x="70" y="255"/>
                </a:lnTo>
                <a:lnTo>
                  <a:pt x="72" y="255"/>
                </a:lnTo>
                <a:lnTo>
                  <a:pt x="76" y="253"/>
                </a:lnTo>
                <a:lnTo>
                  <a:pt x="78" y="251"/>
                </a:lnTo>
                <a:lnTo>
                  <a:pt x="80" y="249"/>
                </a:lnTo>
                <a:lnTo>
                  <a:pt x="85" y="245"/>
                </a:lnTo>
                <a:lnTo>
                  <a:pt x="89" y="241"/>
                </a:lnTo>
                <a:close/>
                <a:moveTo>
                  <a:pt x="93" y="287"/>
                </a:moveTo>
                <a:lnTo>
                  <a:pt x="84" y="299"/>
                </a:lnTo>
                <a:lnTo>
                  <a:pt x="78" y="308"/>
                </a:lnTo>
                <a:lnTo>
                  <a:pt x="78" y="310"/>
                </a:lnTo>
                <a:lnTo>
                  <a:pt x="80" y="310"/>
                </a:lnTo>
                <a:lnTo>
                  <a:pt x="82" y="312"/>
                </a:lnTo>
                <a:lnTo>
                  <a:pt x="84" y="310"/>
                </a:lnTo>
                <a:lnTo>
                  <a:pt x="84" y="308"/>
                </a:lnTo>
                <a:lnTo>
                  <a:pt x="85" y="308"/>
                </a:lnTo>
                <a:lnTo>
                  <a:pt x="85" y="308"/>
                </a:lnTo>
                <a:lnTo>
                  <a:pt x="84" y="308"/>
                </a:lnTo>
                <a:lnTo>
                  <a:pt x="84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7" y="306"/>
                </a:lnTo>
                <a:lnTo>
                  <a:pt x="85" y="304"/>
                </a:lnTo>
                <a:lnTo>
                  <a:pt x="89" y="302"/>
                </a:lnTo>
                <a:lnTo>
                  <a:pt x="93" y="299"/>
                </a:lnTo>
                <a:lnTo>
                  <a:pt x="93" y="297"/>
                </a:lnTo>
                <a:lnTo>
                  <a:pt x="93" y="293"/>
                </a:lnTo>
                <a:lnTo>
                  <a:pt x="93" y="291"/>
                </a:lnTo>
                <a:lnTo>
                  <a:pt x="93" y="287"/>
                </a:lnTo>
                <a:lnTo>
                  <a:pt x="93" y="287"/>
                </a:lnTo>
                <a:close/>
                <a:moveTo>
                  <a:pt x="91" y="257"/>
                </a:moveTo>
                <a:lnTo>
                  <a:pt x="84" y="262"/>
                </a:lnTo>
                <a:lnTo>
                  <a:pt x="76" y="268"/>
                </a:lnTo>
                <a:lnTo>
                  <a:pt x="68" y="274"/>
                </a:lnTo>
                <a:lnTo>
                  <a:pt x="68" y="276"/>
                </a:lnTo>
                <a:lnTo>
                  <a:pt x="68" y="279"/>
                </a:lnTo>
                <a:lnTo>
                  <a:pt x="68" y="281"/>
                </a:lnTo>
                <a:lnTo>
                  <a:pt x="74" y="278"/>
                </a:lnTo>
                <a:lnTo>
                  <a:pt x="80" y="272"/>
                </a:lnTo>
                <a:lnTo>
                  <a:pt x="85" y="264"/>
                </a:lnTo>
                <a:lnTo>
                  <a:pt x="85" y="264"/>
                </a:lnTo>
                <a:lnTo>
                  <a:pt x="87" y="264"/>
                </a:lnTo>
                <a:lnTo>
                  <a:pt x="87" y="262"/>
                </a:lnTo>
                <a:lnTo>
                  <a:pt x="87" y="260"/>
                </a:lnTo>
                <a:lnTo>
                  <a:pt x="89" y="260"/>
                </a:lnTo>
                <a:lnTo>
                  <a:pt x="89" y="262"/>
                </a:lnTo>
                <a:lnTo>
                  <a:pt x="89" y="260"/>
                </a:lnTo>
                <a:lnTo>
                  <a:pt x="89" y="259"/>
                </a:lnTo>
                <a:lnTo>
                  <a:pt x="89" y="259"/>
                </a:lnTo>
                <a:lnTo>
                  <a:pt x="91" y="257"/>
                </a:lnTo>
                <a:lnTo>
                  <a:pt x="91" y="257"/>
                </a:lnTo>
                <a:lnTo>
                  <a:pt x="91" y="257"/>
                </a:lnTo>
                <a:close/>
                <a:moveTo>
                  <a:pt x="522" y="78"/>
                </a:moveTo>
                <a:lnTo>
                  <a:pt x="522" y="80"/>
                </a:lnTo>
                <a:lnTo>
                  <a:pt x="522" y="80"/>
                </a:lnTo>
                <a:lnTo>
                  <a:pt x="523" y="80"/>
                </a:lnTo>
                <a:lnTo>
                  <a:pt x="531" y="89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3" y="91"/>
                </a:lnTo>
                <a:lnTo>
                  <a:pt x="533" y="91"/>
                </a:lnTo>
                <a:lnTo>
                  <a:pt x="533" y="93"/>
                </a:lnTo>
                <a:lnTo>
                  <a:pt x="535" y="93"/>
                </a:lnTo>
                <a:lnTo>
                  <a:pt x="533" y="91"/>
                </a:lnTo>
                <a:lnTo>
                  <a:pt x="497" y="43"/>
                </a:lnTo>
                <a:lnTo>
                  <a:pt x="497" y="41"/>
                </a:lnTo>
                <a:lnTo>
                  <a:pt x="495" y="40"/>
                </a:lnTo>
                <a:lnTo>
                  <a:pt x="493" y="40"/>
                </a:lnTo>
                <a:lnTo>
                  <a:pt x="491" y="40"/>
                </a:lnTo>
                <a:lnTo>
                  <a:pt x="489" y="40"/>
                </a:lnTo>
                <a:lnTo>
                  <a:pt x="489" y="40"/>
                </a:lnTo>
                <a:lnTo>
                  <a:pt x="489" y="40"/>
                </a:lnTo>
                <a:lnTo>
                  <a:pt x="497" y="49"/>
                </a:lnTo>
                <a:lnTo>
                  <a:pt x="504" y="59"/>
                </a:lnTo>
                <a:lnTo>
                  <a:pt x="512" y="68"/>
                </a:lnTo>
                <a:lnTo>
                  <a:pt x="512" y="68"/>
                </a:lnTo>
                <a:lnTo>
                  <a:pt x="514" y="68"/>
                </a:lnTo>
                <a:lnTo>
                  <a:pt x="514" y="70"/>
                </a:lnTo>
                <a:lnTo>
                  <a:pt x="516" y="72"/>
                </a:lnTo>
                <a:lnTo>
                  <a:pt x="518" y="72"/>
                </a:lnTo>
                <a:lnTo>
                  <a:pt x="518" y="74"/>
                </a:lnTo>
                <a:lnTo>
                  <a:pt x="518" y="76"/>
                </a:lnTo>
                <a:lnTo>
                  <a:pt x="520" y="78"/>
                </a:lnTo>
                <a:lnTo>
                  <a:pt x="522" y="78"/>
                </a:lnTo>
                <a:close/>
                <a:moveTo>
                  <a:pt x="525" y="59"/>
                </a:moveTo>
                <a:lnTo>
                  <a:pt x="527" y="59"/>
                </a:lnTo>
                <a:lnTo>
                  <a:pt x="527" y="61"/>
                </a:lnTo>
                <a:lnTo>
                  <a:pt x="529" y="61"/>
                </a:lnTo>
                <a:lnTo>
                  <a:pt x="529" y="62"/>
                </a:lnTo>
                <a:lnTo>
                  <a:pt x="529" y="62"/>
                </a:lnTo>
                <a:lnTo>
                  <a:pt x="531" y="64"/>
                </a:lnTo>
                <a:lnTo>
                  <a:pt x="531" y="64"/>
                </a:lnTo>
                <a:lnTo>
                  <a:pt x="531" y="66"/>
                </a:lnTo>
                <a:lnTo>
                  <a:pt x="533" y="66"/>
                </a:lnTo>
                <a:lnTo>
                  <a:pt x="535" y="68"/>
                </a:lnTo>
                <a:lnTo>
                  <a:pt x="535" y="62"/>
                </a:lnTo>
                <a:lnTo>
                  <a:pt x="535" y="57"/>
                </a:lnTo>
                <a:lnTo>
                  <a:pt x="527" y="45"/>
                </a:lnTo>
                <a:lnTo>
                  <a:pt x="516" y="36"/>
                </a:lnTo>
                <a:lnTo>
                  <a:pt x="514" y="36"/>
                </a:lnTo>
                <a:lnTo>
                  <a:pt x="512" y="36"/>
                </a:lnTo>
                <a:lnTo>
                  <a:pt x="508" y="36"/>
                </a:lnTo>
                <a:lnTo>
                  <a:pt x="518" y="47"/>
                </a:lnTo>
                <a:lnTo>
                  <a:pt x="525" y="59"/>
                </a:lnTo>
                <a:close/>
                <a:moveTo>
                  <a:pt x="93" y="270"/>
                </a:moveTo>
                <a:lnTo>
                  <a:pt x="84" y="276"/>
                </a:lnTo>
                <a:lnTo>
                  <a:pt x="74" y="283"/>
                </a:lnTo>
                <a:lnTo>
                  <a:pt x="66" y="291"/>
                </a:lnTo>
                <a:lnTo>
                  <a:pt x="66" y="293"/>
                </a:lnTo>
                <a:lnTo>
                  <a:pt x="66" y="293"/>
                </a:lnTo>
                <a:lnTo>
                  <a:pt x="66" y="295"/>
                </a:lnTo>
                <a:lnTo>
                  <a:pt x="66" y="297"/>
                </a:lnTo>
                <a:lnTo>
                  <a:pt x="65" y="297"/>
                </a:lnTo>
                <a:lnTo>
                  <a:pt x="65" y="299"/>
                </a:lnTo>
                <a:lnTo>
                  <a:pt x="65" y="302"/>
                </a:lnTo>
                <a:lnTo>
                  <a:pt x="66" y="302"/>
                </a:lnTo>
                <a:lnTo>
                  <a:pt x="80" y="289"/>
                </a:lnTo>
                <a:lnTo>
                  <a:pt x="93" y="274"/>
                </a:lnTo>
                <a:lnTo>
                  <a:pt x="93" y="274"/>
                </a:lnTo>
                <a:lnTo>
                  <a:pt x="93" y="272"/>
                </a:lnTo>
                <a:lnTo>
                  <a:pt x="93" y="270"/>
                </a:lnTo>
                <a:lnTo>
                  <a:pt x="93" y="270"/>
                </a:lnTo>
                <a:lnTo>
                  <a:pt x="93" y="268"/>
                </a:lnTo>
                <a:lnTo>
                  <a:pt x="93" y="270"/>
                </a:lnTo>
                <a:close/>
                <a:moveTo>
                  <a:pt x="514" y="140"/>
                </a:moveTo>
                <a:lnTo>
                  <a:pt x="520" y="152"/>
                </a:lnTo>
                <a:lnTo>
                  <a:pt x="527" y="161"/>
                </a:lnTo>
                <a:lnTo>
                  <a:pt x="535" y="175"/>
                </a:lnTo>
                <a:lnTo>
                  <a:pt x="544" y="190"/>
                </a:lnTo>
                <a:lnTo>
                  <a:pt x="542" y="169"/>
                </a:lnTo>
                <a:lnTo>
                  <a:pt x="527" y="156"/>
                </a:lnTo>
                <a:lnTo>
                  <a:pt x="514" y="140"/>
                </a:lnTo>
                <a:close/>
                <a:moveTo>
                  <a:pt x="106" y="238"/>
                </a:moveTo>
                <a:lnTo>
                  <a:pt x="106" y="239"/>
                </a:lnTo>
                <a:lnTo>
                  <a:pt x="105" y="239"/>
                </a:lnTo>
                <a:lnTo>
                  <a:pt x="103" y="253"/>
                </a:lnTo>
                <a:lnTo>
                  <a:pt x="103" y="255"/>
                </a:lnTo>
                <a:lnTo>
                  <a:pt x="105" y="257"/>
                </a:lnTo>
                <a:lnTo>
                  <a:pt x="106" y="259"/>
                </a:lnTo>
                <a:lnTo>
                  <a:pt x="105" y="260"/>
                </a:lnTo>
                <a:lnTo>
                  <a:pt x="103" y="264"/>
                </a:lnTo>
                <a:lnTo>
                  <a:pt x="101" y="268"/>
                </a:lnTo>
                <a:lnTo>
                  <a:pt x="101" y="291"/>
                </a:lnTo>
                <a:lnTo>
                  <a:pt x="101" y="312"/>
                </a:lnTo>
                <a:lnTo>
                  <a:pt x="101" y="316"/>
                </a:lnTo>
                <a:lnTo>
                  <a:pt x="101" y="318"/>
                </a:lnTo>
                <a:lnTo>
                  <a:pt x="99" y="321"/>
                </a:lnTo>
                <a:lnTo>
                  <a:pt x="101" y="321"/>
                </a:lnTo>
                <a:lnTo>
                  <a:pt x="101" y="321"/>
                </a:lnTo>
                <a:lnTo>
                  <a:pt x="101" y="323"/>
                </a:lnTo>
                <a:lnTo>
                  <a:pt x="103" y="323"/>
                </a:lnTo>
                <a:lnTo>
                  <a:pt x="103" y="325"/>
                </a:lnTo>
                <a:lnTo>
                  <a:pt x="103" y="323"/>
                </a:lnTo>
                <a:lnTo>
                  <a:pt x="105" y="312"/>
                </a:lnTo>
                <a:lnTo>
                  <a:pt x="105" y="300"/>
                </a:lnTo>
                <a:lnTo>
                  <a:pt x="108" y="236"/>
                </a:lnTo>
                <a:lnTo>
                  <a:pt x="108" y="236"/>
                </a:lnTo>
                <a:lnTo>
                  <a:pt x="106" y="236"/>
                </a:lnTo>
                <a:lnTo>
                  <a:pt x="106" y="238"/>
                </a:lnTo>
                <a:lnTo>
                  <a:pt x="106" y="238"/>
                </a:lnTo>
                <a:close/>
                <a:moveTo>
                  <a:pt x="468" y="49"/>
                </a:moveTo>
                <a:lnTo>
                  <a:pt x="468" y="49"/>
                </a:lnTo>
                <a:lnTo>
                  <a:pt x="468" y="51"/>
                </a:lnTo>
                <a:lnTo>
                  <a:pt x="470" y="51"/>
                </a:lnTo>
                <a:lnTo>
                  <a:pt x="470" y="53"/>
                </a:lnTo>
                <a:lnTo>
                  <a:pt x="468" y="51"/>
                </a:lnTo>
                <a:lnTo>
                  <a:pt x="466" y="49"/>
                </a:lnTo>
                <a:lnTo>
                  <a:pt x="464" y="47"/>
                </a:lnTo>
                <a:lnTo>
                  <a:pt x="463" y="47"/>
                </a:lnTo>
                <a:lnTo>
                  <a:pt x="461" y="45"/>
                </a:lnTo>
                <a:lnTo>
                  <a:pt x="461" y="43"/>
                </a:lnTo>
                <a:lnTo>
                  <a:pt x="457" y="43"/>
                </a:lnTo>
                <a:lnTo>
                  <a:pt x="451" y="43"/>
                </a:lnTo>
                <a:lnTo>
                  <a:pt x="464" y="55"/>
                </a:lnTo>
                <a:lnTo>
                  <a:pt x="476" y="68"/>
                </a:lnTo>
                <a:lnTo>
                  <a:pt x="476" y="68"/>
                </a:lnTo>
                <a:lnTo>
                  <a:pt x="478" y="68"/>
                </a:lnTo>
                <a:lnTo>
                  <a:pt x="497" y="91"/>
                </a:lnTo>
                <a:lnTo>
                  <a:pt x="516" y="114"/>
                </a:lnTo>
                <a:lnTo>
                  <a:pt x="516" y="116"/>
                </a:lnTo>
                <a:lnTo>
                  <a:pt x="518" y="116"/>
                </a:lnTo>
                <a:lnTo>
                  <a:pt x="518" y="118"/>
                </a:lnTo>
                <a:lnTo>
                  <a:pt x="520" y="118"/>
                </a:lnTo>
                <a:lnTo>
                  <a:pt x="520" y="118"/>
                </a:lnTo>
                <a:lnTo>
                  <a:pt x="520" y="120"/>
                </a:lnTo>
                <a:lnTo>
                  <a:pt x="520" y="120"/>
                </a:lnTo>
                <a:lnTo>
                  <a:pt x="523" y="123"/>
                </a:lnTo>
                <a:lnTo>
                  <a:pt x="525" y="123"/>
                </a:lnTo>
                <a:lnTo>
                  <a:pt x="525" y="123"/>
                </a:lnTo>
                <a:lnTo>
                  <a:pt x="523" y="125"/>
                </a:lnTo>
                <a:lnTo>
                  <a:pt x="527" y="127"/>
                </a:lnTo>
                <a:lnTo>
                  <a:pt x="531" y="131"/>
                </a:lnTo>
                <a:lnTo>
                  <a:pt x="531" y="135"/>
                </a:lnTo>
                <a:lnTo>
                  <a:pt x="533" y="133"/>
                </a:lnTo>
                <a:lnTo>
                  <a:pt x="533" y="133"/>
                </a:lnTo>
                <a:lnTo>
                  <a:pt x="529" y="125"/>
                </a:lnTo>
                <a:lnTo>
                  <a:pt x="529" y="123"/>
                </a:lnTo>
                <a:lnTo>
                  <a:pt x="527" y="123"/>
                </a:lnTo>
                <a:lnTo>
                  <a:pt x="527" y="123"/>
                </a:lnTo>
                <a:lnTo>
                  <a:pt x="501" y="87"/>
                </a:lnTo>
                <a:lnTo>
                  <a:pt x="472" y="55"/>
                </a:lnTo>
                <a:lnTo>
                  <a:pt x="474" y="55"/>
                </a:lnTo>
                <a:lnTo>
                  <a:pt x="474" y="57"/>
                </a:lnTo>
                <a:lnTo>
                  <a:pt x="474" y="57"/>
                </a:lnTo>
                <a:lnTo>
                  <a:pt x="474" y="55"/>
                </a:lnTo>
                <a:lnTo>
                  <a:pt x="472" y="53"/>
                </a:lnTo>
                <a:lnTo>
                  <a:pt x="472" y="53"/>
                </a:lnTo>
                <a:lnTo>
                  <a:pt x="470" y="51"/>
                </a:lnTo>
                <a:lnTo>
                  <a:pt x="468" y="51"/>
                </a:lnTo>
                <a:lnTo>
                  <a:pt x="468" y="49"/>
                </a:lnTo>
                <a:lnTo>
                  <a:pt x="468" y="49"/>
                </a:lnTo>
                <a:close/>
                <a:moveTo>
                  <a:pt x="516" y="102"/>
                </a:moveTo>
                <a:lnTo>
                  <a:pt x="518" y="104"/>
                </a:lnTo>
                <a:lnTo>
                  <a:pt x="520" y="108"/>
                </a:lnTo>
                <a:lnTo>
                  <a:pt x="531" y="121"/>
                </a:lnTo>
                <a:lnTo>
                  <a:pt x="541" y="139"/>
                </a:lnTo>
                <a:lnTo>
                  <a:pt x="541" y="133"/>
                </a:lnTo>
                <a:lnTo>
                  <a:pt x="539" y="127"/>
                </a:lnTo>
                <a:lnTo>
                  <a:pt x="537" y="123"/>
                </a:lnTo>
                <a:lnTo>
                  <a:pt x="533" y="120"/>
                </a:lnTo>
                <a:lnTo>
                  <a:pt x="533" y="120"/>
                </a:lnTo>
                <a:lnTo>
                  <a:pt x="533" y="120"/>
                </a:lnTo>
                <a:lnTo>
                  <a:pt x="535" y="120"/>
                </a:lnTo>
                <a:lnTo>
                  <a:pt x="535" y="120"/>
                </a:lnTo>
                <a:lnTo>
                  <a:pt x="535" y="120"/>
                </a:lnTo>
                <a:lnTo>
                  <a:pt x="537" y="118"/>
                </a:lnTo>
                <a:lnTo>
                  <a:pt x="533" y="114"/>
                </a:lnTo>
                <a:lnTo>
                  <a:pt x="529" y="110"/>
                </a:lnTo>
                <a:lnTo>
                  <a:pt x="529" y="108"/>
                </a:lnTo>
                <a:lnTo>
                  <a:pt x="529" y="106"/>
                </a:lnTo>
                <a:lnTo>
                  <a:pt x="529" y="106"/>
                </a:lnTo>
                <a:lnTo>
                  <a:pt x="527" y="106"/>
                </a:lnTo>
                <a:lnTo>
                  <a:pt x="527" y="106"/>
                </a:lnTo>
                <a:lnTo>
                  <a:pt x="512" y="85"/>
                </a:lnTo>
                <a:lnTo>
                  <a:pt x="495" y="64"/>
                </a:lnTo>
                <a:lnTo>
                  <a:pt x="476" y="45"/>
                </a:lnTo>
                <a:lnTo>
                  <a:pt x="478" y="45"/>
                </a:lnTo>
                <a:lnTo>
                  <a:pt x="480" y="45"/>
                </a:lnTo>
                <a:lnTo>
                  <a:pt x="482" y="45"/>
                </a:lnTo>
                <a:lnTo>
                  <a:pt x="499" y="64"/>
                </a:lnTo>
                <a:lnTo>
                  <a:pt x="516" y="85"/>
                </a:lnTo>
                <a:lnTo>
                  <a:pt x="531" y="104"/>
                </a:lnTo>
                <a:lnTo>
                  <a:pt x="531" y="104"/>
                </a:lnTo>
                <a:lnTo>
                  <a:pt x="533" y="104"/>
                </a:lnTo>
                <a:lnTo>
                  <a:pt x="533" y="106"/>
                </a:lnTo>
                <a:lnTo>
                  <a:pt x="533" y="106"/>
                </a:lnTo>
                <a:lnTo>
                  <a:pt x="535" y="108"/>
                </a:lnTo>
                <a:lnTo>
                  <a:pt x="535" y="108"/>
                </a:lnTo>
                <a:lnTo>
                  <a:pt x="535" y="110"/>
                </a:lnTo>
                <a:lnTo>
                  <a:pt x="535" y="110"/>
                </a:lnTo>
                <a:lnTo>
                  <a:pt x="537" y="112"/>
                </a:lnTo>
                <a:lnTo>
                  <a:pt x="537" y="110"/>
                </a:lnTo>
                <a:lnTo>
                  <a:pt x="535" y="110"/>
                </a:lnTo>
                <a:lnTo>
                  <a:pt x="537" y="110"/>
                </a:lnTo>
                <a:lnTo>
                  <a:pt x="539" y="110"/>
                </a:lnTo>
                <a:lnTo>
                  <a:pt x="539" y="110"/>
                </a:lnTo>
                <a:lnTo>
                  <a:pt x="539" y="108"/>
                </a:lnTo>
                <a:lnTo>
                  <a:pt x="512" y="72"/>
                </a:lnTo>
                <a:lnTo>
                  <a:pt x="483" y="40"/>
                </a:lnTo>
                <a:lnTo>
                  <a:pt x="468" y="41"/>
                </a:lnTo>
                <a:lnTo>
                  <a:pt x="466" y="41"/>
                </a:lnTo>
                <a:lnTo>
                  <a:pt x="466" y="43"/>
                </a:lnTo>
                <a:lnTo>
                  <a:pt x="466" y="43"/>
                </a:lnTo>
                <a:lnTo>
                  <a:pt x="480" y="55"/>
                </a:lnTo>
                <a:lnTo>
                  <a:pt x="489" y="66"/>
                </a:lnTo>
                <a:lnTo>
                  <a:pt x="491" y="68"/>
                </a:lnTo>
                <a:lnTo>
                  <a:pt x="493" y="70"/>
                </a:lnTo>
                <a:lnTo>
                  <a:pt x="495" y="72"/>
                </a:lnTo>
                <a:lnTo>
                  <a:pt x="495" y="72"/>
                </a:lnTo>
                <a:lnTo>
                  <a:pt x="495" y="74"/>
                </a:lnTo>
                <a:lnTo>
                  <a:pt x="495" y="74"/>
                </a:lnTo>
                <a:lnTo>
                  <a:pt x="499" y="78"/>
                </a:lnTo>
                <a:lnTo>
                  <a:pt x="503" y="80"/>
                </a:lnTo>
                <a:lnTo>
                  <a:pt x="510" y="89"/>
                </a:lnTo>
                <a:lnTo>
                  <a:pt x="518" y="99"/>
                </a:lnTo>
                <a:lnTo>
                  <a:pt x="525" y="108"/>
                </a:lnTo>
                <a:lnTo>
                  <a:pt x="527" y="108"/>
                </a:lnTo>
                <a:lnTo>
                  <a:pt x="527" y="108"/>
                </a:lnTo>
                <a:lnTo>
                  <a:pt x="525" y="108"/>
                </a:lnTo>
                <a:lnTo>
                  <a:pt x="527" y="112"/>
                </a:lnTo>
                <a:lnTo>
                  <a:pt x="531" y="114"/>
                </a:lnTo>
                <a:lnTo>
                  <a:pt x="531" y="114"/>
                </a:lnTo>
                <a:lnTo>
                  <a:pt x="533" y="116"/>
                </a:lnTo>
                <a:lnTo>
                  <a:pt x="533" y="118"/>
                </a:lnTo>
                <a:lnTo>
                  <a:pt x="533" y="118"/>
                </a:lnTo>
                <a:lnTo>
                  <a:pt x="533" y="118"/>
                </a:lnTo>
                <a:lnTo>
                  <a:pt x="533" y="120"/>
                </a:lnTo>
                <a:lnTo>
                  <a:pt x="527" y="114"/>
                </a:lnTo>
                <a:lnTo>
                  <a:pt x="522" y="108"/>
                </a:lnTo>
                <a:lnTo>
                  <a:pt x="522" y="106"/>
                </a:lnTo>
                <a:lnTo>
                  <a:pt x="520" y="108"/>
                </a:lnTo>
                <a:lnTo>
                  <a:pt x="520" y="106"/>
                </a:lnTo>
                <a:lnTo>
                  <a:pt x="520" y="104"/>
                </a:lnTo>
                <a:lnTo>
                  <a:pt x="518" y="102"/>
                </a:lnTo>
                <a:lnTo>
                  <a:pt x="518" y="102"/>
                </a:lnTo>
                <a:lnTo>
                  <a:pt x="516" y="102"/>
                </a:lnTo>
                <a:close/>
                <a:moveTo>
                  <a:pt x="457" y="150"/>
                </a:moveTo>
                <a:lnTo>
                  <a:pt x="457" y="152"/>
                </a:lnTo>
                <a:lnTo>
                  <a:pt x="459" y="154"/>
                </a:lnTo>
                <a:lnTo>
                  <a:pt x="457" y="154"/>
                </a:lnTo>
                <a:lnTo>
                  <a:pt x="455" y="154"/>
                </a:lnTo>
                <a:lnTo>
                  <a:pt x="453" y="154"/>
                </a:lnTo>
                <a:lnTo>
                  <a:pt x="451" y="156"/>
                </a:lnTo>
                <a:lnTo>
                  <a:pt x="447" y="158"/>
                </a:lnTo>
                <a:lnTo>
                  <a:pt x="447" y="160"/>
                </a:lnTo>
                <a:lnTo>
                  <a:pt x="445" y="163"/>
                </a:lnTo>
                <a:lnTo>
                  <a:pt x="445" y="163"/>
                </a:lnTo>
                <a:lnTo>
                  <a:pt x="443" y="163"/>
                </a:lnTo>
                <a:lnTo>
                  <a:pt x="443" y="163"/>
                </a:lnTo>
                <a:lnTo>
                  <a:pt x="443" y="158"/>
                </a:lnTo>
                <a:lnTo>
                  <a:pt x="447" y="154"/>
                </a:lnTo>
                <a:lnTo>
                  <a:pt x="449" y="152"/>
                </a:lnTo>
                <a:lnTo>
                  <a:pt x="453" y="150"/>
                </a:lnTo>
                <a:lnTo>
                  <a:pt x="449" y="144"/>
                </a:lnTo>
                <a:lnTo>
                  <a:pt x="445" y="137"/>
                </a:lnTo>
                <a:lnTo>
                  <a:pt x="445" y="135"/>
                </a:lnTo>
                <a:lnTo>
                  <a:pt x="447" y="135"/>
                </a:lnTo>
                <a:lnTo>
                  <a:pt x="449" y="135"/>
                </a:lnTo>
                <a:lnTo>
                  <a:pt x="455" y="139"/>
                </a:lnTo>
                <a:lnTo>
                  <a:pt x="459" y="142"/>
                </a:lnTo>
                <a:lnTo>
                  <a:pt x="464" y="148"/>
                </a:lnTo>
                <a:lnTo>
                  <a:pt x="466" y="150"/>
                </a:lnTo>
                <a:lnTo>
                  <a:pt x="468" y="150"/>
                </a:lnTo>
                <a:lnTo>
                  <a:pt x="472" y="152"/>
                </a:lnTo>
                <a:lnTo>
                  <a:pt x="470" y="150"/>
                </a:lnTo>
                <a:lnTo>
                  <a:pt x="468" y="148"/>
                </a:lnTo>
                <a:lnTo>
                  <a:pt x="468" y="146"/>
                </a:lnTo>
                <a:lnTo>
                  <a:pt x="463" y="139"/>
                </a:lnTo>
                <a:lnTo>
                  <a:pt x="457" y="131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49" y="123"/>
                </a:lnTo>
                <a:lnTo>
                  <a:pt x="447" y="121"/>
                </a:lnTo>
                <a:lnTo>
                  <a:pt x="445" y="120"/>
                </a:lnTo>
                <a:lnTo>
                  <a:pt x="445" y="118"/>
                </a:lnTo>
                <a:lnTo>
                  <a:pt x="443" y="118"/>
                </a:lnTo>
                <a:lnTo>
                  <a:pt x="443" y="116"/>
                </a:lnTo>
                <a:lnTo>
                  <a:pt x="445" y="114"/>
                </a:lnTo>
                <a:lnTo>
                  <a:pt x="447" y="114"/>
                </a:lnTo>
                <a:lnTo>
                  <a:pt x="455" y="121"/>
                </a:lnTo>
                <a:lnTo>
                  <a:pt x="461" y="129"/>
                </a:lnTo>
                <a:lnTo>
                  <a:pt x="463" y="129"/>
                </a:lnTo>
                <a:lnTo>
                  <a:pt x="463" y="131"/>
                </a:lnTo>
                <a:lnTo>
                  <a:pt x="463" y="131"/>
                </a:lnTo>
                <a:lnTo>
                  <a:pt x="463" y="133"/>
                </a:lnTo>
                <a:lnTo>
                  <a:pt x="463" y="133"/>
                </a:lnTo>
                <a:lnTo>
                  <a:pt x="464" y="133"/>
                </a:lnTo>
                <a:lnTo>
                  <a:pt x="466" y="133"/>
                </a:lnTo>
                <a:lnTo>
                  <a:pt x="466" y="137"/>
                </a:lnTo>
                <a:lnTo>
                  <a:pt x="468" y="139"/>
                </a:lnTo>
                <a:lnTo>
                  <a:pt x="472" y="142"/>
                </a:lnTo>
                <a:lnTo>
                  <a:pt x="476" y="146"/>
                </a:lnTo>
                <a:lnTo>
                  <a:pt x="480" y="150"/>
                </a:lnTo>
                <a:lnTo>
                  <a:pt x="483" y="154"/>
                </a:lnTo>
                <a:lnTo>
                  <a:pt x="487" y="158"/>
                </a:lnTo>
                <a:lnTo>
                  <a:pt x="491" y="161"/>
                </a:lnTo>
                <a:lnTo>
                  <a:pt x="497" y="165"/>
                </a:lnTo>
                <a:lnTo>
                  <a:pt x="476" y="135"/>
                </a:lnTo>
                <a:lnTo>
                  <a:pt x="453" y="104"/>
                </a:lnTo>
                <a:lnTo>
                  <a:pt x="434" y="85"/>
                </a:lnTo>
                <a:lnTo>
                  <a:pt x="415" y="66"/>
                </a:lnTo>
                <a:lnTo>
                  <a:pt x="415" y="66"/>
                </a:lnTo>
                <a:lnTo>
                  <a:pt x="415" y="64"/>
                </a:lnTo>
                <a:lnTo>
                  <a:pt x="417" y="64"/>
                </a:lnTo>
                <a:lnTo>
                  <a:pt x="447" y="91"/>
                </a:lnTo>
                <a:lnTo>
                  <a:pt x="476" y="120"/>
                </a:lnTo>
                <a:lnTo>
                  <a:pt x="476" y="121"/>
                </a:lnTo>
                <a:lnTo>
                  <a:pt x="476" y="121"/>
                </a:lnTo>
                <a:lnTo>
                  <a:pt x="480" y="123"/>
                </a:lnTo>
                <a:lnTo>
                  <a:pt x="483" y="125"/>
                </a:lnTo>
                <a:lnTo>
                  <a:pt x="539" y="190"/>
                </a:lnTo>
                <a:lnTo>
                  <a:pt x="539" y="190"/>
                </a:lnTo>
                <a:lnTo>
                  <a:pt x="537" y="190"/>
                </a:lnTo>
                <a:lnTo>
                  <a:pt x="537" y="190"/>
                </a:lnTo>
                <a:lnTo>
                  <a:pt x="535" y="190"/>
                </a:lnTo>
                <a:lnTo>
                  <a:pt x="504" y="156"/>
                </a:lnTo>
                <a:lnTo>
                  <a:pt x="503" y="154"/>
                </a:lnTo>
                <a:lnTo>
                  <a:pt x="503" y="152"/>
                </a:lnTo>
                <a:lnTo>
                  <a:pt x="503" y="152"/>
                </a:lnTo>
                <a:lnTo>
                  <a:pt x="501" y="152"/>
                </a:lnTo>
                <a:lnTo>
                  <a:pt x="501" y="150"/>
                </a:lnTo>
                <a:lnTo>
                  <a:pt x="499" y="148"/>
                </a:lnTo>
                <a:lnTo>
                  <a:pt x="497" y="146"/>
                </a:lnTo>
                <a:lnTo>
                  <a:pt x="495" y="144"/>
                </a:lnTo>
                <a:lnTo>
                  <a:pt x="495" y="144"/>
                </a:lnTo>
                <a:lnTo>
                  <a:pt x="493" y="142"/>
                </a:lnTo>
                <a:lnTo>
                  <a:pt x="493" y="142"/>
                </a:lnTo>
                <a:lnTo>
                  <a:pt x="491" y="142"/>
                </a:lnTo>
                <a:lnTo>
                  <a:pt x="491" y="140"/>
                </a:lnTo>
                <a:lnTo>
                  <a:pt x="491" y="140"/>
                </a:lnTo>
                <a:lnTo>
                  <a:pt x="491" y="140"/>
                </a:lnTo>
                <a:lnTo>
                  <a:pt x="489" y="139"/>
                </a:lnTo>
                <a:lnTo>
                  <a:pt x="483" y="135"/>
                </a:lnTo>
                <a:lnTo>
                  <a:pt x="482" y="129"/>
                </a:lnTo>
                <a:lnTo>
                  <a:pt x="480" y="129"/>
                </a:lnTo>
                <a:lnTo>
                  <a:pt x="480" y="127"/>
                </a:lnTo>
                <a:lnTo>
                  <a:pt x="480" y="127"/>
                </a:lnTo>
                <a:lnTo>
                  <a:pt x="478" y="127"/>
                </a:lnTo>
                <a:lnTo>
                  <a:pt x="476" y="123"/>
                </a:lnTo>
                <a:lnTo>
                  <a:pt x="474" y="121"/>
                </a:lnTo>
                <a:lnTo>
                  <a:pt x="472" y="120"/>
                </a:lnTo>
                <a:lnTo>
                  <a:pt x="472" y="120"/>
                </a:lnTo>
                <a:lnTo>
                  <a:pt x="470" y="120"/>
                </a:lnTo>
                <a:lnTo>
                  <a:pt x="470" y="118"/>
                </a:lnTo>
                <a:lnTo>
                  <a:pt x="468" y="118"/>
                </a:lnTo>
                <a:lnTo>
                  <a:pt x="466" y="116"/>
                </a:lnTo>
                <a:lnTo>
                  <a:pt x="480" y="133"/>
                </a:lnTo>
                <a:lnTo>
                  <a:pt x="491" y="150"/>
                </a:lnTo>
                <a:lnTo>
                  <a:pt x="495" y="156"/>
                </a:lnTo>
                <a:lnTo>
                  <a:pt x="499" y="161"/>
                </a:lnTo>
                <a:lnTo>
                  <a:pt x="503" y="169"/>
                </a:lnTo>
                <a:lnTo>
                  <a:pt x="501" y="169"/>
                </a:lnTo>
                <a:lnTo>
                  <a:pt x="501" y="169"/>
                </a:lnTo>
                <a:lnTo>
                  <a:pt x="499" y="169"/>
                </a:lnTo>
                <a:lnTo>
                  <a:pt x="497" y="167"/>
                </a:lnTo>
                <a:lnTo>
                  <a:pt x="485" y="158"/>
                </a:lnTo>
                <a:lnTo>
                  <a:pt x="472" y="146"/>
                </a:lnTo>
                <a:lnTo>
                  <a:pt x="474" y="150"/>
                </a:lnTo>
                <a:lnTo>
                  <a:pt x="476" y="152"/>
                </a:lnTo>
                <a:lnTo>
                  <a:pt x="476" y="156"/>
                </a:lnTo>
                <a:lnTo>
                  <a:pt x="476" y="156"/>
                </a:lnTo>
                <a:lnTo>
                  <a:pt x="476" y="158"/>
                </a:lnTo>
                <a:lnTo>
                  <a:pt x="474" y="158"/>
                </a:lnTo>
                <a:lnTo>
                  <a:pt x="463" y="148"/>
                </a:lnTo>
                <a:lnTo>
                  <a:pt x="451" y="140"/>
                </a:lnTo>
                <a:lnTo>
                  <a:pt x="451" y="140"/>
                </a:lnTo>
                <a:lnTo>
                  <a:pt x="451" y="142"/>
                </a:lnTo>
                <a:lnTo>
                  <a:pt x="451" y="142"/>
                </a:lnTo>
                <a:lnTo>
                  <a:pt x="453" y="142"/>
                </a:lnTo>
                <a:lnTo>
                  <a:pt x="453" y="144"/>
                </a:lnTo>
                <a:lnTo>
                  <a:pt x="453" y="144"/>
                </a:lnTo>
                <a:lnTo>
                  <a:pt x="453" y="146"/>
                </a:lnTo>
                <a:lnTo>
                  <a:pt x="455" y="148"/>
                </a:lnTo>
                <a:lnTo>
                  <a:pt x="457" y="150"/>
                </a:lnTo>
                <a:close/>
                <a:moveTo>
                  <a:pt x="451" y="51"/>
                </a:moveTo>
                <a:lnTo>
                  <a:pt x="451" y="51"/>
                </a:lnTo>
                <a:lnTo>
                  <a:pt x="451" y="49"/>
                </a:lnTo>
                <a:lnTo>
                  <a:pt x="451" y="49"/>
                </a:lnTo>
                <a:lnTo>
                  <a:pt x="449" y="47"/>
                </a:lnTo>
                <a:lnTo>
                  <a:pt x="449" y="49"/>
                </a:lnTo>
                <a:lnTo>
                  <a:pt x="447" y="47"/>
                </a:lnTo>
                <a:lnTo>
                  <a:pt x="445" y="45"/>
                </a:lnTo>
                <a:lnTo>
                  <a:pt x="443" y="45"/>
                </a:lnTo>
                <a:lnTo>
                  <a:pt x="434" y="47"/>
                </a:lnTo>
                <a:lnTo>
                  <a:pt x="426" y="47"/>
                </a:lnTo>
                <a:lnTo>
                  <a:pt x="449" y="70"/>
                </a:lnTo>
                <a:lnTo>
                  <a:pt x="472" y="91"/>
                </a:lnTo>
                <a:lnTo>
                  <a:pt x="482" y="101"/>
                </a:lnTo>
                <a:lnTo>
                  <a:pt x="489" y="110"/>
                </a:lnTo>
                <a:lnTo>
                  <a:pt x="527" y="152"/>
                </a:lnTo>
                <a:lnTo>
                  <a:pt x="531" y="156"/>
                </a:lnTo>
                <a:lnTo>
                  <a:pt x="535" y="158"/>
                </a:lnTo>
                <a:lnTo>
                  <a:pt x="539" y="161"/>
                </a:lnTo>
                <a:lnTo>
                  <a:pt x="537" y="156"/>
                </a:lnTo>
                <a:lnTo>
                  <a:pt x="535" y="150"/>
                </a:lnTo>
                <a:lnTo>
                  <a:pt x="506" y="108"/>
                </a:lnTo>
                <a:lnTo>
                  <a:pt x="470" y="70"/>
                </a:lnTo>
                <a:lnTo>
                  <a:pt x="470" y="68"/>
                </a:lnTo>
                <a:lnTo>
                  <a:pt x="470" y="68"/>
                </a:lnTo>
                <a:lnTo>
                  <a:pt x="464" y="62"/>
                </a:lnTo>
                <a:lnTo>
                  <a:pt x="459" y="59"/>
                </a:lnTo>
                <a:lnTo>
                  <a:pt x="459" y="57"/>
                </a:lnTo>
                <a:lnTo>
                  <a:pt x="457" y="55"/>
                </a:lnTo>
                <a:lnTo>
                  <a:pt x="455" y="53"/>
                </a:lnTo>
                <a:lnTo>
                  <a:pt x="453" y="53"/>
                </a:lnTo>
                <a:lnTo>
                  <a:pt x="455" y="53"/>
                </a:lnTo>
                <a:lnTo>
                  <a:pt x="455" y="51"/>
                </a:lnTo>
                <a:lnTo>
                  <a:pt x="453" y="51"/>
                </a:lnTo>
                <a:lnTo>
                  <a:pt x="453" y="51"/>
                </a:lnTo>
                <a:lnTo>
                  <a:pt x="451" y="51"/>
                </a:lnTo>
                <a:close/>
                <a:moveTo>
                  <a:pt x="116" y="314"/>
                </a:moveTo>
                <a:lnTo>
                  <a:pt x="116" y="316"/>
                </a:lnTo>
                <a:lnTo>
                  <a:pt x="118" y="316"/>
                </a:lnTo>
                <a:lnTo>
                  <a:pt x="118" y="318"/>
                </a:lnTo>
                <a:lnTo>
                  <a:pt x="118" y="319"/>
                </a:lnTo>
                <a:lnTo>
                  <a:pt x="118" y="323"/>
                </a:lnTo>
                <a:lnTo>
                  <a:pt x="118" y="329"/>
                </a:lnTo>
                <a:lnTo>
                  <a:pt x="118" y="329"/>
                </a:lnTo>
                <a:lnTo>
                  <a:pt x="120" y="331"/>
                </a:lnTo>
                <a:lnTo>
                  <a:pt x="160" y="340"/>
                </a:lnTo>
                <a:lnTo>
                  <a:pt x="205" y="344"/>
                </a:lnTo>
                <a:lnTo>
                  <a:pt x="251" y="342"/>
                </a:lnTo>
                <a:lnTo>
                  <a:pt x="295" y="337"/>
                </a:lnTo>
                <a:lnTo>
                  <a:pt x="335" y="325"/>
                </a:lnTo>
                <a:lnTo>
                  <a:pt x="358" y="316"/>
                </a:lnTo>
                <a:lnTo>
                  <a:pt x="381" y="304"/>
                </a:lnTo>
                <a:lnTo>
                  <a:pt x="402" y="291"/>
                </a:lnTo>
                <a:lnTo>
                  <a:pt x="461" y="245"/>
                </a:lnTo>
                <a:lnTo>
                  <a:pt x="478" y="226"/>
                </a:lnTo>
                <a:lnTo>
                  <a:pt x="493" y="205"/>
                </a:lnTo>
                <a:lnTo>
                  <a:pt x="495" y="203"/>
                </a:lnTo>
                <a:lnTo>
                  <a:pt x="495" y="203"/>
                </a:lnTo>
                <a:lnTo>
                  <a:pt x="497" y="201"/>
                </a:lnTo>
                <a:lnTo>
                  <a:pt x="499" y="201"/>
                </a:lnTo>
                <a:lnTo>
                  <a:pt x="501" y="201"/>
                </a:lnTo>
                <a:lnTo>
                  <a:pt x="501" y="200"/>
                </a:lnTo>
                <a:lnTo>
                  <a:pt x="501" y="200"/>
                </a:lnTo>
                <a:lnTo>
                  <a:pt x="504" y="200"/>
                </a:lnTo>
                <a:lnTo>
                  <a:pt x="506" y="201"/>
                </a:lnTo>
                <a:lnTo>
                  <a:pt x="516" y="211"/>
                </a:lnTo>
                <a:lnTo>
                  <a:pt x="525" y="220"/>
                </a:lnTo>
                <a:lnTo>
                  <a:pt x="537" y="230"/>
                </a:lnTo>
                <a:lnTo>
                  <a:pt x="539" y="232"/>
                </a:lnTo>
                <a:lnTo>
                  <a:pt x="541" y="236"/>
                </a:lnTo>
                <a:lnTo>
                  <a:pt x="544" y="238"/>
                </a:lnTo>
                <a:lnTo>
                  <a:pt x="542" y="220"/>
                </a:lnTo>
                <a:lnTo>
                  <a:pt x="544" y="205"/>
                </a:lnTo>
                <a:lnTo>
                  <a:pt x="544" y="201"/>
                </a:lnTo>
                <a:lnTo>
                  <a:pt x="544" y="198"/>
                </a:lnTo>
                <a:lnTo>
                  <a:pt x="541" y="196"/>
                </a:lnTo>
                <a:lnTo>
                  <a:pt x="541" y="194"/>
                </a:lnTo>
                <a:lnTo>
                  <a:pt x="539" y="192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14" y="146"/>
                </a:lnTo>
                <a:lnTo>
                  <a:pt x="483" y="110"/>
                </a:lnTo>
                <a:lnTo>
                  <a:pt x="453" y="78"/>
                </a:lnTo>
                <a:lnTo>
                  <a:pt x="421" y="49"/>
                </a:lnTo>
                <a:lnTo>
                  <a:pt x="394" y="51"/>
                </a:lnTo>
                <a:lnTo>
                  <a:pt x="369" y="55"/>
                </a:lnTo>
                <a:lnTo>
                  <a:pt x="369" y="59"/>
                </a:lnTo>
                <a:lnTo>
                  <a:pt x="367" y="62"/>
                </a:lnTo>
                <a:lnTo>
                  <a:pt x="365" y="66"/>
                </a:lnTo>
                <a:lnTo>
                  <a:pt x="369" y="66"/>
                </a:lnTo>
                <a:lnTo>
                  <a:pt x="371" y="70"/>
                </a:lnTo>
                <a:lnTo>
                  <a:pt x="371" y="72"/>
                </a:lnTo>
                <a:lnTo>
                  <a:pt x="390" y="87"/>
                </a:lnTo>
                <a:lnTo>
                  <a:pt x="390" y="87"/>
                </a:lnTo>
                <a:lnTo>
                  <a:pt x="392" y="87"/>
                </a:lnTo>
                <a:lnTo>
                  <a:pt x="392" y="89"/>
                </a:lnTo>
                <a:lnTo>
                  <a:pt x="394" y="89"/>
                </a:lnTo>
                <a:lnTo>
                  <a:pt x="392" y="91"/>
                </a:lnTo>
                <a:lnTo>
                  <a:pt x="392" y="93"/>
                </a:lnTo>
                <a:lnTo>
                  <a:pt x="400" y="101"/>
                </a:lnTo>
                <a:lnTo>
                  <a:pt x="405" y="108"/>
                </a:lnTo>
                <a:lnTo>
                  <a:pt x="403" y="112"/>
                </a:lnTo>
                <a:lnTo>
                  <a:pt x="400" y="116"/>
                </a:lnTo>
                <a:lnTo>
                  <a:pt x="398" y="120"/>
                </a:lnTo>
                <a:lnTo>
                  <a:pt x="396" y="120"/>
                </a:lnTo>
                <a:lnTo>
                  <a:pt x="394" y="121"/>
                </a:lnTo>
                <a:lnTo>
                  <a:pt x="373" y="140"/>
                </a:lnTo>
                <a:lnTo>
                  <a:pt x="350" y="156"/>
                </a:lnTo>
                <a:lnTo>
                  <a:pt x="350" y="158"/>
                </a:lnTo>
                <a:lnTo>
                  <a:pt x="350" y="158"/>
                </a:lnTo>
                <a:lnTo>
                  <a:pt x="335" y="169"/>
                </a:lnTo>
                <a:lnTo>
                  <a:pt x="316" y="179"/>
                </a:lnTo>
                <a:lnTo>
                  <a:pt x="299" y="188"/>
                </a:lnTo>
                <a:lnTo>
                  <a:pt x="291" y="192"/>
                </a:lnTo>
                <a:lnTo>
                  <a:pt x="284" y="196"/>
                </a:lnTo>
                <a:lnTo>
                  <a:pt x="274" y="198"/>
                </a:lnTo>
                <a:lnTo>
                  <a:pt x="255" y="207"/>
                </a:lnTo>
                <a:lnTo>
                  <a:pt x="232" y="213"/>
                </a:lnTo>
                <a:lnTo>
                  <a:pt x="186" y="217"/>
                </a:lnTo>
                <a:lnTo>
                  <a:pt x="139" y="217"/>
                </a:lnTo>
                <a:lnTo>
                  <a:pt x="106" y="211"/>
                </a:lnTo>
                <a:lnTo>
                  <a:pt x="105" y="219"/>
                </a:lnTo>
                <a:lnTo>
                  <a:pt x="103" y="226"/>
                </a:lnTo>
                <a:lnTo>
                  <a:pt x="103" y="236"/>
                </a:lnTo>
                <a:lnTo>
                  <a:pt x="103" y="234"/>
                </a:lnTo>
                <a:lnTo>
                  <a:pt x="103" y="232"/>
                </a:lnTo>
                <a:lnTo>
                  <a:pt x="105" y="230"/>
                </a:lnTo>
                <a:lnTo>
                  <a:pt x="105" y="230"/>
                </a:lnTo>
                <a:lnTo>
                  <a:pt x="105" y="228"/>
                </a:lnTo>
                <a:lnTo>
                  <a:pt x="105" y="224"/>
                </a:lnTo>
                <a:lnTo>
                  <a:pt x="106" y="222"/>
                </a:lnTo>
                <a:lnTo>
                  <a:pt x="108" y="222"/>
                </a:lnTo>
                <a:lnTo>
                  <a:pt x="108" y="224"/>
                </a:lnTo>
                <a:lnTo>
                  <a:pt x="110" y="228"/>
                </a:lnTo>
                <a:lnTo>
                  <a:pt x="110" y="232"/>
                </a:lnTo>
                <a:lnTo>
                  <a:pt x="110" y="234"/>
                </a:lnTo>
                <a:lnTo>
                  <a:pt x="110" y="234"/>
                </a:lnTo>
                <a:lnTo>
                  <a:pt x="112" y="234"/>
                </a:lnTo>
                <a:lnTo>
                  <a:pt x="112" y="234"/>
                </a:lnTo>
                <a:lnTo>
                  <a:pt x="112" y="234"/>
                </a:lnTo>
                <a:lnTo>
                  <a:pt x="114" y="247"/>
                </a:lnTo>
                <a:lnTo>
                  <a:pt x="114" y="262"/>
                </a:lnTo>
                <a:lnTo>
                  <a:pt x="114" y="259"/>
                </a:lnTo>
                <a:lnTo>
                  <a:pt x="114" y="255"/>
                </a:lnTo>
                <a:lnTo>
                  <a:pt x="112" y="253"/>
                </a:lnTo>
                <a:lnTo>
                  <a:pt x="112" y="255"/>
                </a:lnTo>
                <a:lnTo>
                  <a:pt x="112" y="257"/>
                </a:lnTo>
                <a:lnTo>
                  <a:pt x="110" y="259"/>
                </a:lnTo>
                <a:lnTo>
                  <a:pt x="112" y="255"/>
                </a:lnTo>
                <a:lnTo>
                  <a:pt x="112" y="251"/>
                </a:lnTo>
                <a:lnTo>
                  <a:pt x="110" y="247"/>
                </a:lnTo>
                <a:lnTo>
                  <a:pt x="110" y="257"/>
                </a:lnTo>
                <a:lnTo>
                  <a:pt x="110" y="259"/>
                </a:lnTo>
                <a:lnTo>
                  <a:pt x="110" y="259"/>
                </a:lnTo>
                <a:lnTo>
                  <a:pt x="112" y="259"/>
                </a:lnTo>
                <a:lnTo>
                  <a:pt x="112" y="260"/>
                </a:lnTo>
                <a:lnTo>
                  <a:pt x="112" y="260"/>
                </a:lnTo>
                <a:lnTo>
                  <a:pt x="110" y="259"/>
                </a:lnTo>
                <a:lnTo>
                  <a:pt x="108" y="293"/>
                </a:lnTo>
                <a:lnTo>
                  <a:pt x="108" y="327"/>
                </a:lnTo>
                <a:lnTo>
                  <a:pt x="110" y="327"/>
                </a:lnTo>
                <a:lnTo>
                  <a:pt x="112" y="327"/>
                </a:lnTo>
                <a:lnTo>
                  <a:pt x="112" y="327"/>
                </a:lnTo>
                <a:lnTo>
                  <a:pt x="112" y="297"/>
                </a:lnTo>
                <a:lnTo>
                  <a:pt x="112" y="264"/>
                </a:lnTo>
                <a:lnTo>
                  <a:pt x="112" y="266"/>
                </a:lnTo>
                <a:lnTo>
                  <a:pt x="114" y="268"/>
                </a:lnTo>
                <a:lnTo>
                  <a:pt x="114" y="260"/>
                </a:lnTo>
                <a:lnTo>
                  <a:pt x="116" y="262"/>
                </a:lnTo>
                <a:lnTo>
                  <a:pt x="116" y="262"/>
                </a:lnTo>
                <a:lnTo>
                  <a:pt x="118" y="262"/>
                </a:lnTo>
                <a:lnTo>
                  <a:pt x="120" y="264"/>
                </a:lnTo>
                <a:lnTo>
                  <a:pt x="127" y="308"/>
                </a:lnTo>
                <a:lnTo>
                  <a:pt x="129" y="306"/>
                </a:lnTo>
                <a:lnTo>
                  <a:pt x="129" y="306"/>
                </a:lnTo>
                <a:lnTo>
                  <a:pt x="129" y="304"/>
                </a:lnTo>
                <a:lnTo>
                  <a:pt x="129" y="302"/>
                </a:lnTo>
                <a:lnTo>
                  <a:pt x="127" y="300"/>
                </a:lnTo>
                <a:lnTo>
                  <a:pt x="129" y="270"/>
                </a:lnTo>
                <a:lnTo>
                  <a:pt x="131" y="268"/>
                </a:lnTo>
                <a:lnTo>
                  <a:pt x="131" y="268"/>
                </a:lnTo>
                <a:lnTo>
                  <a:pt x="133" y="268"/>
                </a:lnTo>
                <a:lnTo>
                  <a:pt x="133" y="268"/>
                </a:lnTo>
                <a:lnTo>
                  <a:pt x="139" y="281"/>
                </a:lnTo>
                <a:lnTo>
                  <a:pt x="141" y="297"/>
                </a:lnTo>
                <a:lnTo>
                  <a:pt x="143" y="295"/>
                </a:lnTo>
                <a:lnTo>
                  <a:pt x="145" y="291"/>
                </a:lnTo>
                <a:lnTo>
                  <a:pt x="145" y="287"/>
                </a:lnTo>
                <a:lnTo>
                  <a:pt x="145" y="283"/>
                </a:lnTo>
                <a:lnTo>
                  <a:pt x="145" y="281"/>
                </a:lnTo>
                <a:lnTo>
                  <a:pt x="146" y="279"/>
                </a:lnTo>
                <a:lnTo>
                  <a:pt x="148" y="281"/>
                </a:lnTo>
                <a:lnTo>
                  <a:pt x="152" y="293"/>
                </a:lnTo>
                <a:lnTo>
                  <a:pt x="156" y="304"/>
                </a:lnTo>
                <a:lnTo>
                  <a:pt x="160" y="302"/>
                </a:lnTo>
                <a:lnTo>
                  <a:pt x="160" y="300"/>
                </a:lnTo>
                <a:lnTo>
                  <a:pt x="160" y="300"/>
                </a:lnTo>
                <a:lnTo>
                  <a:pt x="162" y="297"/>
                </a:lnTo>
                <a:lnTo>
                  <a:pt x="164" y="295"/>
                </a:lnTo>
                <a:lnTo>
                  <a:pt x="164" y="291"/>
                </a:lnTo>
                <a:lnTo>
                  <a:pt x="164" y="291"/>
                </a:lnTo>
                <a:lnTo>
                  <a:pt x="165" y="289"/>
                </a:lnTo>
                <a:lnTo>
                  <a:pt x="165" y="289"/>
                </a:lnTo>
                <a:lnTo>
                  <a:pt x="167" y="291"/>
                </a:lnTo>
                <a:lnTo>
                  <a:pt x="169" y="295"/>
                </a:lnTo>
                <a:lnTo>
                  <a:pt x="171" y="299"/>
                </a:lnTo>
                <a:lnTo>
                  <a:pt x="173" y="300"/>
                </a:lnTo>
                <a:lnTo>
                  <a:pt x="173" y="302"/>
                </a:lnTo>
                <a:lnTo>
                  <a:pt x="175" y="304"/>
                </a:lnTo>
                <a:lnTo>
                  <a:pt x="179" y="299"/>
                </a:lnTo>
                <a:lnTo>
                  <a:pt x="181" y="295"/>
                </a:lnTo>
                <a:lnTo>
                  <a:pt x="183" y="293"/>
                </a:lnTo>
                <a:lnTo>
                  <a:pt x="184" y="295"/>
                </a:lnTo>
                <a:lnTo>
                  <a:pt x="184" y="293"/>
                </a:lnTo>
                <a:lnTo>
                  <a:pt x="186" y="293"/>
                </a:lnTo>
                <a:lnTo>
                  <a:pt x="188" y="293"/>
                </a:lnTo>
                <a:lnTo>
                  <a:pt x="188" y="295"/>
                </a:lnTo>
                <a:lnTo>
                  <a:pt x="190" y="295"/>
                </a:lnTo>
                <a:lnTo>
                  <a:pt x="223" y="293"/>
                </a:lnTo>
                <a:lnTo>
                  <a:pt x="228" y="291"/>
                </a:lnTo>
                <a:lnTo>
                  <a:pt x="236" y="289"/>
                </a:lnTo>
                <a:lnTo>
                  <a:pt x="242" y="287"/>
                </a:lnTo>
                <a:lnTo>
                  <a:pt x="249" y="285"/>
                </a:lnTo>
                <a:lnTo>
                  <a:pt x="249" y="283"/>
                </a:lnTo>
                <a:lnTo>
                  <a:pt x="249" y="283"/>
                </a:lnTo>
                <a:lnTo>
                  <a:pt x="251" y="283"/>
                </a:lnTo>
                <a:lnTo>
                  <a:pt x="253" y="283"/>
                </a:lnTo>
                <a:lnTo>
                  <a:pt x="253" y="283"/>
                </a:lnTo>
                <a:lnTo>
                  <a:pt x="245" y="287"/>
                </a:lnTo>
                <a:lnTo>
                  <a:pt x="238" y="291"/>
                </a:lnTo>
                <a:lnTo>
                  <a:pt x="238" y="291"/>
                </a:lnTo>
                <a:lnTo>
                  <a:pt x="238" y="291"/>
                </a:lnTo>
                <a:lnTo>
                  <a:pt x="236" y="291"/>
                </a:lnTo>
                <a:lnTo>
                  <a:pt x="236" y="293"/>
                </a:lnTo>
                <a:lnTo>
                  <a:pt x="236" y="293"/>
                </a:lnTo>
                <a:lnTo>
                  <a:pt x="234" y="293"/>
                </a:lnTo>
                <a:lnTo>
                  <a:pt x="234" y="293"/>
                </a:lnTo>
                <a:lnTo>
                  <a:pt x="232" y="293"/>
                </a:lnTo>
                <a:lnTo>
                  <a:pt x="232" y="293"/>
                </a:lnTo>
                <a:lnTo>
                  <a:pt x="230" y="293"/>
                </a:lnTo>
                <a:lnTo>
                  <a:pt x="223" y="297"/>
                </a:lnTo>
                <a:lnTo>
                  <a:pt x="213" y="299"/>
                </a:lnTo>
                <a:lnTo>
                  <a:pt x="207" y="299"/>
                </a:lnTo>
                <a:lnTo>
                  <a:pt x="202" y="299"/>
                </a:lnTo>
                <a:lnTo>
                  <a:pt x="194" y="300"/>
                </a:lnTo>
                <a:lnTo>
                  <a:pt x="186" y="300"/>
                </a:lnTo>
                <a:lnTo>
                  <a:pt x="186" y="300"/>
                </a:lnTo>
                <a:lnTo>
                  <a:pt x="184" y="300"/>
                </a:lnTo>
                <a:lnTo>
                  <a:pt x="183" y="300"/>
                </a:lnTo>
                <a:lnTo>
                  <a:pt x="179" y="306"/>
                </a:lnTo>
                <a:lnTo>
                  <a:pt x="179" y="308"/>
                </a:lnTo>
                <a:lnTo>
                  <a:pt x="177" y="308"/>
                </a:lnTo>
                <a:lnTo>
                  <a:pt x="175" y="308"/>
                </a:lnTo>
                <a:lnTo>
                  <a:pt x="171" y="306"/>
                </a:lnTo>
                <a:lnTo>
                  <a:pt x="169" y="302"/>
                </a:lnTo>
                <a:lnTo>
                  <a:pt x="167" y="297"/>
                </a:lnTo>
                <a:lnTo>
                  <a:pt x="164" y="300"/>
                </a:lnTo>
                <a:lnTo>
                  <a:pt x="162" y="304"/>
                </a:lnTo>
                <a:lnTo>
                  <a:pt x="160" y="308"/>
                </a:lnTo>
                <a:lnTo>
                  <a:pt x="158" y="308"/>
                </a:lnTo>
                <a:lnTo>
                  <a:pt x="154" y="308"/>
                </a:lnTo>
                <a:lnTo>
                  <a:pt x="152" y="306"/>
                </a:lnTo>
                <a:lnTo>
                  <a:pt x="150" y="300"/>
                </a:lnTo>
                <a:lnTo>
                  <a:pt x="148" y="295"/>
                </a:lnTo>
                <a:lnTo>
                  <a:pt x="146" y="289"/>
                </a:lnTo>
                <a:lnTo>
                  <a:pt x="145" y="302"/>
                </a:lnTo>
                <a:lnTo>
                  <a:pt x="143" y="302"/>
                </a:lnTo>
                <a:lnTo>
                  <a:pt x="141" y="302"/>
                </a:lnTo>
                <a:lnTo>
                  <a:pt x="139" y="300"/>
                </a:lnTo>
                <a:lnTo>
                  <a:pt x="137" y="297"/>
                </a:lnTo>
                <a:lnTo>
                  <a:pt x="137" y="293"/>
                </a:lnTo>
                <a:lnTo>
                  <a:pt x="137" y="289"/>
                </a:lnTo>
                <a:lnTo>
                  <a:pt x="137" y="285"/>
                </a:lnTo>
                <a:lnTo>
                  <a:pt x="135" y="279"/>
                </a:lnTo>
                <a:lnTo>
                  <a:pt x="133" y="274"/>
                </a:lnTo>
                <a:lnTo>
                  <a:pt x="133" y="281"/>
                </a:lnTo>
                <a:lnTo>
                  <a:pt x="133" y="287"/>
                </a:lnTo>
                <a:lnTo>
                  <a:pt x="131" y="293"/>
                </a:lnTo>
                <a:lnTo>
                  <a:pt x="129" y="297"/>
                </a:lnTo>
                <a:lnTo>
                  <a:pt x="131" y="300"/>
                </a:lnTo>
                <a:lnTo>
                  <a:pt x="131" y="306"/>
                </a:lnTo>
                <a:lnTo>
                  <a:pt x="131" y="312"/>
                </a:lnTo>
                <a:lnTo>
                  <a:pt x="129" y="316"/>
                </a:lnTo>
                <a:lnTo>
                  <a:pt x="129" y="318"/>
                </a:lnTo>
                <a:lnTo>
                  <a:pt x="127" y="318"/>
                </a:lnTo>
                <a:lnTo>
                  <a:pt x="127" y="318"/>
                </a:lnTo>
                <a:lnTo>
                  <a:pt x="125" y="316"/>
                </a:lnTo>
                <a:lnTo>
                  <a:pt x="125" y="314"/>
                </a:lnTo>
                <a:lnTo>
                  <a:pt x="124" y="312"/>
                </a:lnTo>
                <a:lnTo>
                  <a:pt x="124" y="312"/>
                </a:lnTo>
                <a:lnTo>
                  <a:pt x="122" y="312"/>
                </a:lnTo>
                <a:lnTo>
                  <a:pt x="122" y="310"/>
                </a:lnTo>
                <a:lnTo>
                  <a:pt x="124" y="310"/>
                </a:lnTo>
                <a:lnTo>
                  <a:pt x="124" y="310"/>
                </a:lnTo>
                <a:lnTo>
                  <a:pt x="120" y="287"/>
                </a:lnTo>
                <a:lnTo>
                  <a:pt x="122" y="287"/>
                </a:lnTo>
                <a:lnTo>
                  <a:pt x="122" y="285"/>
                </a:lnTo>
                <a:lnTo>
                  <a:pt x="122" y="283"/>
                </a:lnTo>
                <a:lnTo>
                  <a:pt x="122" y="279"/>
                </a:lnTo>
                <a:lnTo>
                  <a:pt x="122" y="278"/>
                </a:lnTo>
                <a:lnTo>
                  <a:pt x="120" y="278"/>
                </a:lnTo>
                <a:lnTo>
                  <a:pt x="120" y="279"/>
                </a:lnTo>
                <a:lnTo>
                  <a:pt x="120" y="279"/>
                </a:lnTo>
                <a:lnTo>
                  <a:pt x="120" y="281"/>
                </a:lnTo>
                <a:lnTo>
                  <a:pt x="120" y="279"/>
                </a:lnTo>
                <a:lnTo>
                  <a:pt x="120" y="278"/>
                </a:lnTo>
                <a:lnTo>
                  <a:pt x="120" y="276"/>
                </a:lnTo>
                <a:lnTo>
                  <a:pt x="120" y="274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70"/>
                </a:lnTo>
                <a:lnTo>
                  <a:pt x="116" y="312"/>
                </a:lnTo>
                <a:lnTo>
                  <a:pt x="118" y="314"/>
                </a:lnTo>
                <a:lnTo>
                  <a:pt x="118" y="314"/>
                </a:lnTo>
                <a:lnTo>
                  <a:pt x="116" y="314"/>
                </a:lnTo>
                <a:close/>
                <a:moveTo>
                  <a:pt x="552" y="0"/>
                </a:moveTo>
                <a:lnTo>
                  <a:pt x="554" y="0"/>
                </a:lnTo>
                <a:lnTo>
                  <a:pt x="554" y="0"/>
                </a:lnTo>
                <a:lnTo>
                  <a:pt x="556" y="2"/>
                </a:lnTo>
                <a:lnTo>
                  <a:pt x="562" y="36"/>
                </a:lnTo>
                <a:lnTo>
                  <a:pt x="565" y="74"/>
                </a:lnTo>
                <a:lnTo>
                  <a:pt x="563" y="74"/>
                </a:lnTo>
                <a:lnTo>
                  <a:pt x="563" y="74"/>
                </a:lnTo>
                <a:lnTo>
                  <a:pt x="565" y="87"/>
                </a:lnTo>
                <a:lnTo>
                  <a:pt x="565" y="101"/>
                </a:lnTo>
                <a:lnTo>
                  <a:pt x="565" y="135"/>
                </a:lnTo>
                <a:lnTo>
                  <a:pt x="563" y="167"/>
                </a:lnTo>
                <a:lnTo>
                  <a:pt x="562" y="200"/>
                </a:lnTo>
                <a:lnTo>
                  <a:pt x="560" y="232"/>
                </a:lnTo>
                <a:lnTo>
                  <a:pt x="567" y="232"/>
                </a:lnTo>
                <a:lnTo>
                  <a:pt x="575" y="232"/>
                </a:lnTo>
                <a:lnTo>
                  <a:pt x="581" y="234"/>
                </a:lnTo>
                <a:lnTo>
                  <a:pt x="582" y="234"/>
                </a:lnTo>
                <a:lnTo>
                  <a:pt x="582" y="236"/>
                </a:lnTo>
                <a:lnTo>
                  <a:pt x="582" y="236"/>
                </a:lnTo>
                <a:lnTo>
                  <a:pt x="579" y="239"/>
                </a:lnTo>
                <a:lnTo>
                  <a:pt x="575" y="239"/>
                </a:lnTo>
                <a:lnTo>
                  <a:pt x="569" y="239"/>
                </a:lnTo>
                <a:lnTo>
                  <a:pt x="569" y="239"/>
                </a:lnTo>
                <a:lnTo>
                  <a:pt x="569" y="241"/>
                </a:lnTo>
                <a:lnTo>
                  <a:pt x="567" y="243"/>
                </a:lnTo>
                <a:lnTo>
                  <a:pt x="565" y="243"/>
                </a:lnTo>
                <a:lnTo>
                  <a:pt x="562" y="245"/>
                </a:lnTo>
                <a:lnTo>
                  <a:pt x="560" y="245"/>
                </a:lnTo>
                <a:lnTo>
                  <a:pt x="560" y="253"/>
                </a:lnTo>
                <a:lnTo>
                  <a:pt x="560" y="259"/>
                </a:lnTo>
                <a:lnTo>
                  <a:pt x="558" y="260"/>
                </a:lnTo>
                <a:lnTo>
                  <a:pt x="556" y="262"/>
                </a:lnTo>
                <a:lnTo>
                  <a:pt x="554" y="262"/>
                </a:lnTo>
                <a:lnTo>
                  <a:pt x="552" y="262"/>
                </a:lnTo>
                <a:lnTo>
                  <a:pt x="552" y="268"/>
                </a:lnTo>
                <a:lnTo>
                  <a:pt x="552" y="276"/>
                </a:lnTo>
                <a:lnTo>
                  <a:pt x="550" y="278"/>
                </a:lnTo>
                <a:lnTo>
                  <a:pt x="548" y="278"/>
                </a:lnTo>
                <a:lnTo>
                  <a:pt x="544" y="279"/>
                </a:lnTo>
                <a:lnTo>
                  <a:pt x="544" y="278"/>
                </a:lnTo>
                <a:lnTo>
                  <a:pt x="542" y="276"/>
                </a:lnTo>
                <a:lnTo>
                  <a:pt x="542" y="268"/>
                </a:lnTo>
                <a:lnTo>
                  <a:pt x="544" y="260"/>
                </a:lnTo>
                <a:lnTo>
                  <a:pt x="544" y="253"/>
                </a:lnTo>
                <a:lnTo>
                  <a:pt x="512" y="260"/>
                </a:lnTo>
                <a:lnTo>
                  <a:pt x="510" y="260"/>
                </a:lnTo>
                <a:lnTo>
                  <a:pt x="510" y="260"/>
                </a:lnTo>
                <a:lnTo>
                  <a:pt x="512" y="264"/>
                </a:lnTo>
                <a:lnTo>
                  <a:pt x="516" y="264"/>
                </a:lnTo>
                <a:lnTo>
                  <a:pt x="516" y="266"/>
                </a:lnTo>
                <a:lnTo>
                  <a:pt x="516" y="266"/>
                </a:lnTo>
                <a:lnTo>
                  <a:pt x="518" y="268"/>
                </a:lnTo>
                <a:lnTo>
                  <a:pt x="516" y="270"/>
                </a:lnTo>
                <a:lnTo>
                  <a:pt x="516" y="272"/>
                </a:lnTo>
                <a:lnTo>
                  <a:pt x="516" y="276"/>
                </a:lnTo>
                <a:lnTo>
                  <a:pt x="514" y="276"/>
                </a:lnTo>
                <a:lnTo>
                  <a:pt x="510" y="278"/>
                </a:lnTo>
                <a:lnTo>
                  <a:pt x="506" y="276"/>
                </a:lnTo>
                <a:lnTo>
                  <a:pt x="503" y="274"/>
                </a:lnTo>
                <a:lnTo>
                  <a:pt x="501" y="272"/>
                </a:lnTo>
                <a:lnTo>
                  <a:pt x="497" y="270"/>
                </a:lnTo>
                <a:lnTo>
                  <a:pt x="495" y="268"/>
                </a:lnTo>
                <a:lnTo>
                  <a:pt x="491" y="266"/>
                </a:lnTo>
                <a:lnTo>
                  <a:pt x="487" y="264"/>
                </a:lnTo>
                <a:lnTo>
                  <a:pt x="487" y="264"/>
                </a:lnTo>
                <a:lnTo>
                  <a:pt x="485" y="264"/>
                </a:lnTo>
                <a:lnTo>
                  <a:pt x="485" y="262"/>
                </a:lnTo>
                <a:lnTo>
                  <a:pt x="485" y="262"/>
                </a:lnTo>
                <a:lnTo>
                  <a:pt x="485" y="262"/>
                </a:lnTo>
                <a:lnTo>
                  <a:pt x="487" y="260"/>
                </a:lnTo>
                <a:lnTo>
                  <a:pt x="487" y="260"/>
                </a:lnTo>
                <a:lnTo>
                  <a:pt x="489" y="259"/>
                </a:lnTo>
                <a:lnTo>
                  <a:pt x="485" y="257"/>
                </a:lnTo>
                <a:lnTo>
                  <a:pt x="482" y="253"/>
                </a:lnTo>
                <a:lnTo>
                  <a:pt x="478" y="249"/>
                </a:lnTo>
                <a:lnTo>
                  <a:pt x="434" y="285"/>
                </a:lnTo>
                <a:lnTo>
                  <a:pt x="384" y="316"/>
                </a:lnTo>
                <a:lnTo>
                  <a:pt x="343" y="335"/>
                </a:lnTo>
                <a:lnTo>
                  <a:pt x="297" y="348"/>
                </a:lnTo>
                <a:lnTo>
                  <a:pt x="253" y="354"/>
                </a:lnTo>
                <a:lnTo>
                  <a:pt x="207" y="356"/>
                </a:lnTo>
                <a:lnTo>
                  <a:pt x="162" y="354"/>
                </a:lnTo>
                <a:lnTo>
                  <a:pt x="118" y="348"/>
                </a:lnTo>
                <a:lnTo>
                  <a:pt x="116" y="348"/>
                </a:lnTo>
                <a:lnTo>
                  <a:pt x="116" y="350"/>
                </a:lnTo>
                <a:lnTo>
                  <a:pt x="118" y="352"/>
                </a:lnTo>
                <a:lnTo>
                  <a:pt x="116" y="354"/>
                </a:lnTo>
                <a:lnTo>
                  <a:pt x="114" y="354"/>
                </a:lnTo>
                <a:lnTo>
                  <a:pt x="112" y="354"/>
                </a:lnTo>
                <a:lnTo>
                  <a:pt x="95" y="346"/>
                </a:lnTo>
                <a:lnTo>
                  <a:pt x="74" y="342"/>
                </a:lnTo>
                <a:lnTo>
                  <a:pt x="65" y="340"/>
                </a:lnTo>
                <a:lnTo>
                  <a:pt x="57" y="338"/>
                </a:lnTo>
                <a:lnTo>
                  <a:pt x="32" y="335"/>
                </a:lnTo>
                <a:lnTo>
                  <a:pt x="11" y="327"/>
                </a:lnTo>
                <a:lnTo>
                  <a:pt x="7" y="323"/>
                </a:lnTo>
                <a:lnTo>
                  <a:pt x="4" y="321"/>
                </a:lnTo>
                <a:lnTo>
                  <a:pt x="2" y="319"/>
                </a:lnTo>
                <a:lnTo>
                  <a:pt x="2" y="319"/>
                </a:lnTo>
                <a:lnTo>
                  <a:pt x="0" y="318"/>
                </a:lnTo>
                <a:lnTo>
                  <a:pt x="0" y="316"/>
                </a:lnTo>
                <a:lnTo>
                  <a:pt x="21" y="323"/>
                </a:lnTo>
                <a:lnTo>
                  <a:pt x="44" y="329"/>
                </a:lnTo>
                <a:lnTo>
                  <a:pt x="68" y="331"/>
                </a:lnTo>
                <a:lnTo>
                  <a:pt x="45" y="316"/>
                </a:lnTo>
                <a:lnTo>
                  <a:pt x="45" y="316"/>
                </a:lnTo>
                <a:lnTo>
                  <a:pt x="47" y="314"/>
                </a:lnTo>
                <a:lnTo>
                  <a:pt x="47" y="314"/>
                </a:lnTo>
                <a:lnTo>
                  <a:pt x="47" y="312"/>
                </a:lnTo>
                <a:lnTo>
                  <a:pt x="47" y="310"/>
                </a:lnTo>
                <a:lnTo>
                  <a:pt x="51" y="310"/>
                </a:lnTo>
                <a:lnTo>
                  <a:pt x="53" y="312"/>
                </a:lnTo>
                <a:lnTo>
                  <a:pt x="47" y="306"/>
                </a:lnTo>
                <a:lnTo>
                  <a:pt x="44" y="302"/>
                </a:lnTo>
                <a:lnTo>
                  <a:pt x="44" y="300"/>
                </a:lnTo>
                <a:lnTo>
                  <a:pt x="45" y="299"/>
                </a:lnTo>
                <a:lnTo>
                  <a:pt x="47" y="297"/>
                </a:lnTo>
                <a:lnTo>
                  <a:pt x="49" y="297"/>
                </a:lnTo>
                <a:lnTo>
                  <a:pt x="49" y="299"/>
                </a:lnTo>
                <a:lnTo>
                  <a:pt x="49" y="299"/>
                </a:lnTo>
                <a:lnTo>
                  <a:pt x="51" y="300"/>
                </a:lnTo>
                <a:lnTo>
                  <a:pt x="53" y="302"/>
                </a:lnTo>
                <a:lnTo>
                  <a:pt x="55" y="302"/>
                </a:lnTo>
                <a:lnTo>
                  <a:pt x="55" y="300"/>
                </a:lnTo>
                <a:lnTo>
                  <a:pt x="55" y="300"/>
                </a:lnTo>
                <a:lnTo>
                  <a:pt x="55" y="300"/>
                </a:lnTo>
                <a:lnTo>
                  <a:pt x="61" y="278"/>
                </a:lnTo>
                <a:lnTo>
                  <a:pt x="61" y="253"/>
                </a:lnTo>
                <a:lnTo>
                  <a:pt x="61" y="251"/>
                </a:lnTo>
                <a:lnTo>
                  <a:pt x="63" y="249"/>
                </a:lnTo>
                <a:lnTo>
                  <a:pt x="63" y="247"/>
                </a:lnTo>
                <a:lnTo>
                  <a:pt x="63" y="249"/>
                </a:lnTo>
                <a:lnTo>
                  <a:pt x="61" y="249"/>
                </a:lnTo>
                <a:lnTo>
                  <a:pt x="59" y="249"/>
                </a:lnTo>
                <a:lnTo>
                  <a:pt x="57" y="249"/>
                </a:lnTo>
                <a:lnTo>
                  <a:pt x="57" y="247"/>
                </a:lnTo>
                <a:lnTo>
                  <a:pt x="59" y="245"/>
                </a:lnTo>
                <a:lnTo>
                  <a:pt x="61" y="243"/>
                </a:lnTo>
                <a:lnTo>
                  <a:pt x="63" y="241"/>
                </a:lnTo>
                <a:lnTo>
                  <a:pt x="63" y="241"/>
                </a:lnTo>
                <a:lnTo>
                  <a:pt x="61" y="241"/>
                </a:lnTo>
                <a:lnTo>
                  <a:pt x="59" y="241"/>
                </a:lnTo>
                <a:lnTo>
                  <a:pt x="59" y="238"/>
                </a:lnTo>
                <a:lnTo>
                  <a:pt x="59" y="236"/>
                </a:lnTo>
                <a:lnTo>
                  <a:pt x="61" y="236"/>
                </a:lnTo>
                <a:lnTo>
                  <a:pt x="66" y="228"/>
                </a:lnTo>
                <a:lnTo>
                  <a:pt x="66" y="228"/>
                </a:lnTo>
                <a:lnTo>
                  <a:pt x="65" y="226"/>
                </a:lnTo>
                <a:lnTo>
                  <a:pt x="65" y="226"/>
                </a:lnTo>
                <a:lnTo>
                  <a:pt x="63" y="228"/>
                </a:lnTo>
                <a:lnTo>
                  <a:pt x="61" y="228"/>
                </a:lnTo>
                <a:lnTo>
                  <a:pt x="61" y="226"/>
                </a:lnTo>
                <a:lnTo>
                  <a:pt x="61" y="226"/>
                </a:lnTo>
                <a:lnTo>
                  <a:pt x="61" y="224"/>
                </a:lnTo>
                <a:lnTo>
                  <a:pt x="61" y="224"/>
                </a:lnTo>
                <a:lnTo>
                  <a:pt x="55" y="226"/>
                </a:lnTo>
                <a:lnTo>
                  <a:pt x="49" y="228"/>
                </a:lnTo>
                <a:lnTo>
                  <a:pt x="47" y="228"/>
                </a:lnTo>
                <a:lnTo>
                  <a:pt x="47" y="228"/>
                </a:lnTo>
                <a:lnTo>
                  <a:pt x="45" y="224"/>
                </a:lnTo>
                <a:lnTo>
                  <a:pt x="45" y="222"/>
                </a:lnTo>
                <a:lnTo>
                  <a:pt x="47" y="220"/>
                </a:lnTo>
                <a:lnTo>
                  <a:pt x="51" y="217"/>
                </a:lnTo>
                <a:lnTo>
                  <a:pt x="59" y="211"/>
                </a:lnTo>
                <a:lnTo>
                  <a:pt x="65" y="207"/>
                </a:lnTo>
                <a:lnTo>
                  <a:pt x="68" y="205"/>
                </a:lnTo>
                <a:lnTo>
                  <a:pt x="72" y="203"/>
                </a:lnTo>
                <a:lnTo>
                  <a:pt x="74" y="203"/>
                </a:lnTo>
                <a:lnTo>
                  <a:pt x="74" y="201"/>
                </a:lnTo>
                <a:lnTo>
                  <a:pt x="74" y="201"/>
                </a:lnTo>
                <a:lnTo>
                  <a:pt x="63" y="198"/>
                </a:lnTo>
                <a:lnTo>
                  <a:pt x="55" y="194"/>
                </a:lnTo>
                <a:lnTo>
                  <a:pt x="45" y="190"/>
                </a:lnTo>
                <a:lnTo>
                  <a:pt x="44" y="188"/>
                </a:lnTo>
                <a:lnTo>
                  <a:pt x="44" y="184"/>
                </a:lnTo>
                <a:lnTo>
                  <a:pt x="65" y="192"/>
                </a:lnTo>
                <a:lnTo>
                  <a:pt x="87" y="196"/>
                </a:lnTo>
                <a:lnTo>
                  <a:pt x="103" y="188"/>
                </a:lnTo>
                <a:lnTo>
                  <a:pt x="120" y="180"/>
                </a:lnTo>
                <a:lnTo>
                  <a:pt x="122" y="180"/>
                </a:lnTo>
                <a:lnTo>
                  <a:pt x="122" y="180"/>
                </a:lnTo>
                <a:lnTo>
                  <a:pt x="124" y="182"/>
                </a:lnTo>
                <a:lnTo>
                  <a:pt x="125" y="184"/>
                </a:lnTo>
                <a:lnTo>
                  <a:pt x="124" y="188"/>
                </a:lnTo>
                <a:lnTo>
                  <a:pt x="124" y="188"/>
                </a:lnTo>
                <a:lnTo>
                  <a:pt x="120" y="190"/>
                </a:lnTo>
                <a:lnTo>
                  <a:pt x="118" y="192"/>
                </a:lnTo>
                <a:lnTo>
                  <a:pt x="116" y="194"/>
                </a:lnTo>
                <a:lnTo>
                  <a:pt x="135" y="198"/>
                </a:lnTo>
                <a:lnTo>
                  <a:pt x="154" y="200"/>
                </a:lnTo>
                <a:lnTo>
                  <a:pt x="181" y="203"/>
                </a:lnTo>
                <a:lnTo>
                  <a:pt x="207" y="201"/>
                </a:lnTo>
                <a:lnTo>
                  <a:pt x="232" y="198"/>
                </a:lnTo>
                <a:lnTo>
                  <a:pt x="274" y="182"/>
                </a:lnTo>
                <a:lnTo>
                  <a:pt x="312" y="165"/>
                </a:lnTo>
                <a:lnTo>
                  <a:pt x="341" y="150"/>
                </a:lnTo>
                <a:lnTo>
                  <a:pt x="363" y="131"/>
                </a:lnTo>
                <a:lnTo>
                  <a:pt x="363" y="131"/>
                </a:lnTo>
                <a:lnTo>
                  <a:pt x="363" y="129"/>
                </a:lnTo>
                <a:lnTo>
                  <a:pt x="362" y="127"/>
                </a:lnTo>
                <a:lnTo>
                  <a:pt x="360" y="127"/>
                </a:lnTo>
                <a:lnTo>
                  <a:pt x="358" y="125"/>
                </a:lnTo>
                <a:lnTo>
                  <a:pt x="358" y="125"/>
                </a:lnTo>
                <a:lnTo>
                  <a:pt x="356" y="125"/>
                </a:lnTo>
                <a:lnTo>
                  <a:pt x="356" y="123"/>
                </a:lnTo>
                <a:lnTo>
                  <a:pt x="354" y="121"/>
                </a:lnTo>
                <a:lnTo>
                  <a:pt x="354" y="121"/>
                </a:lnTo>
                <a:lnTo>
                  <a:pt x="352" y="121"/>
                </a:lnTo>
                <a:lnTo>
                  <a:pt x="352" y="121"/>
                </a:lnTo>
                <a:lnTo>
                  <a:pt x="350" y="121"/>
                </a:lnTo>
                <a:lnTo>
                  <a:pt x="350" y="120"/>
                </a:lnTo>
                <a:lnTo>
                  <a:pt x="350" y="116"/>
                </a:lnTo>
                <a:lnTo>
                  <a:pt x="348" y="114"/>
                </a:lnTo>
                <a:lnTo>
                  <a:pt x="346" y="116"/>
                </a:lnTo>
                <a:lnTo>
                  <a:pt x="344" y="116"/>
                </a:lnTo>
                <a:lnTo>
                  <a:pt x="344" y="114"/>
                </a:lnTo>
                <a:lnTo>
                  <a:pt x="344" y="112"/>
                </a:lnTo>
                <a:lnTo>
                  <a:pt x="344" y="110"/>
                </a:lnTo>
                <a:lnTo>
                  <a:pt x="343" y="110"/>
                </a:lnTo>
                <a:lnTo>
                  <a:pt x="341" y="110"/>
                </a:lnTo>
                <a:lnTo>
                  <a:pt x="341" y="108"/>
                </a:lnTo>
                <a:lnTo>
                  <a:pt x="341" y="106"/>
                </a:lnTo>
                <a:lnTo>
                  <a:pt x="341" y="106"/>
                </a:lnTo>
                <a:lnTo>
                  <a:pt x="339" y="106"/>
                </a:lnTo>
                <a:lnTo>
                  <a:pt x="337" y="106"/>
                </a:lnTo>
                <a:lnTo>
                  <a:pt x="337" y="102"/>
                </a:lnTo>
                <a:lnTo>
                  <a:pt x="333" y="99"/>
                </a:lnTo>
                <a:lnTo>
                  <a:pt x="333" y="101"/>
                </a:lnTo>
                <a:lnTo>
                  <a:pt x="331" y="102"/>
                </a:lnTo>
                <a:lnTo>
                  <a:pt x="331" y="104"/>
                </a:lnTo>
                <a:lnTo>
                  <a:pt x="329" y="104"/>
                </a:lnTo>
                <a:lnTo>
                  <a:pt x="329" y="104"/>
                </a:lnTo>
                <a:lnTo>
                  <a:pt x="329" y="106"/>
                </a:lnTo>
                <a:lnTo>
                  <a:pt x="327" y="108"/>
                </a:lnTo>
                <a:lnTo>
                  <a:pt x="325" y="110"/>
                </a:lnTo>
                <a:lnTo>
                  <a:pt x="322" y="108"/>
                </a:lnTo>
                <a:lnTo>
                  <a:pt x="318" y="106"/>
                </a:lnTo>
                <a:lnTo>
                  <a:pt x="322" y="101"/>
                </a:lnTo>
                <a:lnTo>
                  <a:pt x="324" y="95"/>
                </a:lnTo>
                <a:lnTo>
                  <a:pt x="325" y="87"/>
                </a:lnTo>
                <a:lnTo>
                  <a:pt x="327" y="87"/>
                </a:lnTo>
                <a:lnTo>
                  <a:pt x="327" y="85"/>
                </a:lnTo>
                <a:lnTo>
                  <a:pt x="331" y="80"/>
                </a:lnTo>
                <a:lnTo>
                  <a:pt x="333" y="76"/>
                </a:lnTo>
                <a:lnTo>
                  <a:pt x="337" y="70"/>
                </a:lnTo>
                <a:lnTo>
                  <a:pt x="339" y="64"/>
                </a:lnTo>
                <a:lnTo>
                  <a:pt x="341" y="62"/>
                </a:lnTo>
                <a:lnTo>
                  <a:pt x="341" y="62"/>
                </a:lnTo>
                <a:lnTo>
                  <a:pt x="343" y="61"/>
                </a:lnTo>
                <a:lnTo>
                  <a:pt x="341" y="59"/>
                </a:lnTo>
                <a:lnTo>
                  <a:pt x="339" y="55"/>
                </a:lnTo>
                <a:lnTo>
                  <a:pt x="341" y="51"/>
                </a:lnTo>
                <a:lnTo>
                  <a:pt x="341" y="51"/>
                </a:lnTo>
                <a:lnTo>
                  <a:pt x="343" y="51"/>
                </a:lnTo>
                <a:lnTo>
                  <a:pt x="343" y="49"/>
                </a:lnTo>
                <a:lnTo>
                  <a:pt x="346" y="45"/>
                </a:lnTo>
                <a:lnTo>
                  <a:pt x="346" y="43"/>
                </a:lnTo>
                <a:lnTo>
                  <a:pt x="348" y="38"/>
                </a:lnTo>
                <a:lnTo>
                  <a:pt x="350" y="38"/>
                </a:lnTo>
                <a:lnTo>
                  <a:pt x="352" y="36"/>
                </a:lnTo>
                <a:lnTo>
                  <a:pt x="352" y="34"/>
                </a:lnTo>
                <a:lnTo>
                  <a:pt x="352" y="34"/>
                </a:lnTo>
                <a:lnTo>
                  <a:pt x="352" y="32"/>
                </a:lnTo>
                <a:lnTo>
                  <a:pt x="352" y="32"/>
                </a:lnTo>
                <a:lnTo>
                  <a:pt x="354" y="32"/>
                </a:lnTo>
                <a:lnTo>
                  <a:pt x="356" y="32"/>
                </a:lnTo>
                <a:lnTo>
                  <a:pt x="358" y="32"/>
                </a:lnTo>
                <a:lnTo>
                  <a:pt x="360" y="34"/>
                </a:lnTo>
                <a:lnTo>
                  <a:pt x="362" y="38"/>
                </a:lnTo>
                <a:lnTo>
                  <a:pt x="360" y="41"/>
                </a:lnTo>
                <a:lnTo>
                  <a:pt x="392" y="36"/>
                </a:lnTo>
                <a:lnTo>
                  <a:pt x="426" y="32"/>
                </a:lnTo>
                <a:lnTo>
                  <a:pt x="430" y="32"/>
                </a:lnTo>
                <a:lnTo>
                  <a:pt x="432" y="30"/>
                </a:lnTo>
                <a:lnTo>
                  <a:pt x="436" y="30"/>
                </a:lnTo>
                <a:lnTo>
                  <a:pt x="440" y="30"/>
                </a:lnTo>
                <a:lnTo>
                  <a:pt x="445" y="30"/>
                </a:lnTo>
                <a:lnTo>
                  <a:pt x="449" y="28"/>
                </a:lnTo>
                <a:lnTo>
                  <a:pt x="480" y="24"/>
                </a:lnTo>
                <a:lnTo>
                  <a:pt x="510" y="21"/>
                </a:lnTo>
                <a:lnTo>
                  <a:pt x="518" y="19"/>
                </a:lnTo>
                <a:lnTo>
                  <a:pt x="525" y="17"/>
                </a:lnTo>
                <a:lnTo>
                  <a:pt x="535" y="19"/>
                </a:lnTo>
                <a:lnTo>
                  <a:pt x="535" y="15"/>
                </a:lnTo>
                <a:lnTo>
                  <a:pt x="535" y="11"/>
                </a:lnTo>
                <a:lnTo>
                  <a:pt x="535" y="9"/>
                </a:lnTo>
                <a:lnTo>
                  <a:pt x="537" y="7"/>
                </a:lnTo>
                <a:lnTo>
                  <a:pt x="537" y="5"/>
                </a:lnTo>
                <a:lnTo>
                  <a:pt x="537" y="5"/>
                </a:lnTo>
                <a:lnTo>
                  <a:pt x="539" y="5"/>
                </a:lnTo>
                <a:lnTo>
                  <a:pt x="541" y="3"/>
                </a:lnTo>
                <a:lnTo>
                  <a:pt x="542" y="3"/>
                </a:lnTo>
                <a:lnTo>
                  <a:pt x="544" y="3"/>
                </a:lnTo>
                <a:lnTo>
                  <a:pt x="546" y="9"/>
                </a:lnTo>
                <a:lnTo>
                  <a:pt x="546" y="17"/>
                </a:lnTo>
                <a:lnTo>
                  <a:pt x="548" y="17"/>
                </a:lnTo>
                <a:lnTo>
                  <a:pt x="548" y="17"/>
                </a:lnTo>
                <a:lnTo>
                  <a:pt x="548" y="13"/>
                </a:lnTo>
                <a:lnTo>
                  <a:pt x="548" y="7"/>
                </a:lnTo>
                <a:lnTo>
                  <a:pt x="548" y="2"/>
                </a:lnTo>
                <a:lnTo>
                  <a:pt x="548" y="2"/>
                </a:lnTo>
                <a:lnTo>
                  <a:pt x="548" y="0"/>
                </a:lnTo>
                <a:lnTo>
                  <a:pt x="550" y="0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0953" y="2044785"/>
            <a:ext cx="677108" cy="22275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华文楷体" pitchFamily="2" charset="-122"/>
                <a:ea typeface="华文楷体" pitchFamily="2" charset="-122"/>
              </a:rPr>
              <a:t>勇于献身</a:t>
            </a:r>
            <a:endParaRPr lang="zh-CN" altLang="en-US" sz="3200" dirty="0" smtClean="0">
              <a:solidFill>
                <a:schemeClr val="bg1">
                  <a:lumMod val="9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2110085"/>
            <a:ext cx="5760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还有哪些句子，体现了居里夫人为科学，勇于献身的</a:t>
            </a:r>
            <a:r>
              <a:rPr lang="zh-CN" altLang="en-US" sz="2800" dirty="0" smtClean="0">
                <a:solidFill>
                  <a:schemeClr val="bg1"/>
                </a:solidFill>
              </a:rPr>
              <a:t>精神</a:t>
            </a:r>
            <a:r>
              <a:rPr lang="en-US" altLang="zh-CN" sz="2800" dirty="0" smtClean="0">
                <a:solidFill>
                  <a:schemeClr val="bg1"/>
                </a:solidFill>
              </a:rPr>
              <a:t>?</a:t>
            </a:r>
            <a:r>
              <a:rPr lang="zh-CN" altLang="en-US" sz="2800" dirty="0">
                <a:solidFill>
                  <a:schemeClr val="bg1"/>
                </a:solidFill>
              </a:rPr>
              <a:t/>
            </a:r>
            <a:br>
              <a:rPr lang="zh-CN" altLang="en-US" sz="2800" dirty="0">
                <a:solidFill>
                  <a:schemeClr val="bg1"/>
                </a:solidFill>
              </a:rPr>
            </a:b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06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563638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在工作</a:t>
            </a:r>
            <a:r>
              <a:rPr lang="zh-CN" altLang="en-US" sz="2800" dirty="0">
                <a:solidFill>
                  <a:srgbClr val="FF0000"/>
                </a:solidFill>
              </a:rPr>
              <a:t>卓有成效</a:t>
            </a:r>
            <a:r>
              <a:rPr lang="zh-CN" altLang="en-US" sz="2800" dirty="0">
                <a:solidFill>
                  <a:schemeClr val="bg1"/>
                </a:solidFill>
              </a:rPr>
              <a:t>的同时，镭射线也在无声地侵蚀着她的肌体。她美丽健康的容貌在悄悄地隐退，逐渐变得眼花耳鸣，浑身乏力。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1331640" y="3579861"/>
            <a:ext cx="67329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卓有成效：</a:t>
            </a:r>
            <a:r>
              <a:rPr lang="zh-CN" altLang="en-US" sz="2400" dirty="0"/>
              <a:t>卓：卓越，高超</a:t>
            </a:r>
            <a:r>
              <a:rPr lang="zh-CN" altLang="en-US" sz="2400" dirty="0" smtClean="0"/>
              <a:t>。成：成绩 效：效果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    </a:t>
            </a:r>
            <a:r>
              <a:rPr lang="zh-CN" altLang="en-US" sz="2400" dirty="0" smtClean="0"/>
              <a:t>有</a:t>
            </a:r>
            <a:r>
              <a:rPr lang="zh-CN" altLang="en-US" sz="2400" dirty="0"/>
              <a:t>突出的成绩和效果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1558" y="3764526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从哪里可以看出居里夫人的卓有成效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90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733" y="1241001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她从一个漂亮的小姑娘，一个端庄坚毅的女学者，变成科学教科书里的新名词“放射线”，变成物理学的一个新的计量单位“居里”，变成一条条科学定律，她变成了科学史上一块永远的里程碑。</a:t>
            </a:r>
          </a:p>
        </p:txBody>
      </p:sp>
      <p:sp>
        <p:nvSpPr>
          <p:cNvPr id="3" name="矩形 2"/>
          <p:cNvSpPr/>
          <p:nvPr/>
        </p:nvSpPr>
        <p:spPr>
          <a:xfrm>
            <a:off x="971600" y="3171915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zh-CN" sz="2400" dirty="0" smtClean="0">
                <a:solidFill>
                  <a:schemeClr val="bg1"/>
                </a:solidFill>
              </a:rPr>
              <a:t>4</a:t>
            </a:r>
            <a:r>
              <a:rPr lang="zh-CN" altLang="en-US" sz="2400" dirty="0" smtClean="0">
                <a:solidFill>
                  <a:schemeClr val="bg1"/>
                </a:solidFill>
              </a:rPr>
              <a:t>个变成概括了居里夫人奋斗的一生以及不朽的功绩，他</a:t>
            </a:r>
            <a:r>
              <a:rPr lang="zh-CN" altLang="en-US" sz="2400" dirty="0">
                <a:solidFill>
                  <a:schemeClr val="bg1"/>
                </a:solidFill>
              </a:rPr>
              <a:t>是怎么取得这些功绩的</a:t>
            </a:r>
            <a:r>
              <a:rPr lang="zh-CN" altLang="en-US" sz="2400" dirty="0" smtClean="0">
                <a:solidFill>
                  <a:schemeClr val="bg1"/>
                </a:solidFill>
              </a:rPr>
              <a:t>？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</a:rPr>
              <a:t>这</a:t>
            </a:r>
            <a:r>
              <a:rPr lang="zh-CN" altLang="en-US" sz="2400" dirty="0">
                <a:solidFill>
                  <a:schemeClr val="bg1"/>
                </a:solidFill>
              </a:rPr>
              <a:t>段话运用了什么修辞手法？</a:t>
            </a:r>
          </a:p>
        </p:txBody>
      </p:sp>
    </p:spTree>
    <p:extLst>
      <p:ext uri="{BB962C8B-B14F-4D97-AF65-F5344CB8AC3E}">
        <p14:creationId xmlns:p14="http://schemas.microsoft.com/office/powerpoint/2010/main" val="26174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2248585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dirty="0">
                <a:solidFill>
                  <a:schemeClr val="bg1"/>
                </a:solidFill>
              </a:rPr>
              <a:t>还能从哪里看出居里夫人卓有成效</a:t>
            </a:r>
            <a:r>
              <a:rPr lang="zh-CN" altLang="en-US" sz="2800" dirty="0" smtClean="0">
                <a:solidFill>
                  <a:schemeClr val="bg1"/>
                </a:solidFill>
              </a:rPr>
              <a:t>？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chemeClr val="bg1"/>
                </a:solidFill>
              </a:rPr>
              <a:t>那么</a:t>
            </a:r>
            <a:r>
              <a:rPr lang="zh-CN" altLang="en-US" sz="2800" dirty="0">
                <a:solidFill>
                  <a:schemeClr val="bg1"/>
                </a:solidFill>
              </a:rPr>
              <a:t>在取得这些成效后，居里夫人是怎么做的？</a:t>
            </a:r>
          </a:p>
        </p:txBody>
      </p:sp>
    </p:spTree>
    <p:extLst>
      <p:ext uri="{BB962C8B-B14F-4D97-AF65-F5344CB8AC3E}">
        <p14:creationId xmlns:p14="http://schemas.microsoft.com/office/powerpoint/2010/main" val="91062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6834" y="1287722"/>
            <a:ext cx="58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学到这里，我们主人公无疑是美丽的，那么标题中跨越百年的美丽是指</a:t>
            </a:r>
          </a:p>
        </p:txBody>
      </p:sp>
      <p:sp>
        <p:nvSpPr>
          <p:cNvPr id="3" name="矩形 2"/>
          <p:cNvSpPr/>
          <p:nvPr/>
        </p:nvSpPr>
        <p:spPr>
          <a:xfrm>
            <a:off x="1617726" y="2860301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是指他坚定的信念，执着的追求，为科学勇于献身的崇高精神，以及淡泊名利的</a:t>
            </a:r>
            <a:r>
              <a:rPr lang="zh-CN" altLang="en-US" sz="2400" dirty="0" smtClean="0">
                <a:solidFill>
                  <a:schemeClr val="bg1"/>
                </a:solidFill>
              </a:rPr>
              <a:t>人格</a:t>
            </a:r>
            <a:r>
              <a:rPr lang="zh-CN" altLang="en-US" sz="2400" dirty="0">
                <a:solidFill>
                  <a:schemeClr val="bg1"/>
                </a:solidFill>
              </a:rPr>
              <a:t>。</a:t>
            </a:r>
            <a:br>
              <a:rPr lang="zh-CN" altLang="en-US" sz="2400" dirty="0">
                <a:solidFill>
                  <a:schemeClr val="bg1"/>
                </a:solidFill>
              </a:rPr>
            </a:b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6532498" y="1559464"/>
            <a:ext cx="953958" cy="1444594"/>
            <a:chOff x="3510498" y="1715525"/>
            <a:chExt cx="1161003" cy="1715296"/>
          </a:xfrm>
          <a:solidFill>
            <a:schemeClr val="accent4"/>
          </a:solidFill>
        </p:grpSpPr>
        <p:sp>
          <p:nvSpPr>
            <p:cNvPr id="5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35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275606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1.</a:t>
            </a:r>
            <a:r>
              <a:rPr lang="zh-CN" altLang="en-US" sz="2800" dirty="0" smtClean="0">
                <a:solidFill>
                  <a:schemeClr val="bg1"/>
                </a:solidFill>
              </a:rPr>
              <a:t>连</a:t>
            </a:r>
            <a:r>
              <a:rPr lang="zh-CN" altLang="en-US" sz="2800" dirty="0">
                <a:solidFill>
                  <a:schemeClr val="bg1"/>
                </a:solidFill>
              </a:rPr>
              <a:t>一连</a:t>
            </a:r>
          </a:p>
        </p:txBody>
      </p:sp>
      <p:sp>
        <p:nvSpPr>
          <p:cNvPr id="4" name="矩形 3"/>
          <p:cNvSpPr/>
          <p:nvPr/>
        </p:nvSpPr>
        <p:spPr>
          <a:xfrm>
            <a:off x="2286000" y="2248585"/>
            <a:ext cx="917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伦琴</a:t>
            </a:r>
            <a:br>
              <a:rPr lang="zh-CN" altLang="en-US" sz="2400" dirty="0">
                <a:solidFill>
                  <a:schemeClr val="bg1"/>
                </a:solidFill>
              </a:rPr>
            </a:b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2423" y="337861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人工放射性</a:t>
            </a:r>
          </a:p>
        </p:txBody>
      </p:sp>
      <p:sp>
        <p:nvSpPr>
          <p:cNvPr id="7" name="矩形 6"/>
          <p:cNvSpPr/>
          <p:nvPr/>
        </p:nvSpPr>
        <p:spPr>
          <a:xfrm>
            <a:off x="4044134" y="224858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贝克勒尔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00192" y="22485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居里夫妇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396552" y="16029"/>
            <a:ext cx="2332850" cy="950345"/>
            <a:chOff x="237754" y="-314027"/>
            <a:chExt cx="2332850" cy="950345"/>
          </a:xfrm>
        </p:grpSpPr>
        <p:pic>
          <p:nvPicPr>
            <p:cNvPr id="14" name="图片 13" descr="贴贴子4张（空）.pn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 rot="198586">
              <a:off x="237754" y="-314027"/>
              <a:ext cx="2332850" cy="949539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925088" y="45564"/>
              <a:ext cx="1181573" cy="590754"/>
              <a:chOff x="316419" y="627534"/>
              <a:chExt cx="1181573" cy="590754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954677" y="627534"/>
                <a:ext cx="5433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rot="232111">
                <a:off x="316419" y="633513"/>
                <a:ext cx="5433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</a:t>
                </a:r>
                <a:endPara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043608" y="51470"/>
            <a:ext cx="2332850" cy="949539"/>
            <a:chOff x="3235818" y="-474770"/>
            <a:chExt cx="2332850" cy="949539"/>
          </a:xfrm>
        </p:grpSpPr>
        <p:pic>
          <p:nvPicPr>
            <p:cNvPr id="20" name="图片 19" descr="贴贴子4张（空）.pn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 rot="254938">
              <a:off x="3235818" y="-474770"/>
              <a:ext cx="2332850" cy="949539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893872" y="-125516"/>
              <a:ext cx="1226816" cy="598017"/>
              <a:chOff x="1400968" y="-125516"/>
              <a:chExt cx="1226816" cy="598017"/>
            </a:xfrm>
          </p:grpSpPr>
          <p:sp>
            <p:nvSpPr>
              <p:cNvPr id="22" name="矩形 21"/>
              <p:cNvSpPr/>
              <p:nvPr/>
            </p:nvSpPr>
            <p:spPr>
              <a:xfrm rot="195547">
                <a:off x="1400968" y="-125516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习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32749" y="-112274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题</a:t>
                </a:r>
                <a:endPara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6118170" y="333454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天然</a:t>
            </a:r>
            <a:r>
              <a:rPr lang="zh-CN" altLang="en-US" sz="2400" dirty="0" smtClean="0">
                <a:solidFill>
                  <a:schemeClr val="bg1"/>
                </a:solidFill>
              </a:rPr>
              <a:t>放射性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78899" y="337861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放射性元素镭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987824" y="2664083"/>
            <a:ext cx="2088232" cy="7717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109574" y="2636049"/>
            <a:ext cx="2088232" cy="7717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9" idx="0"/>
          </p:cNvCxnSpPr>
          <p:nvPr/>
        </p:nvCxnSpPr>
        <p:spPr>
          <a:xfrm flipH="1">
            <a:off x="2694562" y="2710250"/>
            <a:ext cx="3893662" cy="66836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9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1595017"/>
            <a:ext cx="53229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blipFill dpi="0" rotWithShape="1">
                  <a:blip r:embed="rId2">
                    <a:alphaModFix amt="80000"/>
                  </a:blip>
                  <a:srcRect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毡笔黑简体" pitchFamily="65" charset="-122"/>
                <a:ea typeface="方正毡笔黑简体" pitchFamily="65" charset="-122"/>
              </a:rPr>
              <a:t>谢谢大家！</a:t>
            </a:r>
            <a:endParaRPr lang="zh-CN" alt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blipFill dpi="0" rotWithShape="1">
                <a:blip r:embed="rId2">
                  <a:alphaModFix amt="80000"/>
                </a:blip>
                <a:srcRect/>
                <a:tile tx="0" ty="0" sx="100000" sy="100000" flip="none" algn="tl"/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毡笔黑简体" pitchFamily="65" charset="-122"/>
              <a:ea typeface="方正毡笔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50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143143" y="703820"/>
            <a:ext cx="8208912" cy="4500211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2" name="图片 11" descr="书本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43813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grpSp>
        <p:nvGrpSpPr>
          <p:cNvPr id="2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5" name="图片 24" descr="贴贴子4张（空）.png"/>
            <p:cNvPicPr/>
            <p:nvPr/>
          </p:nvPicPr>
          <p:blipFill>
            <a:blip r:embed="rId12" cstate="screen"/>
            <a:srcRect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102954" y="1242063"/>
            <a:ext cx="62892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这是一个没人用的棚屋，屋顶的天空玻璃早已破碎，一下雨就漏。以前医学院把这地方用作解剖室，但是，长久以来，人们觉得这地方就是停放死尸也不合适了。棚屋里没有地板，地面上铺着一层不平整的沥青，家具只有几张破损的厨房桌子，也不知道这里为何会挂着一块黑板，还有一个旧的铸铁火炉，上面的烟筒已经生了锈。</a:t>
            </a:r>
            <a:br>
              <a:rPr lang="zh-CN" altLang="en-US" sz="2400" dirty="0">
                <a:solidFill>
                  <a:schemeClr val="bg1"/>
                </a:solidFill>
              </a:rPr>
            </a:br>
            <a:r>
              <a:rPr lang="zh-CN" altLang="en-US" sz="2400" dirty="0">
                <a:solidFill>
                  <a:schemeClr val="bg1"/>
                </a:solidFill>
              </a:rPr>
              <a:t>　　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 rot="21161273">
            <a:off x="233440" y="255767"/>
            <a:ext cx="4287240" cy="793507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/>
                </a:solidFill>
              </a:rPr>
              <a:t>居里夫人的小女儿写的</a:t>
            </a:r>
            <a:r>
              <a:rPr lang="en-US" altLang="zh-CN" sz="2000" dirty="0">
                <a:solidFill>
                  <a:schemeClr val="tx1"/>
                </a:solidFill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</a:rPr>
              <a:t>居里夫人传</a:t>
            </a:r>
            <a:r>
              <a:rPr lang="en-US" altLang="zh-CN" sz="2000" dirty="0">
                <a:solidFill>
                  <a:schemeClr val="tx1"/>
                </a:solidFill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</a:rPr>
              <a:t>里的一段话。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018" y="1027536"/>
            <a:ext cx="121121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库</a:t>
            </a:r>
            <a:endParaRPr lang="zh-CN" altLang="en-US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143143" y="703820"/>
            <a:ext cx="8208912" cy="4500211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2" name="图片 11" descr="书本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43813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2954" y="1242063"/>
            <a:ext cx="6289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　　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018" y="1027536"/>
            <a:ext cx="12112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词语解析</a:t>
            </a:r>
            <a:endParaRPr lang="zh-CN" altLang="en-US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46663" y="1334491"/>
            <a:ext cx="65101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 </a:t>
            </a:r>
            <a:r>
              <a:rPr lang="zh-CN" altLang="en-US" sz="2400" dirty="0" smtClean="0">
                <a:solidFill>
                  <a:schemeClr val="bg1"/>
                </a:solidFill>
              </a:rPr>
              <a:t>烟熏火燎：燎，挨近</a:t>
            </a:r>
            <a:r>
              <a:rPr lang="zh-CN" altLang="en-US" sz="2400" dirty="0">
                <a:solidFill>
                  <a:schemeClr val="bg1"/>
                </a:solidFill>
              </a:rPr>
              <a:t>火而烧</a:t>
            </a:r>
            <a:r>
              <a:rPr lang="zh-CN" altLang="en-US" sz="2400" dirty="0" smtClean="0">
                <a:solidFill>
                  <a:schemeClr val="bg1"/>
                </a:solidFill>
              </a:rPr>
              <a:t>焦 ，烟</a:t>
            </a:r>
            <a:r>
              <a:rPr lang="zh-CN" altLang="en-US" sz="2400" dirty="0">
                <a:solidFill>
                  <a:schemeClr val="bg1"/>
                </a:solidFill>
              </a:rPr>
              <a:t>和火熏</a:t>
            </a:r>
            <a:r>
              <a:rPr lang="zh-CN" altLang="en-US" sz="2400" dirty="0" smtClean="0">
                <a:solidFill>
                  <a:schemeClr val="bg1"/>
                </a:solidFill>
              </a:rPr>
              <a:t>烤着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75400" y="212657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bg1"/>
                </a:solidFill>
              </a:rPr>
              <a:t>那么想一想，在烟熏火燎中的居里夫人是什么样子的？会出现什么样的</a:t>
            </a:r>
            <a:r>
              <a:rPr lang="zh-CN" altLang="en-US" sz="2000" dirty="0" smtClean="0">
                <a:solidFill>
                  <a:schemeClr val="bg1"/>
                </a:solidFill>
              </a:rPr>
              <a:t>情形？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bg1"/>
                </a:solidFill>
              </a:rPr>
              <a:t>这时候的玛丽与我们</a:t>
            </a:r>
            <a:r>
              <a:rPr lang="zh-CN" altLang="en-US" sz="2000" dirty="0">
                <a:solidFill>
                  <a:schemeClr val="bg1"/>
                </a:solidFill>
              </a:rPr>
              <a:t>第</a:t>
            </a:r>
            <a:r>
              <a:rPr lang="en-US" altLang="zh-CN" sz="2000" dirty="0">
                <a:solidFill>
                  <a:schemeClr val="bg1"/>
                </a:solidFill>
              </a:rPr>
              <a:t>2</a:t>
            </a:r>
            <a:r>
              <a:rPr lang="zh-CN" altLang="en-US" sz="2000" dirty="0" smtClean="0">
                <a:solidFill>
                  <a:schemeClr val="bg1"/>
                </a:solidFill>
              </a:rPr>
              <a:t>段见到的的</a:t>
            </a:r>
            <a:r>
              <a:rPr lang="zh-CN" altLang="en-US" sz="2000" dirty="0">
                <a:solidFill>
                  <a:schemeClr val="bg1"/>
                </a:solidFill>
              </a:rPr>
              <a:t>玛丽一样美丽吗？</a:t>
            </a:r>
            <a:br>
              <a:rPr lang="zh-CN" altLang="en-US" sz="2000" dirty="0">
                <a:solidFill>
                  <a:schemeClr val="bg1"/>
                </a:solidFill>
              </a:rPr>
            </a:b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1" name="组合 1"/>
          <p:cNvGrpSpPr>
            <a:grpSpLocks/>
          </p:cNvGrpSpPr>
          <p:nvPr/>
        </p:nvGrpSpPr>
        <p:grpSpPr bwMode="auto">
          <a:xfrm rot="19957948">
            <a:off x="752776" y="-119239"/>
            <a:ext cx="700960" cy="1193236"/>
            <a:chOff x="3510498" y="1715525"/>
            <a:chExt cx="1161003" cy="1715296"/>
          </a:xfrm>
          <a:solidFill>
            <a:schemeClr val="accent2"/>
          </a:solidFill>
        </p:grpSpPr>
        <p:sp>
          <p:nvSpPr>
            <p:cNvPr id="23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48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707654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white"/>
                </a:solidFill>
              </a:rPr>
              <a:t>人的美丽不仅仅是容貌的美丽，更重要的是精神的美丽。请大家自由读课文，想想课文是从</a:t>
            </a:r>
            <a:r>
              <a:rPr lang="zh-CN" altLang="en-US" sz="2800" dirty="0">
                <a:solidFill>
                  <a:srgbClr val="FF0000"/>
                </a:solidFill>
              </a:rPr>
              <a:t>哪些方面</a:t>
            </a:r>
            <a:r>
              <a:rPr lang="zh-CN" altLang="en-US" sz="2800" dirty="0">
                <a:solidFill>
                  <a:prstClr val="white"/>
                </a:solidFill>
              </a:rPr>
              <a:t>写到居里夫人的美丽，把你认为体现</a:t>
            </a:r>
            <a:r>
              <a:rPr lang="zh-CN" altLang="en-US" sz="2800" dirty="0">
                <a:solidFill>
                  <a:srgbClr val="FF0000"/>
                </a:solidFill>
              </a:rPr>
              <a:t>美丽的句</a:t>
            </a:r>
            <a:r>
              <a:rPr lang="zh-CN" altLang="en-US" sz="2800" dirty="0">
                <a:solidFill>
                  <a:prstClr val="white"/>
                </a:solidFill>
              </a:rPr>
              <a:t>子画出来。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3262" y="1893158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bg1"/>
                </a:solidFill>
              </a:rPr>
              <a:t>玛丽</a:t>
            </a:r>
            <a:r>
              <a:rPr lang="en-US" altLang="zh-CN" sz="2800" dirty="0">
                <a:solidFill>
                  <a:schemeClr val="bg1"/>
                </a:solidFill>
              </a:rPr>
              <a:t>·</a:t>
            </a:r>
            <a:r>
              <a:rPr lang="zh-CN" altLang="en-US" sz="2800" dirty="0">
                <a:solidFill>
                  <a:schemeClr val="bg1"/>
                </a:solidFill>
              </a:rPr>
              <a:t>居里穿着一袭黑色长裙，白净端庄的脸庞显出坚定又略带淡泊的神情，那双微微内陷的大眼睛，让你觉得能看透一切，看透未来。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8874" y="2248585"/>
            <a:ext cx="62374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bg1"/>
                </a:solidFill>
              </a:rPr>
              <a:t>玛丽的性格里天生有一种更可贵的东西，她坚定、刚毅、顽强，有远大、执著的追求。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91680" y="2248585"/>
            <a:ext cx="5832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文中哪些句子能具体表现居里夫人坚定的信念，执着的追求？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4913" y="1486344"/>
            <a:ext cx="74092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zh-CN" altLang="en-US" sz="2800" dirty="0" smtClean="0">
                <a:solidFill>
                  <a:schemeClr val="bg1"/>
                </a:solidFill>
              </a:rPr>
              <a:t>为了</a:t>
            </a:r>
            <a:r>
              <a:rPr lang="zh-CN" altLang="en-US" sz="2800" dirty="0">
                <a:solidFill>
                  <a:schemeClr val="bg1"/>
                </a:solidFill>
              </a:rPr>
              <a:t>提炼纯净的镭，居里夫妇搞到一吨可能含镭的工业废渣。他们在院子里支起了一口大锅，一锅一锅地进行冶炼，然后再送到化验室溶解、沉淀、分析。化验室只是一个废弃的破</a:t>
            </a:r>
            <a:r>
              <a:rPr lang="zh-CN" altLang="en-US" sz="2800" dirty="0" smtClean="0">
                <a:solidFill>
                  <a:schemeClr val="bg1"/>
                </a:solidFill>
              </a:rPr>
              <a:t>棚子</a:t>
            </a:r>
            <a:r>
              <a:rPr lang="en-US" altLang="zh-CN" sz="2800" baseline="30000" dirty="0" smtClean="0">
                <a:solidFill>
                  <a:schemeClr val="bg1"/>
                </a:solidFill>
                <a:hlinkClick r:id="rId2" action="ppaction://hlinksldjump"/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</a:rPr>
              <a:t>，</a:t>
            </a:r>
            <a:r>
              <a:rPr lang="zh-CN" altLang="en-US" sz="2800" dirty="0">
                <a:solidFill>
                  <a:schemeClr val="bg1"/>
                </a:solidFill>
              </a:rPr>
              <a:t>玛丽终日在</a:t>
            </a:r>
            <a:r>
              <a:rPr lang="zh-CN" altLang="en-US" sz="2800" dirty="0" smtClean="0">
                <a:solidFill>
                  <a:schemeClr val="bg1"/>
                </a:solidFill>
              </a:rPr>
              <a:t>烟熏火燎</a:t>
            </a:r>
            <a:r>
              <a:rPr lang="en-US" altLang="zh-CN" sz="2800" baseline="30000" dirty="0" smtClean="0">
                <a:solidFill>
                  <a:schemeClr val="bg1"/>
                </a:solidFill>
                <a:hlinkClick r:id="rId3" action="ppaction://hlinksldjump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</a:rPr>
              <a:t>中</a:t>
            </a:r>
            <a:r>
              <a:rPr lang="zh-CN" altLang="en-US" sz="2800" dirty="0">
                <a:solidFill>
                  <a:schemeClr val="bg1"/>
                </a:solidFill>
              </a:rPr>
              <a:t>搅拌着锅里的矿渣。她衣裙上，双手上，留下了酸碱的点点烧痕。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-75020" y="20465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01831" y="419538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19671" y="1822053"/>
            <a:ext cx="2820659" cy="461665"/>
            <a:chOff x="1619672" y="1822053"/>
            <a:chExt cx="5832648" cy="461665"/>
          </a:xfrm>
        </p:grpSpPr>
        <p:sp>
          <p:nvSpPr>
            <p:cNvPr id="19" name="TextBox 1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99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</a:t>
              </a:r>
              <a:r>
                <a:rPr lang="zh-CN" altLang="en-US" sz="2400" dirty="0" smtClean="0">
                  <a:solidFill>
                    <a:srgbClr val="FF99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过程复杂</a:t>
              </a: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619672" y="1959710"/>
              <a:ext cx="252000" cy="252000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19672" y="2571750"/>
            <a:ext cx="2820659" cy="461665"/>
            <a:chOff x="1619672" y="1822053"/>
            <a:chExt cx="5832648" cy="461665"/>
          </a:xfrm>
        </p:grpSpPr>
        <p:sp>
          <p:nvSpPr>
            <p:cNvPr id="36" name="TextBox 35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FF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实验条件艰苦</a:t>
              </a: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619672" y="1972121"/>
              <a:ext cx="252000" cy="252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19672" y="3292475"/>
            <a:ext cx="2820659" cy="461665"/>
            <a:chOff x="1619672" y="1822053"/>
            <a:chExt cx="5832648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6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实验存在危险</a:t>
              </a: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1619672" y="1971476"/>
              <a:ext cx="252000" cy="25200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右箭头 14"/>
          <p:cNvSpPr/>
          <p:nvPr/>
        </p:nvSpPr>
        <p:spPr>
          <a:xfrm>
            <a:off x="4440331" y="2536456"/>
            <a:ext cx="635725" cy="395334"/>
          </a:xfrm>
          <a:prstGeom prst="rightArrow">
            <a:avLst/>
          </a:prstGeom>
          <a:noFill/>
          <a:ln w="15875">
            <a:solidFill>
              <a:schemeClr val="bg1">
                <a:alpha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3804557" y="1101973"/>
            <a:ext cx="1872208" cy="605681"/>
          </a:xfrm>
          <a:prstGeom prst="wedgeEllipse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居里夫人放弃了吗？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981020" y="1707654"/>
            <a:ext cx="2103148" cy="73809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这是一种什么样的精神？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2461478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坚定的信念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执着的追求</a:t>
            </a:r>
            <a:endParaRPr lang="zh-CN" altLang="en-US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"/>
          <p:cNvGrpSpPr>
            <a:grpSpLocks/>
          </p:cNvGrpSpPr>
          <p:nvPr/>
        </p:nvGrpSpPr>
        <p:grpSpPr bwMode="auto">
          <a:xfrm>
            <a:off x="3981020" y="2806713"/>
            <a:ext cx="1201986" cy="2206985"/>
            <a:chOff x="3510498" y="1715525"/>
            <a:chExt cx="1161003" cy="1715296"/>
          </a:xfrm>
          <a:solidFill>
            <a:schemeClr val="accent4"/>
          </a:solidFill>
        </p:grpSpPr>
        <p:sp>
          <p:nvSpPr>
            <p:cNvPr id="21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7195510" y="1978256"/>
            <a:ext cx="976890" cy="2110317"/>
            <a:chOff x="4818930" y="1615605"/>
            <a:chExt cx="731969" cy="1582069"/>
          </a:xfrm>
          <a:solidFill>
            <a:schemeClr val="accent2"/>
          </a:solidFill>
        </p:grpSpPr>
        <p:sp>
          <p:nvSpPr>
            <p:cNvPr id="24" name="Freeform 169"/>
            <p:cNvSpPr>
              <a:spLocks noEditPoints="1"/>
            </p:cNvSpPr>
            <p:nvPr/>
          </p:nvSpPr>
          <p:spPr bwMode="auto">
            <a:xfrm>
              <a:off x="4818930" y="1615605"/>
              <a:ext cx="731969" cy="1315615"/>
            </a:xfrm>
            <a:custGeom>
              <a:avLst/>
              <a:gdLst>
                <a:gd name="T0" fmla="*/ 2147483647 w 75"/>
                <a:gd name="T1" fmla="*/ 2147483647 h 158"/>
                <a:gd name="T2" fmla="*/ 2147483647 w 75"/>
                <a:gd name="T3" fmla="*/ 2147483647 h 158"/>
                <a:gd name="T4" fmla="*/ 2147483647 w 75"/>
                <a:gd name="T5" fmla="*/ 2147483647 h 158"/>
                <a:gd name="T6" fmla="*/ 2147483647 w 75"/>
                <a:gd name="T7" fmla="*/ 2147483647 h 158"/>
                <a:gd name="T8" fmla="*/ 2147483647 w 75"/>
                <a:gd name="T9" fmla="*/ 2147483647 h 158"/>
                <a:gd name="T10" fmla="*/ 2147483647 w 75"/>
                <a:gd name="T11" fmla="*/ 2147483647 h 158"/>
                <a:gd name="T12" fmla="*/ 2147483647 w 75"/>
                <a:gd name="T13" fmla="*/ 2147483647 h 158"/>
                <a:gd name="T14" fmla="*/ 2147483647 w 75"/>
                <a:gd name="T15" fmla="*/ 2147483647 h 158"/>
                <a:gd name="T16" fmla="*/ 2147483647 w 75"/>
                <a:gd name="T17" fmla="*/ 2147483647 h 158"/>
                <a:gd name="T18" fmla="*/ 2147483647 w 75"/>
                <a:gd name="T19" fmla="*/ 2147483647 h 158"/>
                <a:gd name="T20" fmla="*/ 2147483647 w 75"/>
                <a:gd name="T21" fmla="*/ 2147483647 h 158"/>
                <a:gd name="T22" fmla="*/ 2147483647 w 75"/>
                <a:gd name="T23" fmla="*/ 2147483647 h 158"/>
                <a:gd name="T24" fmla="*/ 2147483647 w 75"/>
                <a:gd name="T25" fmla="*/ 2147483647 h 158"/>
                <a:gd name="T26" fmla="*/ 2147483647 w 75"/>
                <a:gd name="T27" fmla="*/ 2147483647 h 158"/>
                <a:gd name="T28" fmla="*/ 2147483647 w 75"/>
                <a:gd name="T29" fmla="*/ 2147483647 h 1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" h="158">
                  <a:moveTo>
                    <a:pt x="27" y="3"/>
                  </a:moveTo>
                  <a:cubicBezTo>
                    <a:pt x="0" y="4"/>
                    <a:pt x="0" y="40"/>
                    <a:pt x="3" y="59"/>
                  </a:cubicBezTo>
                  <a:cubicBezTo>
                    <a:pt x="5" y="79"/>
                    <a:pt x="10" y="99"/>
                    <a:pt x="16" y="118"/>
                  </a:cubicBezTo>
                  <a:cubicBezTo>
                    <a:pt x="17" y="120"/>
                    <a:pt x="21" y="132"/>
                    <a:pt x="25" y="142"/>
                  </a:cubicBezTo>
                  <a:cubicBezTo>
                    <a:pt x="24" y="145"/>
                    <a:pt x="24" y="147"/>
                    <a:pt x="24" y="150"/>
                  </a:cubicBezTo>
                  <a:cubicBezTo>
                    <a:pt x="24" y="152"/>
                    <a:pt x="25" y="154"/>
                    <a:pt x="27" y="155"/>
                  </a:cubicBezTo>
                  <a:cubicBezTo>
                    <a:pt x="27" y="156"/>
                    <a:pt x="28" y="158"/>
                    <a:pt x="30" y="157"/>
                  </a:cubicBezTo>
                  <a:cubicBezTo>
                    <a:pt x="32" y="156"/>
                    <a:pt x="34" y="154"/>
                    <a:pt x="34" y="152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40" y="128"/>
                    <a:pt x="75" y="0"/>
                    <a:pt x="27" y="3"/>
                  </a:cubicBezTo>
                  <a:close/>
                  <a:moveTo>
                    <a:pt x="15" y="38"/>
                  </a:moveTo>
                  <a:cubicBezTo>
                    <a:pt x="15" y="22"/>
                    <a:pt x="34" y="3"/>
                    <a:pt x="39" y="27"/>
                  </a:cubicBezTo>
                  <a:cubicBezTo>
                    <a:pt x="43" y="42"/>
                    <a:pt x="40" y="60"/>
                    <a:pt x="38" y="76"/>
                  </a:cubicBezTo>
                  <a:cubicBezTo>
                    <a:pt x="36" y="90"/>
                    <a:pt x="32" y="105"/>
                    <a:pt x="29" y="119"/>
                  </a:cubicBezTo>
                  <a:cubicBezTo>
                    <a:pt x="22" y="92"/>
                    <a:pt x="14" y="65"/>
                    <a:pt x="15" y="3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70"/>
            <p:cNvSpPr>
              <a:spLocks noEditPoints="1"/>
            </p:cNvSpPr>
            <p:nvPr/>
          </p:nvSpPr>
          <p:spPr bwMode="auto">
            <a:xfrm>
              <a:off x="5021644" y="2931220"/>
              <a:ext cx="359355" cy="266454"/>
            </a:xfrm>
            <a:custGeom>
              <a:avLst/>
              <a:gdLst>
                <a:gd name="T0" fmla="*/ 2147483647 w 43"/>
                <a:gd name="T1" fmla="*/ 2147483647 h 36"/>
                <a:gd name="T2" fmla="*/ 2147483647 w 43"/>
                <a:gd name="T3" fmla="*/ 2147483647 h 36"/>
                <a:gd name="T4" fmla="*/ 2147483647 w 43"/>
                <a:gd name="T5" fmla="*/ 2147483647 h 36"/>
                <a:gd name="T6" fmla="*/ 2147483647 w 43"/>
                <a:gd name="T7" fmla="*/ 2147483647 h 36"/>
                <a:gd name="T8" fmla="*/ 2147483647 w 43"/>
                <a:gd name="T9" fmla="*/ 2147483647 h 36"/>
                <a:gd name="T10" fmla="*/ 2147483647 w 43"/>
                <a:gd name="T11" fmla="*/ 2147483647 h 36"/>
                <a:gd name="T12" fmla="*/ 2147483647 w 43"/>
                <a:gd name="T13" fmla="*/ 2147483647 h 36"/>
                <a:gd name="T14" fmla="*/ 2147483647 w 43"/>
                <a:gd name="T15" fmla="*/ 2147483647 h 36"/>
                <a:gd name="T16" fmla="*/ 2147483647 w 43"/>
                <a:gd name="T17" fmla="*/ 2147483647 h 36"/>
                <a:gd name="T18" fmla="*/ 2147483647 w 43"/>
                <a:gd name="T19" fmla="*/ 2147483647 h 36"/>
                <a:gd name="T20" fmla="*/ 2147483647 w 43"/>
                <a:gd name="T21" fmla="*/ 2147483647 h 36"/>
                <a:gd name="T22" fmla="*/ 2147483647 w 43"/>
                <a:gd name="T23" fmla="*/ 2147483647 h 36"/>
                <a:gd name="T24" fmla="*/ 2147483647 w 43"/>
                <a:gd name="T25" fmla="*/ 2147483647 h 36"/>
                <a:gd name="T26" fmla="*/ 2147483647 w 43"/>
                <a:gd name="T27" fmla="*/ 2147483647 h 36"/>
                <a:gd name="T28" fmla="*/ 2147483647 w 43"/>
                <a:gd name="T29" fmla="*/ 2147483647 h 36"/>
                <a:gd name="T30" fmla="*/ 2147483647 w 43"/>
                <a:gd name="T31" fmla="*/ 2147483647 h 36"/>
                <a:gd name="T32" fmla="*/ 2147483647 w 43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" h="36">
                  <a:moveTo>
                    <a:pt x="33" y="5"/>
                  </a:moveTo>
                  <a:cubicBezTo>
                    <a:pt x="29" y="2"/>
                    <a:pt x="24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6" y="4"/>
                    <a:pt x="2" y="7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0" y="20"/>
                    <a:pt x="0" y="25"/>
                    <a:pt x="4" y="30"/>
                  </a:cubicBezTo>
                  <a:cubicBezTo>
                    <a:pt x="8" y="36"/>
                    <a:pt x="17" y="36"/>
                    <a:pt x="23" y="36"/>
                  </a:cubicBezTo>
                  <a:cubicBezTo>
                    <a:pt x="28" y="36"/>
                    <a:pt x="33" y="35"/>
                    <a:pt x="37" y="31"/>
                  </a:cubicBezTo>
                  <a:cubicBezTo>
                    <a:pt x="43" y="23"/>
                    <a:pt x="40" y="11"/>
                    <a:pt x="33" y="5"/>
                  </a:cubicBezTo>
                  <a:close/>
                  <a:moveTo>
                    <a:pt x="28" y="23"/>
                  </a:moveTo>
                  <a:cubicBezTo>
                    <a:pt x="28" y="24"/>
                    <a:pt x="27" y="25"/>
                    <a:pt x="25" y="25"/>
                  </a:cubicBezTo>
                  <a:cubicBezTo>
                    <a:pt x="20" y="25"/>
                    <a:pt x="16" y="26"/>
                    <a:pt x="12" y="23"/>
                  </a:cubicBezTo>
                  <a:cubicBezTo>
                    <a:pt x="9" y="22"/>
                    <a:pt x="9" y="20"/>
                    <a:pt x="10" y="17"/>
                  </a:cubicBezTo>
                  <a:cubicBezTo>
                    <a:pt x="15" y="15"/>
                    <a:pt x="19" y="11"/>
                    <a:pt x="25" y="14"/>
                  </a:cubicBezTo>
                  <a:cubicBezTo>
                    <a:pt x="28" y="16"/>
                    <a:pt x="29" y="21"/>
                    <a:pt x="28" y="2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491630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居里夫人在重重困难前没有放弃，而是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终日</a:t>
            </a:r>
            <a:r>
              <a:rPr lang="zh-CN" altLang="en-US" sz="2800" dirty="0">
                <a:solidFill>
                  <a:schemeClr val="bg1"/>
                </a:solidFill>
              </a:rPr>
              <a:t>在烟熏火燎中搅拌着锅里的矿渣，</a:t>
            </a:r>
            <a:r>
              <a:rPr lang="zh-CN" altLang="en-US" sz="2800" b="1" dirty="0">
                <a:solidFill>
                  <a:schemeClr val="bg1"/>
                </a:solidFill>
              </a:rPr>
              <a:t>终日</a:t>
            </a:r>
            <a:r>
              <a:rPr lang="zh-CN" altLang="en-US" sz="2800" dirty="0">
                <a:solidFill>
                  <a:schemeClr val="bg1"/>
                </a:solidFill>
              </a:rPr>
              <a:t>可不可以去掉？</a:t>
            </a:r>
            <a:br>
              <a:rPr lang="zh-CN" altLang="en-US" sz="2800" dirty="0">
                <a:solidFill>
                  <a:schemeClr val="bg1"/>
                </a:solidFill>
              </a:rPr>
            </a:b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267744" y="2931790"/>
            <a:ext cx="5184576" cy="144016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不可以</a:t>
            </a:r>
            <a:r>
              <a:rPr lang="zh-CN" altLang="en-US" dirty="0">
                <a:solidFill>
                  <a:schemeClr val="tx1"/>
                </a:solidFill>
              </a:rPr>
              <a:t>，</a:t>
            </a:r>
            <a:r>
              <a:rPr lang="zh-CN" altLang="en-US" dirty="0" smtClean="0">
                <a:solidFill>
                  <a:schemeClr val="tx1"/>
                </a:solidFill>
              </a:rPr>
              <a:t>终日写出</a:t>
            </a:r>
            <a:r>
              <a:rPr lang="zh-CN" altLang="en-US" dirty="0">
                <a:solidFill>
                  <a:schemeClr val="tx1"/>
                </a:solidFill>
              </a:rPr>
              <a:t>了实验的辛苦，也写出了居里夫人执着的追求和坚定的</a:t>
            </a:r>
            <a:r>
              <a:rPr lang="zh-CN" altLang="en-US" dirty="0" smtClean="0">
                <a:solidFill>
                  <a:schemeClr val="tx1"/>
                </a:solidFill>
              </a:rPr>
              <a:t>信念。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>
            <a:spLocks noChangeAspect="1"/>
          </p:cNvSpPr>
          <p:nvPr/>
        </p:nvSpPr>
        <p:spPr>
          <a:xfrm rot="21161273">
            <a:off x="1148680" y="269601"/>
            <a:ext cx="4287240" cy="793507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accent2"/>
                </a:solidFill>
              </a:rPr>
              <a:t>居里夫人他们从发现到最后提炼镭用了多长的时间？</a:t>
            </a:r>
          </a:p>
        </p:txBody>
      </p:sp>
      <p:sp>
        <p:nvSpPr>
          <p:cNvPr id="6" name="矩形 5"/>
          <p:cNvSpPr/>
          <p:nvPr/>
        </p:nvSpPr>
        <p:spPr>
          <a:xfrm>
            <a:off x="1804672" y="2008793"/>
            <a:ext cx="54111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经过三年又九个月，他们终于从成吨的矿渣中提炼出了</a:t>
            </a:r>
            <a:r>
              <a:rPr lang="en-US" altLang="zh-CN" sz="2800" dirty="0">
                <a:solidFill>
                  <a:schemeClr val="bg1"/>
                </a:solidFill>
              </a:rPr>
              <a:t>0.1</a:t>
            </a:r>
            <a:r>
              <a:rPr lang="zh-CN" altLang="en-US" sz="2800" dirty="0">
                <a:solidFill>
                  <a:schemeClr val="bg1"/>
                </a:solidFill>
              </a:rPr>
              <a:t>克镭。</a:t>
            </a:r>
          </a:p>
        </p:txBody>
      </p: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7090312" y="1313106"/>
            <a:ext cx="899038" cy="1767734"/>
            <a:chOff x="3510498" y="1715525"/>
            <a:chExt cx="1161003" cy="1715296"/>
          </a:xfrm>
          <a:solidFill>
            <a:schemeClr val="accent4"/>
          </a:solidFill>
        </p:grpSpPr>
        <p:sp>
          <p:nvSpPr>
            <p:cNvPr id="8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形标注 9"/>
          <p:cNvSpPr/>
          <p:nvPr/>
        </p:nvSpPr>
        <p:spPr>
          <a:xfrm>
            <a:off x="5364088" y="1059582"/>
            <a:ext cx="1418992" cy="864096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成功的喜悦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589719" y="3102057"/>
            <a:ext cx="1418992" cy="633649"/>
          </a:xfrm>
          <a:prstGeom prst="wedgeEllipseCallout">
            <a:avLst>
              <a:gd name="adj1" fmla="val 58359"/>
              <a:gd name="adj2" fmla="val -1073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三大卡车</a:t>
            </a:r>
          </a:p>
        </p:txBody>
      </p:sp>
      <p:sp>
        <p:nvSpPr>
          <p:cNvPr id="14" name="椭圆形标注 13"/>
          <p:cNvSpPr/>
          <p:nvPr/>
        </p:nvSpPr>
        <p:spPr>
          <a:xfrm>
            <a:off x="4759488" y="3230221"/>
            <a:ext cx="1418992" cy="864096"/>
          </a:xfrm>
          <a:prstGeom prst="wedgeEllipseCallout">
            <a:avLst>
              <a:gd name="adj1" fmla="val 45937"/>
              <a:gd name="adj2" fmla="val -1045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圆珠笔笔尖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38" name="曲线连接符 37"/>
          <p:cNvCxnSpPr/>
          <p:nvPr/>
        </p:nvCxnSpPr>
        <p:spPr>
          <a:xfrm>
            <a:off x="1803376" y="3304648"/>
            <a:ext cx="3200672" cy="357621"/>
          </a:xfrm>
          <a:prstGeom prst="curvedConnector3">
            <a:avLst>
              <a:gd name="adj1" fmla="val 50000"/>
            </a:avLst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496892">
            <a:off x="3301855" y="309312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97769" y="360976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提炼镭的艰难</a:t>
            </a:r>
            <a:endParaRPr lang="zh-CN" altLang="en-US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3138510" y="1059582"/>
            <a:ext cx="1418992" cy="864096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提炼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镭时间  </a:t>
            </a:r>
            <a:r>
              <a:rPr lang="zh-CN" altLang="en-US" dirty="0" smtClean="0">
                <a:solidFill>
                  <a:schemeClr val="tx1"/>
                </a:solidFill>
              </a:rPr>
              <a:t>漫长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60" grpId="0"/>
      <p:bldP spid="2" grpId="0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板组合">
      <a:majorFont>
        <a:latin typeface="Informal Roman"/>
        <a:ea typeface="方正毡笔黑简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810</Words>
  <Application>Microsoft Office PowerPoint</Application>
  <PresentationFormat>全屏显示(16:9)</PresentationFormat>
  <Paragraphs>71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</dc:title>
  <dc:creator>第一PPT</dc:creator>
  <cp:keywords>www.1ppt.com</cp:keywords>
  <dc:description>www.1ppt.com</dc:description>
  <cp:lastModifiedBy>桃之夭夭</cp:lastModifiedBy>
  <cp:revision>54</cp:revision>
  <dcterms:created xsi:type="dcterms:W3CDTF">2012-11-27T00:59:00Z</dcterms:created>
  <dcterms:modified xsi:type="dcterms:W3CDTF">2019-05-05T11:33:33Z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</Properties>
</file>