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67" r:id="rId4"/>
    <p:sldId id="262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8" r:id="rId13"/>
    <p:sldId id="275" r:id="rId14"/>
    <p:sldId id="279" r:id="rId15"/>
    <p:sldId id="281" r:id="rId16"/>
    <p:sldId id="280" r:id="rId17"/>
    <p:sldId id="276" r:id="rId18"/>
    <p:sldId id="283" r:id="rId19"/>
    <p:sldId id="284" r:id="rId20"/>
    <p:sldId id="285" r:id="rId21"/>
    <p:sldId id="286" r:id="rId22"/>
    <p:sldId id="282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8BF13-0334-4E70-8D24-0D78C7BD3A39}" type="datetimeFigureOut">
              <a:rPr lang="zh-CN" altLang="en-US"/>
              <a:pPr>
                <a:defRPr/>
              </a:pPr>
              <a:t>2013/12/2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59F32-E270-4735-8423-5AE972762C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8B8CE-3B76-4AD8-9FD5-309F7FA1CAA1}" type="datetimeFigureOut">
              <a:rPr lang="zh-CN" altLang="en-US"/>
              <a:pPr>
                <a:defRPr/>
              </a:pPr>
              <a:t>2013/12/2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2CE69-9193-4509-BA3C-792B85895E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820F6-9EAF-4FB0-A3F7-FD4646F38B09}" type="datetimeFigureOut">
              <a:rPr lang="zh-CN" altLang="en-US"/>
              <a:pPr>
                <a:defRPr/>
              </a:pPr>
              <a:t>2013/12/2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9B52F-917E-48DB-8EDD-7C0186A4AA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62C65-9217-4CA3-91BE-23DBAEAE6712}" type="datetimeFigureOut">
              <a:rPr lang="zh-CN" altLang="en-US"/>
              <a:pPr>
                <a:defRPr/>
              </a:pPr>
              <a:t>2013/12/2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22285-70D2-465F-B004-5EAA08C58C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6D524-9411-4AB9-8292-C6A39E5008C0}" type="datetimeFigureOut">
              <a:rPr lang="zh-CN" altLang="en-US"/>
              <a:pPr>
                <a:defRPr/>
              </a:pPr>
              <a:t>2013/12/2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11A6E-D75C-4540-ABEF-CCB264EAC2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1CC57-17B9-4D25-B97C-45995CD39471}" type="datetimeFigureOut">
              <a:rPr lang="zh-CN" altLang="en-US"/>
              <a:pPr>
                <a:defRPr/>
              </a:pPr>
              <a:t>2013/12/2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29C4E-BAA2-49CB-8B97-5DA44BA14A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BC5FA-DAB6-4B70-8BF3-1D25174BCC25}" type="datetimeFigureOut">
              <a:rPr lang="zh-CN" altLang="en-US"/>
              <a:pPr>
                <a:defRPr/>
              </a:pPr>
              <a:t>2013/12/2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5D593-C6DA-4BF7-9081-0DBC409353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7058E-FB60-48C2-A2DA-E2CB353472C1}" type="datetimeFigureOut">
              <a:rPr lang="zh-CN" altLang="en-US"/>
              <a:pPr>
                <a:defRPr/>
              </a:pPr>
              <a:t>2013/12/2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19459-A3FB-4431-AB33-9F32A8D32D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85355-9959-42A9-8A42-40A18641866B}" type="datetimeFigureOut">
              <a:rPr lang="zh-CN" altLang="en-US"/>
              <a:pPr>
                <a:defRPr/>
              </a:pPr>
              <a:t>2013/12/2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DD305-41AC-419F-B925-F903046988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A3847-DFAB-4CF1-A8BE-736443E2281C}" type="datetimeFigureOut">
              <a:rPr lang="zh-CN" altLang="en-US"/>
              <a:pPr>
                <a:defRPr/>
              </a:pPr>
              <a:t>2013/12/2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9D93F-564A-4320-A744-3885EE2D2B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57AF1-DFCC-46E7-984E-D6B963D4472D}" type="datetimeFigureOut">
              <a:rPr lang="zh-CN" altLang="en-US"/>
              <a:pPr>
                <a:defRPr/>
              </a:pPr>
              <a:t>2013/12/2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85244-0ADF-4347-B23B-92BF9EC307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76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34F4158-2E52-4206-AD9C-4301B45AB82A}" type="datetimeFigureOut">
              <a:rPr lang="zh-CN" altLang="en-US"/>
              <a:pPr>
                <a:defRPr/>
              </a:pPr>
              <a:t>2013/12/2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7FA8204-EC5F-4E26-A978-EA0FA4CF2E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o\&#26700;&#38754;\&#26032;&#24314;&#25991;&#20214;&#22841;\3.mp3" TargetMode="Externa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 descr="图片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195736" y="2708920"/>
            <a:ext cx="4294765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itchFamily="2" charset="-122"/>
                <a:ea typeface="华文楷体" pitchFamily="2" charset="-122"/>
              </a:rPr>
              <a:t>大海睡了</a:t>
            </a:r>
            <a:endParaRPr lang="zh-CN" altLang="en-US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71800" y="4509120"/>
            <a:ext cx="296427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+mn-ea"/>
              </a:rPr>
              <a:t>制作人：张楠</a:t>
            </a:r>
            <a:endParaRPr lang="zh-CN" alt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ww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04800" y="-333375"/>
            <a:ext cx="9753600" cy="752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3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69" fill="hold"/>
                                        <p:tgtEl>
                                          <p:spTgt spid="378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 descr="1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1331913" y="836613"/>
            <a:ext cx="67691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仿宋_GB2312"/>
                <a:ea typeface="仿宋_GB2312"/>
                <a:cs typeface="仿宋_GB2312"/>
              </a:rPr>
              <a:t>    谁能说说你看到的大海是什么时间的？是什么样子的大海？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95513" y="2349500"/>
            <a:ext cx="57610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仿宋_GB2312"/>
                <a:ea typeface="仿宋_GB2312"/>
                <a:cs typeface="仿宋_GB2312"/>
              </a:rPr>
              <a:t>蓝天白云、波涛汹涌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987675" y="3500438"/>
            <a:ext cx="54721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仿宋_GB2312"/>
                <a:ea typeface="仿宋_GB2312"/>
                <a:cs typeface="仿宋_GB2312"/>
              </a:rPr>
              <a:t>让我们看看大海睡了是什么样子</a:t>
            </a:r>
          </a:p>
        </p:txBody>
      </p:sp>
      <p:sp>
        <p:nvSpPr>
          <p:cNvPr id="6" name="右箭头 5">
            <a:hlinkClick r:id="rId3" action="ppaction://hlinksldjump"/>
          </p:cNvPr>
          <p:cNvSpPr/>
          <p:nvPr/>
        </p:nvSpPr>
        <p:spPr>
          <a:xfrm>
            <a:off x="4500563" y="4365625"/>
            <a:ext cx="719137" cy="142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2639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24975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042988" y="666750"/>
            <a:ext cx="2936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Calibri" pitchFamily="34" charset="0"/>
              </a:rPr>
              <a:t>风儿不闹了，</a:t>
            </a:r>
          </a:p>
        </p:txBody>
      </p:sp>
      <p:sp>
        <p:nvSpPr>
          <p:cNvPr id="24579" name="Text Box 7"/>
          <p:cNvSpPr txBox="1">
            <a:spLocks noChangeArrowheads="1"/>
          </p:cNvSpPr>
          <p:nvPr/>
        </p:nvSpPr>
        <p:spPr bwMode="auto">
          <a:xfrm>
            <a:off x="1116013" y="1643063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2800">
              <a:latin typeface="Calibri" pitchFamily="34" charset="0"/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1042988" y="1628775"/>
            <a:ext cx="2936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Calibri" pitchFamily="34" charset="0"/>
              </a:rPr>
              <a:t>浪儿不笑了，</a:t>
            </a:r>
          </a:p>
        </p:txBody>
      </p:sp>
      <p:sp>
        <p:nvSpPr>
          <p:cNvPr id="24581" name="Text Box 9"/>
          <p:cNvSpPr txBox="1">
            <a:spLocks noChangeArrowheads="1"/>
          </p:cNvSpPr>
          <p:nvPr/>
        </p:nvSpPr>
        <p:spPr bwMode="auto">
          <a:xfrm>
            <a:off x="1187450" y="21336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Calibri" pitchFamily="34" charset="0"/>
            </a:endParaRP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042988" y="2565400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Calibri" pitchFamily="34" charset="0"/>
              </a:rPr>
              <a:t>深夜里，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971550" y="3573463"/>
            <a:ext cx="2936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Calibri" pitchFamily="34" charset="0"/>
              </a:rPr>
              <a:t>大海睡觉了。</a:t>
            </a:r>
          </a:p>
        </p:txBody>
      </p:sp>
      <p:sp>
        <p:nvSpPr>
          <p:cNvPr id="10" name="笑脸 9">
            <a:hlinkClick r:id="rId3" action="ppaction://hlinksldjump"/>
          </p:cNvPr>
          <p:cNvSpPr/>
          <p:nvPr/>
        </p:nvSpPr>
        <p:spPr>
          <a:xfrm>
            <a:off x="7451725" y="5661025"/>
            <a:ext cx="649288" cy="576263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40" grpId="0"/>
      <p:bldP spid="18442" grpId="0"/>
      <p:bldP spid="184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 descr="1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1476375" y="1125538"/>
            <a:ext cx="63357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仿宋_GB2312"/>
                <a:ea typeface="仿宋_GB2312"/>
                <a:cs typeface="仿宋_GB2312"/>
              </a:rPr>
              <a:t>    </a:t>
            </a:r>
            <a:r>
              <a:rPr lang="zh-CN" altLang="en-US" sz="3200" b="1">
                <a:latin typeface="仿宋_GB2312"/>
                <a:ea typeface="仿宋_GB2312"/>
                <a:cs typeface="仿宋_GB2312"/>
              </a:rPr>
              <a:t>闹了一天、笑了一天的大海，这时累了，她像孩子一样睡着了。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02063" y="2420938"/>
            <a:ext cx="554037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_GB2312"/>
                <a:ea typeface="仿宋_GB2312"/>
                <a:cs typeface="仿宋_GB2312"/>
              </a:rPr>
              <a:t>想一想，该怎么读这小节？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787900" y="3573463"/>
            <a:ext cx="36718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latin typeface="仿宋_GB2312"/>
                <a:ea typeface="仿宋_GB2312"/>
                <a:cs typeface="仿宋_GB2312"/>
              </a:rPr>
              <a:t>轻轻的、慢慢的</a:t>
            </a:r>
            <a:r>
              <a:rPr lang="en-US" altLang="zh-CN" sz="2800" b="1">
                <a:solidFill>
                  <a:schemeClr val="tx2"/>
                </a:solidFill>
                <a:latin typeface="仿宋_GB2312"/>
                <a:ea typeface="仿宋_GB2312"/>
                <a:cs typeface="仿宋_GB2312"/>
              </a:rPr>
              <a:t>……</a:t>
            </a:r>
            <a:endParaRPr lang="zh-CN" altLang="en-US" sz="2800" b="1">
              <a:solidFill>
                <a:schemeClr val="tx2"/>
              </a:solidFill>
              <a:latin typeface="仿宋_GB2312"/>
              <a:ea typeface="仿宋_GB2312"/>
              <a:cs typeface="仿宋_GB2312"/>
            </a:endParaRPr>
          </a:p>
        </p:txBody>
      </p:sp>
      <p:sp>
        <p:nvSpPr>
          <p:cNvPr id="6" name="笑脸 5">
            <a:hlinkClick r:id="rId3" action="ppaction://hlinksldjump"/>
          </p:cNvPr>
          <p:cNvSpPr/>
          <p:nvPr/>
        </p:nvSpPr>
        <p:spPr>
          <a:xfrm>
            <a:off x="5508625" y="4724400"/>
            <a:ext cx="1366838" cy="108108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6" name="TextBox 6"/>
          <p:cNvSpPr txBox="1">
            <a:spLocks noChangeArrowheads="1"/>
          </p:cNvSpPr>
          <p:nvPr/>
        </p:nvSpPr>
        <p:spPr bwMode="auto">
          <a:xfrm>
            <a:off x="7235825" y="4508500"/>
            <a:ext cx="1368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0232" y="4437112"/>
            <a:ext cx="203773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再试试！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290050" cy="7462838"/>
        </p:xfrm>
        <a:graphic>
          <a:graphicData uri="http://schemas.openxmlformats.org/presentationml/2006/ole">
            <p:oleObj spid="_x0000_s1026" name="位图图像" r:id="rId3" imgW="6609524" imgH="4342857" progId="PBrush">
              <p:embed/>
            </p:oleObj>
          </a:graphicData>
        </a:graphic>
      </p:graphicFrame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971550" y="823913"/>
            <a:ext cx="324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3366"/>
                </a:solidFill>
                <a:latin typeface="Calibri" pitchFamily="34" charset="0"/>
              </a:rPr>
              <a:t>她抱着明月，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971550" y="1628775"/>
            <a:ext cx="324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3366"/>
                </a:solidFill>
                <a:latin typeface="Calibri" pitchFamily="34" charset="0"/>
              </a:rPr>
              <a:t>她背着星星，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900113" y="2420938"/>
            <a:ext cx="4260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3366"/>
                </a:solidFill>
                <a:latin typeface="Calibri" pitchFamily="34" charset="0"/>
              </a:rPr>
              <a:t>那轻轻的潮声啊，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827088" y="3213100"/>
            <a:ext cx="4260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3366"/>
                </a:solidFill>
                <a:latin typeface="Calibri" pitchFamily="34" charset="0"/>
              </a:rPr>
              <a:t>是她睡熟的鼾声。</a:t>
            </a:r>
          </a:p>
        </p:txBody>
      </p:sp>
      <p:sp>
        <p:nvSpPr>
          <p:cNvPr id="1031" name="AutoShape 12"/>
          <p:cNvSpPr>
            <a:spLocks noChangeArrowheads="1"/>
          </p:cNvSpPr>
          <p:nvPr/>
        </p:nvSpPr>
        <p:spPr bwMode="auto">
          <a:xfrm>
            <a:off x="7380288" y="476250"/>
            <a:ext cx="431800" cy="576263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032" name="AutoShape 13"/>
          <p:cNvSpPr>
            <a:spLocks noChangeArrowheads="1"/>
          </p:cNvSpPr>
          <p:nvPr/>
        </p:nvSpPr>
        <p:spPr bwMode="auto">
          <a:xfrm>
            <a:off x="6588125" y="1341438"/>
            <a:ext cx="360363" cy="6477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033" name="AutoShape 14"/>
          <p:cNvSpPr>
            <a:spLocks noChangeArrowheads="1"/>
          </p:cNvSpPr>
          <p:nvPr/>
        </p:nvSpPr>
        <p:spPr bwMode="auto">
          <a:xfrm>
            <a:off x="6659563" y="4437063"/>
            <a:ext cx="287337" cy="574675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FFFF00">
                  <a:alpha val="62000"/>
                </a:srgbClr>
              </a:gs>
              <a:gs pos="100000">
                <a:srgbClr val="767600">
                  <a:alpha val="67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034" name="AutoShape 16"/>
          <p:cNvSpPr>
            <a:spLocks noChangeArrowheads="1"/>
          </p:cNvSpPr>
          <p:nvPr/>
        </p:nvSpPr>
        <p:spPr bwMode="auto">
          <a:xfrm>
            <a:off x="7451725" y="4868863"/>
            <a:ext cx="360363" cy="64770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FFFF99">
                  <a:alpha val="60999"/>
                </a:srgbClr>
              </a:gs>
              <a:gs pos="100000">
                <a:srgbClr val="767647">
                  <a:alpha val="34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2" name="笑脸 11">
            <a:hlinkClick r:id="rId4" action="ppaction://hlinksldjump"/>
          </p:cNvPr>
          <p:cNvSpPr/>
          <p:nvPr/>
        </p:nvSpPr>
        <p:spPr>
          <a:xfrm>
            <a:off x="6300788" y="4797425"/>
            <a:ext cx="719137" cy="71913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3" grpId="0"/>
      <p:bldP spid="19464" grpId="0"/>
      <p:bldP spid="194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290050" cy="7462838"/>
        </p:xfrm>
        <a:graphic>
          <a:graphicData uri="http://schemas.openxmlformats.org/presentationml/2006/ole">
            <p:oleObj spid="_x0000_s2050" name="位图图像" r:id="rId3" imgW="6609524" imgH="4342857" progId="PBrush">
              <p:embed/>
            </p:oleObj>
          </a:graphicData>
        </a:graphic>
      </p:graphicFrame>
      <p:sp>
        <p:nvSpPr>
          <p:cNvPr id="2051" name="Text Box 6"/>
          <p:cNvSpPr txBox="1">
            <a:spLocks noChangeArrowheads="1"/>
          </p:cNvSpPr>
          <p:nvPr/>
        </p:nvSpPr>
        <p:spPr bwMode="auto">
          <a:xfrm>
            <a:off x="971550" y="823913"/>
            <a:ext cx="324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她</a:t>
            </a:r>
            <a:r>
              <a:rPr lang="zh-CN" altLang="en-US" sz="4000" b="1">
                <a:solidFill>
                  <a:srgbClr val="003366"/>
                </a:solidFill>
                <a:latin typeface="Calibri" pitchFamily="34" charset="0"/>
              </a:rPr>
              <a:t>抱着明月，</a:t>
            </a:r>
          </a:p>
        </p:txBody>
      </p:sp>
      <p:sp>
        <p:nvSpPr>
          <p:cNvPr id="2052" name="Text Box 7"/>
          <p:cNvSpPr txBox="1">
            <a:spLocks noChangeArrowheads="1"/>
          </p:cNvSpPr>
          <p:nvPr/>
        </p:nvSpPr>
        <p:spPr bwMode="auto">
          <a:xfrm>
            <a:off x="971550" y="1628775"/>
            <a:ext cx="324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她</a:t>
            </a:r>
            <a:r>
              <a:rPr lang="zh-CN" altLang="en-US" sz="4000" b="1">
                <a:solidFill>
                  <a:srgbClr val="003366"/>
                </a:solidFill>
                <a:latin typeface="Calibri" pitchFamily="34" charset="0"/>
              </a:rPr>
              <a:t>背着星星，</a:t>
            </a:r>
          </a:p>
        </p:txBody>
      </p:sp>
      <p:sp>
        <p:nvSpPr>
          <p:cNvPr id="2053" name="Text Box 8"/>
          <p:cNvSpPr txBox="1">
            <a:spLocks noChangeArrowheads="1"/>
          </p:cNvSpPr>
          <p:nvPr/>
        </p:nvSpPr>
        <p:spPr bwMode="auto">
          <a:xfrm>
            <a:off x="900113" y="2420938"/>
            <a:ext cx="4260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3366"/>
                </a:solidFill>
                <a:latin typeface="Calibri" pitchFamily="34" charset="0"/>
              </a:rPr>
              <a:t>那轻轻的潮声啊，</a:t>
            </a:r>
          </a:p>
        </p:txBody>
      </p:sp>
      <p:sp>
        <p:nvSpPr>
          <p:cNvPr id="2054" name="Text Box 9"/>
          <p:cNvSpPr txBox="1">
            <a:spLocks noChangeArrowheads="1"/>
          </p:cNvSpPr>
          <p:nvPr/>
        </p:nvSpPr>
        <p:spPr bwMode="auto">
          <a:xfrm>
            <a:off x="827088" y="3213100"/>
            <a:ext cx="4260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3366"/>
                </a:solidFill>
                <a:latin typeface="Calibri" pitchFamily="34" charset="0"/>
              </a:rPr>
              <a:t>是她睡熟的鼾声。</a:t>
            </a:r>
          </a:p>
        </p:txBody>
      </p:sp>
      <p:sp>
        <p:nvSpPr>
          <p:cNvPr id="2055" name="AutoShape 12"/>
          <p:cNvSpPr>
            <a:spLocks noChangeArrowheads="1"/>
          </p:cNvSpPr>
          <p:nvPr/>
        </p:nvSpPr>
        <p:spPr bwMode="auto">
          <a:xfrm>
            <a:off x="7380288" y="476250"/>
            <a:ext cx="431800" cy="576263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6" name="AutoShape 13"/>
          <p:cNvSpPr>
            <a:spLocks noChangeArrowheads="1"/>
          </p:cNvSpPr>
          <p:nvPr/>
        </p:nvSpPr>
        <p:spPr bwMode="auto">
          <a:xfrm>
            <a:off x="6588125" y="1341438"/>
            <a:ext cx="360363" cy="6477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7" name="AutoShape 14"/>
          <p:cNvSpPr>
            <a:spLocks noChangeArrowheads="1"/>
          </p:cNvSpPr>
          <p:nvPr/>
        </p:nvSpPr>
        <p:spPr bwMode="auto">
          <a:xfrm>
            <a:off x="6659563" y="4437063"/>
            <a:ext cx="287337" cy="574675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FFFF00">
                  <a:alpha val="62000"/>
                </a:srgbClr>
              </a:gs>
              <a:gs pos="100000">
                <a:srgbClr val="767600">
                  <a:alpha val="67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8" name="AutoShape 16"/>
          <p:cNvSpPr>
            <a:spLocks noChangeArrowheads="1"/>
          </p:cNvSpPr>
          <p:nvPr/>
        </p:nvSpPr>
        <p:spPr bwMode="auto">
          <a:xfrm>
            <a:off x="7451725" y="4868863"/>
            <a:ext cx="360363" cy="64770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FFFF99">
                  <a:alpha val="60999"/>
                </a:srgbClr>
              </a:gs>
              <a:gs pos="100000">
                <a:srgbClr val="767647">
                  <a:alpha val="34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 descr="1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1331913" y="836613"/>
            <a:ext cx="70564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仿宋_GB2312"/>
                <a:ea typeface="仿宋_GB2312"/>
                <a:cs typeface="仿宋_GB2312"/>
              </a:rPr>
              <a:t>为什么用女字旁的“她”？把大海当成了什么？</a:t>
            </a:r>
          </a:p>
        </p:txBody>
      </p:sp>
      <p:sp>
        <p:nvSpPr>
          <p:cNvPr id="4" name="矩形 3"/>
          <p:cNvSpPr/>
          <p:nvPr/>
        </p:nvSpPr>
        <p:spPr>
          <a:xfrm>
            <a:off x="3707904" y="2348880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妈妈！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84438" y="3644900"/>
            <a:ext cx="54006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        想着妈妈的样子再试着读一读！</a:t>
            </a:r>
          </a:p>
        </p:txBody>
      </p:sp>
      <p:sp>
        <p:nvSpPr>
          <p:cNvPr id="6" name="笑脸 5">
            <a:hlinkClick r:id="rId3" action="ppaction://hlinksldjump"/>
          </p:cNvPr>
          <p:cNvSpPr/>
          <p:nvPr/>
        </p:nvSpPr>
        <p:spPr>
          <a:xfrm>
            <a:off x="4356100" y="4797425"/>
            <a:ext cx="1800225" cy="1223963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 descr="1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Box 2"/>
          <p:cNvSpPr txBox="1">
            <a:spLocks noChangeArrowheads="1"/>
          </p:cNvSpPr>
          <p:nvPr/>
        </p:nvSpPr>
        <p:spPr bwMode="auto">
          <a:xfrm>
            <a:off x="1547813" y="908050"/>
            <a:ext cx="676910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仿宋_GB2312"/>
                <a:ea typeface="仿宋_GB2312"/>
                <a:cs typeface="仿宋_GB2312"/>
              </a:rPr>
              <a:t>    为了奖励大家这节课的积极表现，再带着你们看一看夜晚的大海！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51_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5" descr="2004722353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 descr="1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1116013" y="1125538"/>
            <a:ext cx="70564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仿宋_GB2312"/>
                <a:ea typeface="仿宋_GB2312"/>
                <a:cs typeface="仿宋_GB2312"/>
              </a:rPr>
              <a:t>同学们，你们见过大海吗？它是什么样子的？谁能说一说？</a:t>
            </a:r>
          </a:p>
        </p:txBody>
      </p:sp>
      <p:sp>
        <p:nvSpPr>
          <p:cNvPr id="4" name="矩形 3"/>
          <p:cNvSpPr/>
          <p:nvPr/>
        </p:nvSpPr>
        <p:spPr>
          <a:xfrm>
            <a:off x="3995936" y="3068960"/>
            <a:ext cx="296747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ea typeface="+mn-ea"/>
              </a:rPr>
              <a:t>你真棒！</a:t>
            </a:r>
            <a:endParaRPr lang="zh-CN" altLang="en-US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9" descr="2004011600016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96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randomBa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6" descr="r_moon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85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 descr="1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Box 2"/>
          <p:cNvSpPr txBox="1">
            <a:spLocks noChangeArrowheads="1"/>
          </p:cNvSpPr>
          <p:nvPr/>
        </p:nvSpPr>
        <p:spPr bwMode="auto">
          <a:xfrm>
            <a:off x="900113" y="1125538"/>
            <a:ext cx="72009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仿宋_GB2312"/>
                <a:ea typeface="仿宋_GB2312"/>
                <a:cs typeface="仿宋_GB2312"/>
              </a:rPr>
              <a:t>    作业：用自己觉得最美的声音、语气把这首小诗读给家长听，让他们在书上写上听后感受和鼓励的语言！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 Box 14"/>
          <p:cNvSpPr txBox="1">
            <a:spLocks noChangeArrowheads="1"/>
          </p:cNvSpPr>
          <p:nvPr/>
        </p:nvSpPr>
        <p:spPr bwMode="auto">
          <a:xfrm>
            <a:off x="3255963" y="27146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15363" name="WordArt 15"/>
          <p:cNvSpPr>
            <a:spLocks noChangeArrowheads="1" noChangeShapeType="1" noTextEdit="1"/>
          </p:cNvSpPr>
          <p:nvPr/>
        </p:nvSpPr>
        <p:spPr bwMode="auto">
          <a:xfrm>
            <a:off x="5867400" y="2349500"/>
            <a:ext cx="1219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 spc="96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宋体"/>
                <a:ea typeface="宋体"/>
              </a:rPr>
              <a:t>睡觉</a:t>
            </a:r>
          </a:p>
        </p:txBody>
      </p:sp>
      <p:sp>
        <p:nvSpPr>
          <p:cNvPr id="15364" name="WordArt 16"/>
          <p:cNvSpPr>
            <a:spLocks noChangeArrowheads="1" noChangeShapeType="1" noTextEdit="1"/>
          </p:cNvSpPr>
          <p:nvPr/>
        </p:nvSpPr>
        <p:spPr bwMode="auto">
          <a:xfrm>
            <a:off x="1619250" y="2349500"/>
            <a:ext cx="1366838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 spc="96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宋体"/>
                <a:ea typeface="宋体"/>
              </a:rPr>
              <a:t>深夜里</a:t>
            </a:r>
          </a:p>
        </p:txBody>
      </p:sp>
      <p:sp>
        <p:nvSpPr>
          <p:cNvPr id="15365" name="WordArt 17"/>
          <p:cNvSpPr>
            <a:spLocks noChangeArrowheads="1" noChangeShapeType="1" noTextEdit="1"/>
          </p:cNvSpPr>
          <p:nvPr/>
        </p:nvSpPr>
        <p:spPr bwMode="auto">
          <a:xfrm>
            <a:off x="1692275" y="3716338"/>
            <a:ext cx="123825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 spc="96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宋体"/>
                <a:ea typeface="宋体"/>
              </a:rPr>
              <a:t>抱着</a:t>
            </a:r>
          </a:p>
        </p:txBody>
      </p:sp>
      <p:sp>
        <p:nvSpPr>
          <p:cNvPr id="15366" name="WordArt 18"/>
          <p:cNvSpPr>
            <a:spLocks noChangeArrowheads="1" noChangeShapeType="1" noTextEdit="1"/>
          </p:cNvSpPr>
          <p:nvPr/>
        </p:nvSpPr>
        <p:spPr bwMode="auto">
          <a:xfrm>
            <a:off x="5867400" y="3716338"/>
            <a:ext cx="123825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 spc="96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宋体"/>
                <a:ea typeface="宋体"/>
              </a:rPr>
              <a:t>明月</a:t>
            </a:r>
          </a:p>
        </p:txBody>
      </p:sp>
      <p:sp>
        <p:nvSpPr>
          <p:cNvPr id="15367" name="WordArt 20"/>
          <p:cNvSpPr>
            <a:spLocks noChangeArrowheads="1" noChangeShapeType="1" noTextEdit="1"/>
          </p:cNvSpPr>
          <p:nvPr/>
        </p:nvSpPr>
        <p:spPr bwMode="auto">
          <a:xfrm>
            <a:off x="3708400" y="5157788"/>
            <a:ext cx="123825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 spc="96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宋体"/>
                <a:ea typeface="宋体"/>
              </a:rPr>
              <a:t>潮声</a:t>
            </a:r>
          </a:p>
        </p:txBody>
      </p:sp>
      <p:sp>
        <p:nvSpPr>
          <p:cNvPr id="15368" name="WordArt 21"/>
          <p:cNvSpPr>
            <a:spLocks noChangeArrowheads="1" noChangeShapeType="1" noTextEdit="1"/>
          </p:cNvSpPr>
          <p:nvPr/>
        </p:nvSpPr>
        <p:spPr bwMode="auto">
          <a:xfrm>
            <a:off x="5867400" y="5157788"/>
            <a:ext cx="123825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 spc="96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幼圆"/>
              </a:rPr>
              <a:t>鼾声</a:t>
            </a:r>
          </a:p>
        </p:txBody>
      </p:sp>
      <p:sp>
        <p:nvSpPr>
          <p:cNvPr id="15369" name="WordArt 23"/>
          <p:cNvSpPr>
            <a:spLocks noChangeArrowheads="1" noChangeShapeType="1" noTextEdit="1"/>
          </p:cNvSpPr>
          <p:nvPr/>
        </p:nvSpPr>
        <p:spPr bwMode="auto">
          <a:xfrm>
            <a:off x="3635375" y="3716338"/>
            <a:ext cx="123825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 spc="96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幼圆"/>
              </a:rPr>
              <a:t>背着</a:t>
            </a:r>
          </a:p>
        </p:txBody>
      </p:sp>
      <p:sp>
        <p:nvSpPr>
          <p:cNvPr id="15370" name="WordArt 26"/>
          <p:cNvSpPr>
            <a:spLocks noChangeArrowheads="1" noChangeShapeType="1" noTextEdit="1"/>
          </p:cNvSpPr>
          <p:nvPr/>
        </p:nvSpPr>
        <p:spPr bwMode="auto">
          <a:xfrm>
            <a:off x="3708400" y="2349500"/>
            <a:ext cx="123825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 spc="96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宋体"/>
                <a:ea typeface="宋体"/>
              </a:rPr>
              <a:t>大海</a:t>
            </a:r>
          </a:p>
        </p:txBody>
      </p:sp>
      <p:sp>
        <p:nvSpPr>
          <p:cNvPr id="15371" name="WordArt 27"/>
          <p:cNvSpPr>
            <a:spLocks noChangeArrowheads="1" noChangeShapeType="1" noTextEdit="1"/>
          </p:cNvSpPr>
          <p:nvPr/>
        </p:nvSpPr>
        <p:spPr bwMode="auto">
          <a:xfrm>
            <a:off x="1692275" y="5157788"/>
            <a:ext cx="123825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 spc="96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宋体"/>
                <a:ea typeface="宋体"/>
              </a:rPr>
              <a:t>浪儿</a:t>
            </a:r>
          </a:p>
        </p:txBody>
      </p:sp>
      <p:sp>
        <p:nvSpPr>
          <p:cNvPr id="4124" name="Text Box 28"/>
          <p:cNvSpPr txBox="1">
            <a:spLocks noChangeArrowheads="1"/>
          </p:cNvSpPr>
          <p:nvPr/>
        </p:nvSpPr>
        <p:spPr bwMode="auto">
          <a:xfrm>
            <a:off x="1258888" y="1401763"/>
            <a:ext cx="5921375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 sz="2000" b="1">
              <a:solidFill>
                <a:schemeClr val="hlink"/>
              </a:solidFill>
              <a:latin typeface="Calibri" pitchFamily="34" charset="0"/>
            </a:endParaRPr>
          </a:p>
          <a:p>
            <a:r>
              <a:rPr lang="en-US" altLang="zh-CN" sz="2400" b="1">
                <a:solidFill>
                  <a:schemeClr val="hlink"/>
                </a:solidFill>
                <a:latin typeface="Calibri" pitchFamily="34" charset="0"/>
              </a:rPr>
              <a:t>     shēn  y</a:t>
            </a:r>
            <a:r>
              <a:rPr lang="en-US" altLang="zh-CN" sz="2400" b="1">
                <a:solidFill>
                  <a:schemeClr val="hlink"/>
                </a:solidFill>
              </a:rPr>
              <a:t>è</a:t>
            </a:r>
            <a:r>
              <a:rPr lang="en-US" altLang="zh-CN" sz="2400" b="1">
                <a:solidFill>
                  <a:schemeClr val="hlink"/>
                </a:solidFill>
                <a:latin typeface="Calibri" pitchFamily="34" charset="0"/>
              </a:rPr>
              <a:t>  lǐ         d</a:t>
            </a:r>
            <a:r>
              <a:rPr lang="en-US" altLang="zh-CN" sz="2400" b="1">
                <a:solidFill>
                  <a:schemeClr val="hlink"/>
                </a:solidFill>
              </a:rPr>
              <a:t>à</a:t>
            </a:r>
            <a:r>
              <a:rPr lang="en-US" altLang="zh-CN" sz="2400" b="1">
                <a:solidFill>
                  <a:schemeClr val="hlink"/>
                </a:solidFill>
                <a:latin typeface="Calibri" pitchFamily="34" charset="0"/>
              </a:rPr>
              <a:t>   hǎi                shu</a:t>
            </a:r>
            <a:r>
              <a:rPr lang="en-US" altLang="zh-CN" sz="2400" b="1">
                <a:solidFill>
                  <a:schemeClr val="hlink"/>
                </a:solidFill>
              </a:rPr>
              <a:t>ì</a:t>
            </a:r>
            <a:r>
              <a:rPr lang="en-US" altLang="zh-CN" sz="2400" b="1">
                <a:solidFill>
                  <a:schemeClr val="hlink"/>
                </a:solidFill>
                <a:latin typeface="Calibri" pitchFamily="34" charset="0"/>
              </a:rPr>
              <a:t>   ji</a:t>
            </a:r>
            <a:r>
              <a:rPr lang="en-US" altLang="zh-CN" sz="2400" b="1">
                <a:solidFill>
                  <a:schemeClr val="hlink"/>
                </a:solidFill>
              </a:rPr>
              <a:t>à</a:t>
            </a:r>
            <a:r>
              <a:rPr lang="en-US" altLang="zh-CN" sz="2400" b="1">
                <a:solidFill>
                  <a:schemeClr val="hlink"/>
                </a:solidFill>
                <a:latin typeface="Calibri" pitchFamily="34" charset="0"/>
              </a:rPr>
              <a:t>o</a:t>
            </a:r>
          </a:p>
          <a:p>
            <a:endParaRPr lang="en-US" altLang="zh-CN" sz="2400" b="1">
              <a:solidFill>
                <a:schemeClr val="hlink"/>
              </a:solidFill>
              <a:latin typeface="Calibri" pitchFamily="34" charset="0"/>
            </a:endParaRPr>
          </a:p>
          <a:p>
            <a:endParaRPr lang="en-US" altLang="zh-CN" sz="2400" b="1">
              <a:solidFill>
                <a:schemeClr val="hlink"/>
              </a:solidFill>
              <a:latin typeface="Calibri" pitchFamily="34" charset="0"/>
            </a:endParaRPr>
          </a:p>
          <a:p>
            <a:endParaRPr lang="en-US" altLang="zh-CN" sz="2400" b="1">
              <a:solidFill>
                <a:schemeClr val="hlink"/>
              </a:solidFill>
              <a:latin typeface="Calibri" pitchFamily="34" charset="0"/>
            </a:endParaRPr>
          </a:p>
          <a:p>
            <a:r>
              <a:rPr lang="en-US" altLang="zh-CN" sz="2400" b="1">
                <a:solidFill>
                  <a:schemeClr val="hlink"/>
                </a:solidFill>
                <a:latin typeface="Calibri" pitchFamily="34" charset="0"/>
              </a:rPr>
              <a:t>    b</a:t>
            </a:r>
            <a:r>
              <a:rPr lang="en-US" altLang="zh-CN" sz="2400" b="1">
                <a:solidFill>
                  <a:schemeClr val="hlink"/>
                </a:solidFill>
              </a:rPr>
              <a:t>à</a:t>
            </a:r>
            <a:r>
              <a:rPr lang="en-US" altLang="zh-CN" sz="2400" b="1">
                <a:solidFill>
                  <a:schemeClr val="hlink"/>
                </a:solidFill>
                <a:latin typeface="Calibri" pitchFamily="34" charset="0"/>
              </a:rPr>
              <a:t>o    zhe           bēi    zhe                m</a:t>
            </a:r>
            <a:r>
              <a:rPr lang="en-US" altLang="zh-CN" sz="2400" b="1">
                <a:solidFill>
                  <a:schemeClr val="hlink"/>
                </a:solidFill>
              </a:rPr>
              <a:t>í</a:t>
            </a:r>
            <a:r>
              <a:rPr lang="en-US" altLang="zh-CN" sz="2400" b="1">
                <a:solidFill>
                  <a:schemeClr val="hlink"/>
                </a:solidFill>
                <a:latin typeface="Calibri" pitchFamily="34" charset="0"/>
              </a:rPr>
              <a:t>ng  yu</a:t>
            </a:r>
            <a:r>
              <a:rPr lang="en-US" altLang="zh-CN" sz="2400" b="1">
                <a:solidFill>
                  <a:schemeClr val="hlink"/>
                </a:solidFill>
              </a:rPr>
              <a:t>è</a:t>
            </a:r>
            <a:endParaRPr lang="en-US" altLang="zh-CN" sz="2400" b="1">
              <a:solidFill>
                <a:schemeClr val="hlink"/>
              </a:solidFill>
              <a:latin typeface="Calibri" pitchFamily="34" charset="0"/>
            </a:endParaRPr>
          </a:p>
          <a:p>
            <a:r>
              <a:rPr lang="en-US" altLang="zh-CN" sz="2400" b="1">
                <a:solidFill>
                  <a:schemeClr val="hlink"/>
                </a:solidFill>
                <a:latin typeface="Calibri" pitchFamily="34" charset="0"/>
              </a:rPr>
              <a:t>   </a:t>
            </a:r>
          </a:p>
          <a:p>
            <a:endParaRPr lang="en-US" altLang="zh-CN" sz="2400" b="1">
              <a:solidFill>
                <a:schemeClr val="hlink"/>
              </a:solidFill>
              <a:latin typeface="Calibri" pitchFamily="34" charset="0"/>
            </a:endParaRPr>
          </a:p>
          <a:p>
            <a:endParaRPr lang="en-US" altLang="zh-CN" sz="2400" b="1">
              <a:solidFill>
                <a:schemeClr val="hlink"/>
              </a:solidFill>
              <a:latin typeface="Calibri" pitchFamily="34" charset="0"/>
            </a:endParaRPr>
          </a:p>
          <a:p>
            <a:r>
              <a:rPr lang="en-US" altLang="zh-CN" sz="2400" b="1">
                <a:solidFill>
                  <a:schemeClr val="hlink"/>
                </a:solidFill>
                <a:latin typeface="Calibri" pitchFamily="34" charset="0"/>
              </a:rPr>
              <a:t>   l</a:t>
            </a:r>
            <a:r>
              <a:rPr lang="en-US" altLang="zh-CN" sz="2400" b="1">
                <a:solidFill>
                  <a:schemeClr val="hlink"/>
                </a:solidFill>
              </a:rPr>
              <a:t>à</a:t>
            </a:r>
            <a:r>
              <a:rPr lang="en-US" altLang="zh-CN" sz="2400" b="1">
                <a:solidFill>
                  <a:schemeClr val="hlink"/>
                </a:solidFill>
                <a:latin typeface="Calibri" pitchFamily="34" charset="0"/>
              </a:rPr>
              <a:t>ng   er       ch</a:t>
            </a:r>
            <a:r>
              <a:rPr lang="en-US" altLang="zh-CN" sz="2400" b="1">
                <a:solidFill>
                  <a:schemeClr val="hlink"/>
                </a:solidFill>
              </a:rPr>
              <a:t>á</a:t>
            </a:r>
            <a:r>
              <a:rPr lang="en-US" altLang="zh-CN" sz="2400" b="1">
                <a:solidFill>
                  <a:schemeClr val="hlink"/>
                </a:solidFill>
                <a:latin typeface="Calibri" pitchFamily="34" charset="0"/>
              </a:rPr>
              <a:t>o shēng        hān   shēng</a:t>
            </a:r>
          </a:p>
          <a:p>
            <a:endParaRPr lang="en-US" altLang="zh-CN" sz="2400" b="1">
              <a:solidFill>
                <a:schemeClr val="hlink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4" grpId="0"/>
      <p:bldP spid="412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 descr="1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971550" y="836613"/>
            <a:ext cx="73453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仿宋_GB2312"/>
                <a:ea typeface="仿宋_GB2312"/>
                <a:cs typeface="仿宋_GB2312"/>
              </a:rPr>
              <a:t>    </a:t>
            </a:r>
            <a:r>
              <a:rPr lang="zh-CN" altLang="en-US" sz="4000" b="1">
                <a:latin typeface="仿宋_GB2312"/>
                <a:ea typeface="仿宋_GB2312"/>
                <a:cs typeface="仿宋_GB2312"/>
              </a:rPr>
              <a:t>为了奖励同学们读的这么好，老师要带着大家一起去看看大海！</a:t>
            </a:r>
          </a:p>
        </p:txBody>
      </p:sp>
      <p:sp>
        <p:nvSpPr>
          <p:cNvPr id="4" name="矩形 3"/>
          <p:cNvSpPr/>
          <p:nvPr/>
        </p:nvSpPr>
        <p:spPr>
          <a:xfrm>
            <a:off x="4716016" y="2996952"/>
            <a:ext cx="15760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+mn-ea"/>
                <a:hlinkClick r:id="rId3" action="ppaction://hlinksldjump"/>
              </a:rPr>
              <a:t>大海</a:t>
            </a:r>
            <a:endParaRPr lang="zh-CN" alt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ww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0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"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6" descr="ww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333375"/>
            <a:ext cx="9753600" cy="752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ww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333375"/>
            <a:ext cx="9753600" cy="752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ww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333375"/>
            <a:ext cx="9753600" cy="752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2000"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ww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333375"/>
            <a:ext cx="9753600" cy="752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318</Words>
  <Application>Microsoft Office PowerPoint</Application>
  <PresentationFormat>全屏显示(4:3)</PresentationFormat>
  <Paragraphs>34</Paragraphs>
  <Slides>22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Calibri</vt:lpstr>
      <vt:lpstr>宋体</vt:lpstr>
      <vt:lpstr>Arial</vt:lpstr>
      <vt:lpstr>仿宋_GB2312</vt:lpstr>
      <vt:lpstr>Office 主题</vt:lpstr>
      <vt:lpstr>位图图像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11</cp:revision>
  <dcterms:modified xsi:type="dcterms:W3CDTF">2013-12-02T03:27:04Z</dcterms:modified>
</cp:coreProperties>
</file>