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2" r:id="rId5"/>
    <p:sldId id="258" r:id="rId6"/>
    <p:sldId id="259" r:id="rId7"/>
    <p:sldId id="260" r:id="rId8"/>
    <p:sldId id="261" r:id="rId9"/>
    <p:sldId id="267" r:id="rId10"/>
    <p:sldId id="269" r:id="rId11"/>
    <p:sldId id="268" r:id="rId12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4E25"/>
    <a:srgbClr val="8F93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8100" y="2540"/>
            <a:ext cx="12162155" cy="6824980"/>
          </a:xfrm>
        </p:spPr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 descr="u=3572959758,1889546734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5560" y="2540"/>
            <a:ext cx="12235815" cy="68040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37665" y="300355"/>
            <a:ext cx="8207375" cy="18586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行楷简体" panose="02010601030101010101" charset="-122"/>
                <a:ea typeface="方正行楷简体" panose="02010601030101010101" charset="-122"/>
              </a:rPr>
              <a:t>天    下    奇    观</a:t>
            </a:r>
            <a:endParaRPr lang="zh-CN" altLang="en-US" sz="7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行楷简体" panose="02010601030101010101" charset="-122"/>
              <a:ea typeface="方正行楷简体" panose="02010601030101010101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46960" y="2834640"/>
            <a:ext cx="749808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浙江潮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81525" y="5257800"/>
            <a:ext cx="7381240" cy="10674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景泰县草窝滩学区五景小学   达世俭</a:t>
            </a:r>
            <a:endParaRPr lang="zh-CN" alt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3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u=3902927516,340480836&amp;fm=21&amp;gp=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9210" y="1270"/>
            <a:ext cx="12214225" cy="68554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46530" y="650240"/>
            <a:ext cx="8714105" cy="15392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   </a:t>
            </a:r>
            <a:r>
              <a:rPr lang="zh-CN" altLang="en-US" sz="72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谢谢！</a:t>
            </a:r>
            <a:endParaRPr lang="zh-CN" altLang="en-US" sz="72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46960" y="2834640"/>
            <a:ext cx="7814310" cy="28898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  <a:scene3d>
              <a:camera prst="perspectiveRight"/>
              <a:lightRig rig="threePt" dir="t">
                <a:rot lat="0" lon="0" rev="0"/>
              </a:lightRig>
            </a:scene3d>
            <a:sp3d extrusionH="311150" prstMaterial="plastic">
              <a:extrusionClr>
                <a:srgbClr val="D6C0C9"/>
              </a:extrusionClr>
            </a:sp3d>
          </a:bodyPr>
          <a:p>
            <a:pPr algn="ctr"/>
            <a:r>
              <a:rPr lang="en-US" altLang="zh-CN" sz="7200" b="1">
                <a:solidFill>
                  <a:srgbClr val="8F9378"/>
                </a:solidFill>
                <a:effectLst>
                  <a:outerShdw blurRad="60007" dist="310007" dir="7680000" sy="30000" kx="1300200" algn="ctr" rotWithShape="0">
                    <a:srgbClr val="B4B1D6">
                      <a:alpha val="60000"/>
                    </a:srgbClr>
                  </a:outerShdw>
                </a:effectLst>
              </a:rPr>
              <a:t> </a:t>
            </a:r>
            <a:r>
              <a:rPr lang="zh-CN" altLang="en-US" sz="7200" b="1">
                <a:solidFill>
                  <a:srgbClr val="E54E25"/>
                </a:solidFill>
                <a:effectLst>
                  <a:outerShdw blurRad="60007" dist="310007" dir="7680000" sy="30000" kx="1300200" algn="ctr" rotWithShape="0">
                    <a:srgbClr val="B4B1D6">
                      <a:alpha val="60000"/>
                    </a:srgbClr>
                  </a:outerShdw>
                </a:effectLst>
              </a:rPr>
              <a:t>再   见</a:t>
            </a:r>
            <a:endParaRPr lang="zh-CN" altLang="en-US" sz="7200" b="1">
              <a:solidFill>
                <a:srgbClr val="E54E25"/>
              </a:solidFill>
              <a:effectLst>
                <a:outerShdw blurRad="60007" dist="310007" dir="7680000" sy="30000" kx="1300200" algn="ctr" rotWithShape="0">
                  <a:srgbClr val="B4B1D6">
                    <a:alpha val="6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6" grpId="0"/>
      <p:bldP spid="6" grpId="1"/>
      <p:bldP spid="6" grpId="2"/>
      <p:bldP spid="5" grpId="3"/>
      <p:bldP spid="5" grpId="4"/>
      <p:bldP spid="5" grpId="5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u=3897829118,3136850049&amp;fm=21&amp;gp=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5565" y="89535"/>
            <a:ext cx="12040870" cy="6678930"/>
          </a:xfrm>
          <a:prstGeom prst="rect">
            <a:avLst/>
          </a:prstGeom>
        </p:spPr>
      </p:pic>
      <p:sp>
        <p:nvSpPr>
          <p:cNvPr id="5" name="五角星 4"/>
          <p:cNvSpPr/>
          <p:nvPr/>
        </p:nvSpPr>
        <p:spPr>
          <a:xfrm>
            <a:off x="4133850" y="3599815"/>
            <a:ext cx="447675" cy="298450"/>
          </a:xfrm>
          <a:prstGeom prst="star5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46960" y="1382395"/>
            <a:ext cx="4021455" cy="103949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海宁县盐官镇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>
            <a:off x="4036695" y="2467610"/>
            <a:ext cx="262890" cy="1017905"/>
          </a:xfrm>
          <a:prstGeom prst="straightConnector1">
            <a:avLst/>
          </a:prstGeom>
          <a:ln>
            <a:solidFill>
              <a:srgbClr val="FF0000"/>
            </a:solidFill>
            <a:tailEnd type="arrow" w="med" len="med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5" grpId="2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65130" cy="975360"/>
          </a:xfrm>
        </p:spPr>
        <p:txBody>
          <a:bodyPr/>
          <a:p>
            <a:r>
              <a:rPr lang="zh-CN" altLang="en-US"/>
              <a:t>一、朗读课文，检查预习。</a:t>
            </a:r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4735" y="2132330"/>
            <a:ext cx="819150" cy="45529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潮</a:t>
            </a:r>
            <a:r>
              <a:rPr lang="zh-CN" altLang="en-US" sz="72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 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8825" y="1341120"/>
            <a:ext cx="1115060" cy="5924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ch</a:t>
            </a:r>
            <a:r>
              <a:rPr lang="en-US" altLang="zh-CN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ά</a:t>
            </a:r>
            <a:r>
              <a:rPr lang="en-US" altLang="zh-CN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o</a:t>
            </a:r>
            <a:endParaRPr lang="en-US" altLang="zh-CN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164080" y="2132330"/>
            <a:ext cx="826770" cy="4546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1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吞</a:t>
            </a:r>
            <a:endParaRPr lang="zh-CN" altLang="en-US" sz="1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2164080" y="1539875"/>
            <a:ext cx="1036955" cy="3930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</a:t>
            </a:r>
            <a:r>
              <a:rPr lang="en-US" altLang="zh-CN" sz="14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Ū</a:t>
            </a:r>
            <a:r>
              <a:rPr lang="en-US" altLang="zh-CN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n</a:t>
            </a:r>
            <a:endParaRPr lang="en-US" altLang="zh-CN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50920" y="2132330"/>
            <a:ext cx="709295" cy="4540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3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县</a:t>
            </a:r>
            <a:endParaRPr lang="zh-CN" altLang="en-US" sz="3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3489960" y="1540510"/>
            <a:ext cx="830580" cy="3930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X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</a:rPr>
              <a:t>i</a:t>
            </a:r>
            <a:r>
              <a:rPr lang="en-US" altLang="zh-CN" sz="2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libri" panose="020F0502020204030204" charset="0"/>
                <a:cs typeface="Calibri" panose="020F0502020204030204" charset="0"/>
              </a:rPr>
              <a:t>ὰN</a:t>
            </a:r>
            <a:endParaRPr lang="en-US" altLang="zh-CN" sz="2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50105" y="2131695"/>
            <a:ext cx="641350" cy="45529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塔</a:t>
            </a:r>
            <a:endParaRPr lang="zh-CN" altLang="en-US" sz="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49470" y="1183005"/>
            <a:ext cx="1623060" cy="1014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00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t</a:t>
            </a:r>
            <a:r>
              <a:rPr lang="zh-CN" altLang="en-US" sz="600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ă</a:t>
            </a:r>
            <a:endParaRPr lang="zh-CN" altLang="en-US" sz="6000">
              <a:solidFill>
                <a:srgbClr val="FF0000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51195" y="2132330"/>
            <a:ext cx="661035" cy="45529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>
                <a:gd name="adj" fmla="val 50032"/>
              </a:avLst>
            </a:prstTxWarp>
            <a:spAutoFit/>
          </a:bodyPr>
          <a:p>
            <a:pPr algn="ctr"/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亭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601335" y="1183640"/>
            <a:ext cx="1279525" cy="921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5400">
                <a:solidFill>
                  <a:srgbClr val="FF0000"/>
                </a:solidFill>
                <a:cs typeface="Calibri" panose="020F0502020204030204" charset="0"/>
              </a:rPr>
              <a:t>t</a:t>
            </a:r>
            <a:r>
              <a:rPr lang="zh-CN" altLang="en-US" sz="5400">
                <a:solidFill>
                  <a:srgbClr val="FF0000"/>
                </a:solidFill>
                <a:cs typeface="Calibri" panose="020F0502020204030204" charset="0"/>
              </a:rPr>
              <a:t>í</a:t>
            </a:r>
            <a:r>
              <a:rPr lang="en-US" altLang="zh-CN" sz="5400">
                <a:solidFill>
                  <a:srgbClr val="FF0000"/>
                </a:solidFill>
                <a:cs typeface="Calibri" panose="020F0502020204030204" charset="0"/>
              </a:rPr>
              <a:t>ng</a:t>
            </a:r>
            <a:endParaRPr lang="en-US" altLang="zh-CN" sz="5400">
              <a:solidFill>
                <a:srgbClr val="FF0000"/>
              </a:solidFill>
              <a:cs typeface="Calibri" panose="020F050202020403020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7346315" y="2105025"/>
            <a:ext cx="664845" cy="4826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隆</a:t>
            </a: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879590" y="1182370"/>
            <a:ext cx="1556385" cy="1014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00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l</a:t>
            </a:r>
            <a:r>
              <a:rPr lang="zh-CN" altLang="en-US" sz="600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ό</a:t>
            </a:r>
            <a:r>
              <a:rPr lang="en-US" altLang="zh-CN" sz="600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ng</a:t>
            </a:r>
            <a:endParaRPr lang="en-US" altLang="zh-CN" sz="6000">
              <a:solidFill>
                <a:srgbClr val="FF0000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851265" y="2105025"/>
            <a:ext cx="576580" cy="61531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闷</a:t>
            </a:r>
            <a:endParaRPr lang="zh-CN" altLang="en-US" sz="2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436610" y="1181735"/>
            <a:ext cx="1697990" cy="1014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000">
                <a:solidFill>
                  <a:srgbClr val="FF0000"/>
                </a:solidFill>
                <a:cs typeface="Calibri" panose="020F0502020204030204" charset="0"/>
              </a:rPr>
              <a:t>m</a:t>
            </a:r>
            <a:r>
              <a:rPr lang="zh-CN" altLang="en-US" sz="6000">
                <a:solidFill>
                  <a:srgbClr val="FF0000"/>
                </a:solidFill>
                <a:cs typeface="Calibri" panose="020F0502020204030204" charset="0"/>
              </a:rPr>
              <a:t>ѐ</a:t>
            </a:r>
            <a:r>
              <a:rPr lang="en-US" altLang="zh-CN" sz="6000">
                <a:solidFill>
                  <a:srgbClr val="FF0000"/>
                </a:solidFill>
                <a:cs typeface="Calibri" panose="020F0502020204030204" charset="0"/>
              </a:rPr>
              <a:t>n</a:t>
            </a:r>
            <a:endParaRPr lang="en-US" altLang="zh-CN" sz="6000">
              <a:solidFill>
                <a:srgbClr val="FF0000"/>
              </a:solidFill>
              <a:cs typeface="Calibri" panose="020F050202020403020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717405" y="2104390"/>
            <a:ext cx="1102360" cy="61531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坦</a:t>
            </a:r>
            <a:endParaRPr lang="zh-CN" altLang="en-US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018395" y="1184275"/>
            <a:ext cx="1385570" cy="1014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00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t</a:t>
            </a:r>
            <a:r>
              <a:rPr lang="zh-CN" altLang="en-US" sz="600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ă</a:t>
            </a:r>
            <a:r>
              <a:rPr lang="en-US" altLang="zh-CN" sz="600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n</a:t>
            </a:r>
            <a:endParaRPr lang="en-US" altLang="zh-CN" sz="6000">
              <a:solidFill>
                <a:srgbClr val="FF0000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7835" y="3601720"/>
            <a:ext cx="1265555" cy="6051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裂</a:t>
            </a: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38200" y="2587625"/>
            <a:ext cx="1325880" cy="1014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00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l</a:t>
            </a:r>
            <a:r>
              <a:rPr lang="zh-CN" altLang="en-US" sz="600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İ</a:t>
            </a:r>
            <a:r>
              <a:rPr lang="zh-CN" altLang="en-US" sz="6000">
                <a:solidFill>
                  <a:srgbClr val="FF0000"/>
                </a:solidFill>
                <a:cs typeface="Calibri" panose="020F0502020204030204" charset="0"/>
              </a:rPr>
              <a:t>ѐ</a:t>
            </a:r>
            <a:endParaRPr lang="zh-CN" altLang="en-US" sz="6000">
              <a:solidFill>
                <a:srgbClr val="FF0000"/>
              </a:solidFill>
              <a:cs typeface="Calibri" panose="020F050202020403020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874520" y="3602355"/>
            <a:ext cx="1115695" cy="6045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涨</a:t>
            </a: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873885" y="2587625"/>
            <a:ext cx="2023745" cy="1014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00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zh</a:t>
            </a:r>
            <a:r>
              <a:rPr lang="zh-CN" altLang="en-US" sz="600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ă</a:t>
            </a:r>
            <a:r>
              <a:rPr lang="en-US" altLang="zh-CN" sz="6000">
                <a:solidFill>
                  <a:srgbClr val="FF0000"/>
                </a:solidFill>
                <a:latin typeface="Calibri" panose="020F0502020204030204" charset="0"/>
                <a:cs typeface="Calibri" panose="020F0502020204030204" charset="0"/>
              </a:rPr>
              <a:t>ng</a:t>
            </a:r>
            <a:endParaRPr lang="en-US" altLang="zh-CN" sz="6000">
              <a:solidFill>
                <a:srgbClr val="FF0000"/>
              </a:solidFill>
              <a:latin typeface="Calibri" panose="020F0502020204030204" charset="0"/>
              <a:cs typeface="Calibri" panose="020F050202020403020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35255" y="4472940"/>
            <a:ext cx="2492375" cy="6191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读解词语：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990215" y="4472940"/>
            <a:ext cx="1466850" cy="5365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8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咫尺</a:t>
            </a:r>
            <a:endParaRPr lang="zh-CN" altLang="en-US" sz="2800" b="1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99685" y="4472940"/>
            <a:ext cx="1313180" cy="5365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36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飘逸</a:t>
            </a:r>
            <a:endParaRPr lang="zh-CN" altLang="en-US" sz="3600" b="1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79590" y="4472305"/>
            <a:ext cx="4383405" cy="6197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4800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无与伦比</a:t>
            </a:r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en-US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1495" y="5414010"/>
            <a:ext cx="1343025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36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横贯</a:t>
            </a:r>
            <a:endParaRPr lang="zh-CN" altLang="en-US" sz="3600" b="1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977390" y="5414645"/>
            <a:ext cx="2480310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36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天下奇观</a:t>
            </a:r>
            <a:endParaRPr lang="zh-CN" altLang="en-US" sz="3600" b="1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4650105" y="5415280"/>
            <a:ext cx="2596515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36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人声鼎沸</a:t>
            </a:r>
            <a:endParaRPr lang="zh-CN" altLang="en-US" sz="3600" b="1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50785" y="5415280"/>
            <a:ext cx="2584450" cy="6445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36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风号浪吼</a:t>
            </a:r>
            <a:endParaRPr lang="zh-CN" altLang="en-US" sz="3600" b="1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0461625" y="5415915"/>
            <a:ext cx="1091565" cy="6451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3600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3600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涨</a:t>
            </a:r>
            <a:endParaRPr lang="zh-CN" altLang="en-US" sz="3600">
              <a:solidFill>
                <a:srgbClr val="00B0F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8" grpId="0"/>
      <p:bldP spid="9" grpId="0"/>
      <p:bldP spid="10" grpId="0"/>
      <p:bldP spid="7" grpId="0"/>
      <p:bldP spid="11" grpId="0"/>
      <p:bldP spid="12" grpId="0"/>
      <p:bldP spid="13" grpId="0"/>
      <p:bldP spid="15" grpId="0"/>
      <p:bldP spid="17" grpId="0"/>
      <p:bldP spid="18" grpId="0"/>
      <p:bldP spid="19" grpId="0"/>
      <p:bldP spid="21" grpId="0"/>
      <p:bldP spid="22" grpId="0"/>
      <p:bldP spid="23" grpId="0"/>
      <p:bldP spid="25" grpId="0"/>
      <p:bldP spid="26" grpId="0"/>
      <p:bldP spid="27" grpId="0"/>
      <p:bldP spid="28" grpId="0"/>
      <p:bldP spid="14" grpId="0"/>
      <p:bldP spid="16" grpId="0"/>
      <p:bldP spid="29" grpId="0"/>
      <p:bldP spid="30" grpId="0"/>
      <p:bldP spid="3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u=2165530181,1944223483&amp;fm=21&amp;gp=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1910" y="-1905"/>
            <a:ext cx="12108815" cy="68624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1910" y="365760"/>
            <a:ext cx="12108815" cy="32264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l"/>
            <a:r>
              <a:rPr lang="en-US" altLang="zh-CN" sz="6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平静的江面，越往东越宽，在雨后的秋阳下，笼罩着一层白蒙蒙的雾。</a:t>
            </a:r>
            <a:r>
              <a:rPr lang="zh-CN" altLang="en-US" sz="48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远处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，几座小山在云雾中若隐若现</a:t>
            </a:r>
            <a:r>
              <a:rPr lang="en-US" altLang="zh-CN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;</a:t>
            </a:r>
            <a:r>
              <a:rPr lang="zh-CN" altLang="en-US" sz="4800" b="1" u="sng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近处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，镇海古塔、中山亭和观潮台屹立在江边。</a:t>
            </a:r>
            <a:r>
              <a:rPr lang="zh-CN" altLang="en-US" sz="60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zh-CN" altLang="en-US" sz="60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8065770" y="4276090"/>
            <a:ext cx="4084955" cy="8807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1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（体会写景的顺序）</a:t>
            </a:r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en-US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下载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8100" y="6350"/>
            <a:ext cx="12116435" cy="6845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8480" y="365125"/>
            <a:ext cx="11114405" cy="1325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l"/>
            <a:r>
              <a:rPr lang="en-US" altLang="zh-CN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过一会儿，响声越来越大，只见东边水天相接的地方出现</a:t>
            </a:r>
            <a:r>
              <a:rPr lang="zh-CN" altLang="en-US" sz="4800" b="1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一条</a:t>
            </a:r>
            <a:r>
              <a:rPr lang="zh-CN" altLang="en-US" sz="48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银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线。</a:t>
            </a:r>
            <a:endParaRPr lang="zh-CN" altLang="en-US" sz="4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2346960" y="2834640"/>
            <a:ext cx="749808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en-US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8818880" y="2167890"/>
            <a:ext cx="3044190" cy="83947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（形  、色）</a:t>
            </a: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内容占位符 4" descr="u=1885279702,825917522&amp;fm=21&amp;gp=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6985" y="-333375"/>
            <a:ext cx="12205970" cy="6778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3995" y="245110"/>
            <a:ext cx="11634470" cy="144526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l"/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</a:t>
            </a:r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那条</a:t>
            </a:r>
            <a:r>
              <a:rPr lang="zh-CN" altLang="en-US" sz="36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白</a:t>
            </a:r>
            <a:r>
              <a:rPr lang="zh-CN" altLang="en-US" sz="3600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线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很快地向前移动，逐渐</a:t>
            </a:r>
            <a:r>
              <a:rPr lang="zh-CN" altLang="en-US" sz="3600" b="1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拉长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</a:t>
            </a:r>
            <a:r>
              <a:rPr lang="zh-CN" altLang="en-US" sz="3600" b="1">
                <a:solidFill>
                  <a:srgbClr val="00B0F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变粗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，横贯江面。再近些，只见</a:t>
            </a:r>
            <a:r>
              <a:rPr lang="zh-CN" altLang="en-US" sz="36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白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浪翻滚，形成一道两层楼高的</a:t>
            </a:r>
            <a:r>
              <a:rPr lang="zh-CN" altLang="en-US" sz="3600" b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白色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城墙。</a:t>
            </a:r>
            <a:endParaRPr lang="zh-CN" altLang="en-US" sz="36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81625" y="3244850"/>
            <a:ext cx="681799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（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体会   </a:t>
            </a:r>
            <a:r>
              <a:rPr lang="zh-CN" altLang="en-US" sz="36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形  、色及描述手法）</a:t>
            </a:r>
            <a:endParaRPr lang="zh-CN" altLang="en-US" sz="36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u=3572959758,1889546734&amp;fm=21&amp;gp=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860" y="-220345"/>
            <a:ext cx="12145645" cy="67824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8315" y="365760"/>
            <a:ext cx="11370945" cy="290131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l"/>
            <a:r>
              <a:rPr lang="en-US" altLang="zh-CN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那浪潮越来越近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犹如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千万匹白色战马齐头并进，浩浩荡荡地飞奔而来；那声音</a:t>
            </a:r>
            <a:r>
              <a:rPr lang="zh-CN" altLang="en-US" sz="4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如同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千万辆坦克同时开动发出山崩地裂的响声，好像大地都比震得颤动起来的，</a:t>
            </a:r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 令人惊心动魄。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86760" y="3634105"/>
            <a:ext cx="8688070" cy="8064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（划出文中比喻句，抓形、色并体会文章的写法）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u=2892700078,3789835833&amp;fm=21&amp;gp=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3180" y="-31750"/>
            <a:ext cx="12241530" cy="69075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610" y="40640"/>
            <a:ext cx="3453130" cy="8318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28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800">
                <a:solidFill>
                  <a:srgbClr val="00206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板书设计</a:t>
            </a:r>
            <a:endParaRPr lang="zh-CN" altLang="en-US" sz="2800">
              <a:solidFill>
                <a:srgbClr val="00206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30370" y="498475"/>
            <a:ext cx="3912870" cy="6229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1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1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浙江潮</a:t>
            </a:r>
            <a:endParaRPr lang="zh-CN" altLang="en-US" sz="1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0515" y="1121410"/>
            <a:ext cx="2533015" cy="8350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1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浙江之潮</a:t>
            </a:r>
            <a:endParaRPr lang="zh-CN" altLang="en-US" sz="1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4355" y="1957705"/>
            <a:ext cx="577215" cy="9639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1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1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远</a:t>
            </a:r>
            <a:endParaRPr lang="zh-CN" altLang="en-US" sz="1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3720" y="2921635"/>
            <a:ext cx="73152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9600">
                <a:cs typeface="Arial" panose="020B0604020202020204" pitchFamily="34" charset="0"/>
              </a:rPr>
              <a:t>↓</a:t>
            </a:r>
            <a:endParaRPr lang="zh-CN" altLang="en-US" sz="9600">
              <a:cs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4215" y="4539615"/>
            <a:ext cx="581660" cy="8172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近</a:t>
            </a:r>
            <a:endParaRPr lang="zh-CN" altLang="en-US" sz="2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30935" y="1957070"/>
            <a:ext cx="876300" cy="598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形：</a:t>
            </a: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31570" y="2921635"/>
            <a:ext cx="875665" cy="7004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色：</a:t>
            </a: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02080" y="3860800"/>
            <a:ext cx="605155" cy="67881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声：</a:t>
            </a: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31570" y="4657090"/>
            <a:ext cx="875030" cy="8001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2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势：</a:t>
            </a:r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2230755" y="1957070"/>
            <a:ext cx="2593340" cy="598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16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仅如银线</a:t>
            </a:r>
            <a:endParaRPr lang="zh-CN" altLang="en-US" sz="16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580640" y="2921635"/>
            <a:ext cx="2242820" cy="58420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1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玉城雪岭</a:t>
            </a:r>
            <a:endParaRPr lang="zh-CN" altLang="en-US" sz="1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80640" y="3860165"/>
            <a:ext cx="1649095" cy="61595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如雷霆</a:t>
            </a:r>
            <a:endParaRPr lang="zh-CN" altLang="en-US" sz="1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007235" y="4657725"/>
            <a:ext cx="2817495" cy="7988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震撼激射</a:t>
            </a:r>
            <a:endParaRPr lang="zh-CN" altLang="en-US" sz="1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266940" y="1238250"/>
            <a:ext cx="2962275" cy="55308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观潮</a:t>
            </a:r>
            <a:r>
              <a:rPr lang="en-US" altLang="zh-CN" sz="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en-US" altLang="zh-CN" sz="8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65115" y="1957070"/>
            <a:ext cx="2945130" cy="598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潮来之前</a:t>
            </a:r>
            <a:endParaRPr lang="zh-CN" altLang="en-US" sz="1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65115" y="3234690"/>
            <a:ext cx="2945765" cy="6261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潮来之时</a:t>
            </a:r>
            <a:endParaRPr lang="zh-CN" altLang="en-US" sz="1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365115" y="4657725"/>
            <a:ext cx="2944495" cy="6991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潮来之后</a:t>
            </a:r>
            <a:endParaRPr lang="zh-CN" altLang="en-US" sz="1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2" name="文本框 21"/>
          <p:cNvSpPr txBox="1"/>
          <p:nvPr/>
        </p:nvSpPr>
        <p:spPr>
          <a:xfrm flipV="1">
            <a:off x="8143240" y="2793365"/>
            <a:ext cx="887730" cy="14325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8800">
                <a:latin typeface="宋体" panose="02010600030101010101" pitchFamily="2" charset="-122"/>
                <a:ea typeface="宋体" panose="02010600030101010101" pitchFamily="2" charset="-122"/>
              </a:rPr>
              <a:t>｝</a:t>
            </a:r>
            <a:endParaRPr lang="zh-CN" altLang="en-US" sz="8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867140" y="2793365"/>
            <a:ext cx="1362075" cy="7118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声</a:t>
            </a:r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310880" y="3622040"/>
            <a:ext cx="918210" cy="4870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色</a:t>
            </a:r>
            <a:endParaRPr lang="zh-CN" altLang="en-US" sz="1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7" name="右大括号 26"/>
          <p:cNvSpPr/>
          <p:nvPr/>
        </p:nvSpPr>
        <p:spPr>
          <a:xfrm>
            <a:off x="9230360" y="1957705"/>
            <a:ext cx="522605" cy="3399790"/>
          </a:xfrm>
          <a:prstGeom prst="righ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0229850" y="2556510"/>
            <a:ext cx="2538095" cy="83756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比喻</a:t>
            </a:r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518015" y="3696970"/>
            <a:ext cx="1602105" cy="8426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1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夸张</a:t>
            </a:r>
            <a:endParaRPr lang="zh-CN" altLang="en-US" sz="1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412106_221323276288_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369570" y="-7620"/>
            <a:ext cx="12185015" cy="6873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4605" y="9525"/>
            <a:ext cx="2489200" cy="11087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拓展训练：</a:t>
            </a:r>
            <a:endParaRPr lang="zh-CN" altLang="en-US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>
            <a:off x="330200" y="1318260"/>
            <a:ext cx="9281795" cy="86614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36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一、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背诵课文。朗读中体会作者动景变化描写的顺序。</a:t>
            </a:r>
            <a:endParaRPr lang="zh-CN" altLang="en-US" sz="28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330835" y="2385060"/>
            <a:ext cx="9281160" cy="8553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二、为什么</a:t>
            </a:r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浙江潮</a:t>
            </a:r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被称为</a:t>
            </a:r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天下奇观</a:t>
            </a:r>
            <a:r>
              <a:rPr lang="en-US" altLang="zh-CN" sz="28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”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？</a:t>
            </a:r>
            <a:endParaRPr lang="zh-CN" altLang="en-US" sz="2800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615</Words>
  <Application>WPS 演示</Application>
  <PresentationFormat>宽屏</PresentationFormat>
  <Paragraphs>142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Arial</vt:lpstr>
      <vt:lpstr>宋体</vt:lpstr>
      <vt:lpstr>Wingdings</vt:lpstr>
      <vt:lpstr>方正行楷简体</vt:lpstr>
      <vt:lpstr>Calibri</vt:lpstr>
      <vt:lpstr>Calibri Light</vt:lpstr>
      <vt:lpstr>微软雅黑</vt:lpstr>
      <vt:lpstr>Office 主题</vt:lpstr>
      <vt:lpstr>PowerPoint 演示文稿</vt:lpstr>
      <vt:lpstr>PowerPoint 演示文稿</vt:lpstr>
      <vt:lpstr>一、朗读课文，检查预习。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84</cp:revision>
  <dcterms:created xsi:type="dcterms:W3CDTF">2016-09-06T03:09:00Z</dcterms:created>
  <dcterms:modified xsi:type="dcterms:W3CDTF">2016-09-12T03:11:45Z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2052-10.1.0.5864</vt:lpwstr>
  </property>
</Properties>
</file>