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6" r:id="rId3"/>
    <p:sldId id="296" r:id="rId5"/>
    <p:sldId id="257" r:id="rId6"/>
    <p:sldId id="264" r:id="rId7"/>
    <p:sldId id="259" r:id="rId8"/>
    <p:sldId id="260" r:id="rId9"/>
    <p:sldId id="272" r:id="rId10"/>
    <p:sldId id="276" r:id="rId11"/>
    <p:sldId id="261" r:id="rId12"/>
    <p:sldId id="274" r:id="rId13"/>
    <p:sldId id="317" r:id="rId14"/>
    <p:sldId id="273" r:id="rId15"/>
    <p:sldId id="278" r:id="rId16"/>
    <p:sldId id="284" r:id="rId17"/>
    <p:sldId id="285" r:id="rId18"/>
    <p:sldId id="286" r:id="rId19"/>
    <p:sldId id="287" r:id="rId20"/>
    <p:sldId id="289" r:id="rId21"/>
    <p:sldId id="291" r:id="rId22"/>
    <p:sldId id="290" r:id="rId23"/>
    <p:sldId id="275" r:id="rId24"/>
    <p:sldId id="292" r:id="rId25"/>
  </p:sldIdLst>
  <p:sldSz cx="12192000" cy="6858000"/>
  <p:notesSz cx="6858000" cy="9144000"/>
  <p:embeddedFontLst>
    <p:embeddedFont>
      <p:font typeface="微软雅黑" panose="020B0503020204020204" charset="-122"/>
      <p:regular r:id="rId30"/>
    </p:embeddedFont>
    <p:embeddedFont>
      <p:font typeface="黑体" panose="02010609060101010101" charset="-122"/>
      <p:regular r:id="rId31"/>
    </p:embeddedFont>
    <p:embeddedFont>
      <p:font typeface="华文楷体" panose="02010600040101010101" pitchFamily="2" charset="-122"/>
      <p:regular r:id="rId32"/>
    </p:embeddedFont>
    <p:embeddedFont>
      <p:font typeface="楷体" panose="02010609060101010101" pitchFamily="49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1C450"/>
    <a:srgbClr val="E04236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0" d="100"/>
          <a:sy n="80" d="100"/>
        </p:scale>
        <p:origin x="192" y="96"/>
      </p:cViewPr>
      <p:guideLst>
        <p:guide orient="horz" pos="21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6.xml"/><Relationship Id="rId28" Type="http://schemas.openxmlformats.org/officeDocument/2006/relationships/tags" Target="../tags/tag5.xml"/><Relationship Id="rId27" Type="http://schemas.openxmlformats.org/officeDocument/2006/relationships/tags" Target="../tags/tag4.xml"/><Relationship Id="rId26" Type="http://schemas.openxmlformats.org/officeDocument/2006/relationships/tags" Target="../tags/tag3.xml"/><Relationship Id="rId25" Type="http://schemas.openxmlformats.org/officeDocument/2006/relationships/tags" Target="../tags/tag2.xml"/><Relationship Id="rId24" Type="http://schemas.openxmlformats.org/officeDocument/2006/relationships/tags" Target="../tags/tag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3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7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8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9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20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081655" y="2537460"/>
            <a:ext cx="66992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口语交际    讲民间故事   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5845" y="6043448"/>
            <a:ext cx="215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语文五年级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/>
          <p:nvPr/>
        </p:nvSpPr>
        <p:spPr>
          <a:xfrm>
            <a:off x="1295400" y="1316567"/>
            <a:ext cx="9878484" cy="15862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3735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735" dirty="0">
                <a:latin typeface="微软雅黑" panose="020B0503020204020204" charset="-122"/>
                <a:ea typeface="微软雅黑" panose="020B0503020204020204" charset="-122"/>
              </a:rPr>
              <a:t>评一评：小组派代表上台表演，师生共同评议。看看谁讲的故事最有吸引人、最有创意。</a:t>
            </a:r>
            <a:endParaRPr lang="zh-CN" altLang="en-US" sz="37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小组评议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865592" y="2451542"/>
            <a:ext cx="7063740" cy="5979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讲清楚故事的细节。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5592" y="3297316"/>
            <a:ext cx="618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讲故事的时候，可以配上相应的动作和表情。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65592" y="1779356"/>
            <a:ext cx="338836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交际指导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方法指引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711690" y="2541619"/>
            <a:ext cx="7063740" cy="5932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讲清楚故事的细节。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55200" y="1525590"/>
            <a:ext cx="338836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交际指导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876" y="3134858"/>
            <a:ext cx="3709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★适当添加人物对话。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876" y="3752543"/>
            <a:ext cx="3709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★细致描绘人物形象。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方法指引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  <p:bldP spid="2" grpId="0"/>
      <p:bldP spid="2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5620" y="720725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你还知道哪些民间故事呢？讲一讲，评一评。</a:t>
            </a:r>
            <a:endParaRPr lang="zh-CN" altLang="en-US" sz="2800" b="1"/>
          </a:p>
        </p:txBody>
      </p:sp>
      <p:pic>
        <p:nvPicPr>
          <p:cNvPr id="6" name="图片 5" descr="鲧和禹m=26&amp;gp=0"/>
          <p:cNvPicPr>
            <a:picLocks noChangeAspect="1"/>
          </p:cNvPicPr>
          <p:nvPr/>
        </p:nvPicPr>
        <p:blipFill rotWithShape="1">
          <a:blip r:embed="rId1"/>
          <a:srcRect l="1710" t="1888" r="1241" b="2306"/>
          <a:stretch>
            <a:fillRect/>
          </a:stretch>
        </p:blipFill>
        <p:spPr>
          <a:xfrm>
            <a:off x="1589809" y="1242695"/>
            <a:ext cx="9094066" cy="5332095"/>
          </a:xfrm>
          <a:prstGeom prst="roundRect">
            <a:avLst/>
          </a:prstGeom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5620" y="720725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你还知道哪些民间故事呢？讲一讲，评一评。</a:t>
            </a:r>
            <a:endParaRPr lang="zh-CN" altLang="en-US" sz="2800" b="1"/>
          </a:p>
        </p:txBody>
      </p:sp>
      <p:pic>
        <p:nvPicPr>
          <p:cNvPr id="7" name="图片 6" descr="长发妹"/>
          <p:cNvPicPr>
            <a:picLocks noChangeAspect="1"/>
          </p:cNvPicPr>
          <p:nvPr/>
        </p:nvPicPr>
        <p:blipFill>
          <a:blip r:embed="rId1"/>
          <a:srcRect l="8018" t="9268" r="10637" b="12946"/>
          <a:stretch>
            <a:fillRect/>
          </a:stretch>
        </p:blipFill>
        <p:spPr>
          <a:xfrm>
            <a:off x="1766570" y="1504950"/>
            <a:ext cx="7890510" cy="4860290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5620" y="720725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你还知道哪些民间故事呢？讲一讲，评一评。</a:t>
            </a:r>
            <a:endParaRPr lang="zh-CN" altLang="en-US" sz="2800" b="1"/>
          </a:p>
        </p:txBody>
      </p:sp>
      <p:pic>
        <p:nvPicPr>
          <p:cNvPr id="6" name="图片 5" descr="D:\课件\天星课件\孟姜女p=0.jpg孟姜女p=0"/>
          <p:cNvPicPr>
            <a:picLocks noChangeAspect="1"/>
          </p:cNvPicPr>
          <p:nvPr/>
        </p:nvPicPr>
        <p:blipFill>
          <a:blip r:embed="rId1"/>
          <a:srcRect l="5607" t="13248" r="4491" b="7533"/>
          <a:stretch>
            <a:fillRect/>
          </a:stretch>
        </p:blipFill>
        <p:spPr>
          <a:xfrm>
            <a:off x="1605280" y="1278255"/>
            <a:ext cx="8213090" cy="5189855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5620" y="720725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你还知道哪些民间故事呢？讲一讲，评一评。</a:t>
            </a:r>
            <a:endParaRPr lang="zh-CN" altLang="en-US" sz="2800" b="1"/>
          </a:p>
        </p:txBody>
      </p:sp>
      <p:pic>
        <p:nvPicPr>
          <p:cNvPr id="6" name="图片 5" descr="D:\课件\天星课件\牛郎织女gp=0.jpg牛郎织女gp=0"/>
          <p:cNvPicPr>
            <a:picLocks noChangeAspect="1"/>
          </p:cNvPicPr>
          <p:nvPr/>
        </p:nvPicPr>
        <p:blipFill>
          <a:blip r:embed="rId1"/>
          <a:srcRect t="2834" b="13733"/>
          <a:stretch>
            <a:fillRect/>
          </a:stretch>
        </p:blipFill>
        <p:spPr>
          <a:xfrm>
            <a:off x="1346200" y="1350010"/>
            <a:ext cx="8035290" cy="5117465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中国民间故事5095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9455" y="535940"/>
            <a:ext cx="4190365" cy="536448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推荐阅读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D:\课件\天星课件\中国民间笑话53290&amp;fm=26&amp;gp=0.jpg中国民间笑话53290&amp;fm=26&amp;gp=0"/>
          <p:cNvPicPr>
            <a:picLocks noChangeAspect="1"/>
          </p:cNvPicPr>
          <p:nvPr/>
        </p:nvPicPr>
        <p:blipFill>
          <a:blip r:embed="rId1"/>
          <a:srcRect t="4667" b="4667"/>
          <a:stretch>
            <a:fillRect/>
          </a:stretch>
        </p:blipFill>
        <p:spPr>
          <a:xfrm>
            <a:off x="4529455" y="535940"/>
            <a:ext cx="4190365" cy="536448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推荐阅读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D:\课件\天星课件\崂山的传说=26&amp;gp=0.jpg崂山的传说=26&amp;gp=0"/>
          <p:cNvPicPr>
            <a:picLocks noChangeAspect="1"/>
          </p:cNvPicPr>
          <p:nvPr/>
        </p:nvPicPr>
        <p:blipFill>
          <a:blip r:embed="rId1"/>
          <a:srcRect t="9177" b="5107"/>
          <a:stretch>
            <a:fillRect/>
          </a:stretch>
        </p:blipFill>
        <p:spPr>
          <a:xfrm>
            <a:off x="3571240" y="720725"/>
            <a:ext cx="6049010" cy="5179695"/>
          </a:xfrm>
          <a:prstGeom prst="round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推荐阅读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051233" y="1570672"/>
            <a:ext cx="7510145" cy="3615055"/>
          </a:xfr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1.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掌握民间故事的特点。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2.</a:t>
            </a:r>
            <a:r>
              <a:rPr lang="zh-CN" altLang="zh-CN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能把民间故事讲生动、有吸引力。</a:t>
            </a: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ea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3.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ea"/>
              </a:rPr>
              <a:t>能讲清楚故事的细节。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474855" y="83879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D:\课件\天星课件\连环画fm=26&amp;gp=0.jpg连环画fm=26&amp;gp=0"/>
          <p:cNvPicPr>
            <a:picLocks noChangeAspect="1"/>
          </p:cNvPicPr>
          <p:nvPr/>
        </p:nvPicPr>
        <p:blipFill>
          <a:blip r:embed="rId1"/>
          <a:srcRect l="1514" t="2000" r="2829" b="2888"/>
          <a:stretch>
            <a:fillRect/>
          </a:stretch>
        </p:blipFill>
        <p:spPr>
          <a:xfrm>
            <a:off x="3750310" y="643255"/>
            <a:ext cx="5727065" cy="510222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推荐阅读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形标注 7"/>
          <p:cNvSpPr/>
          <p:nvPr/>
        </p:nvSpPr>
        <p:spPr>
          <a:xfrm>
            <a:off x="1023620" y="1313815"/>
            <a:ext cx="4344670" cy="3543935"/>
          </a:xfrm>
          <a:prstGeom prst="wedgeEllipseCallout">
            <a:avLst>
              <a:gd name="adj1" fmla="val -19511"/>
              <a:gd name="adj2" fmla="val 695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3" name="矩形 12292"/>
          <p:cNvSpPr>
            <a:spLocks noChangeAspect="1"/>
          </p:cNvSpPr>
          <p:nvPr/>
        </p:nvSpPr>
        <p:spPr>
          <a:xfrm>
            <a:off x="1679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297" name="图片 12296" descr="6608733_145013610000_2"/>
          <p:cNvPicPr>
            <a:picLocks noChangeAspect="1"/>
          </p:cNvPicPr>
          <p:nvPr/>
        </p:nvPicPr>
        <p:blipFill>
          <a:blip r:embed="rId1"/>
          <a:srcRect l="3315" t="3963" r="3793" b="4583"/>
          <a:stretch>
            <a:fillRect/>
          </a:stretch>
        </p:blipFill>
        <p:spPr>
          <a:xfrm>
            <a:off x="5693410" y="1643380"/>
            <a:ext cx="6262370" cy="5111750"/>
          </a:xfrm>
          <a:prstGeom prst="roundRect">
            <a:avLst/>
          </a:prstGeom>
        </p:spPr>
      </p:pic>
      <p:sp>
        <p:nvSpPr>
          <p:cNvPr id="12299" name="文本框 12298"/>
          <p:cNvSpPr txBox="1"/>
          <p:nvPr/>
        </p:nvSpPr>
        <p:spPr>
          <a:xfrm>
            <a:off x="6050280" y="444500"/>
            <a:ext cx="59055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dirty="0">
                <a:latin typeface="+mn-ea"/>
              </a:rPr>
              <a:t>听我讲故事</a:t>
            </a:r>
            <a:endParaRPr lang="zh-CN" altLang="en-US" sz="7200" b="1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6672" y="1797685"/>
            <a:ext cx="375856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    </a:t>
            </a:r>
            <a:r>
              <a:rPr lang="zh-CN" altLang="en-US" sz="2800" dirty="0">
                <a:latin typeface="+mn-ea"/>
              </a:rPr>
              <a:t>把你熟悉的民间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故事讲给爸爸妈妈听。注意讲清楚故事的细节。讲故事的时候可以配上相应的动作和表情。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作业提升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81125" y="1525270"/>
            <a:ext cx="81195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充分</a:t>
            </a:r>
            <a:r>
              <a:rPr lang="zh-CN" altLang="en-US" sz="2800" b="1" dirty="0"/>
              <a:t>利用身边的书籍、网络等资源搜集民间故事，</a:t>
            </a:r>
            <a:endParaRPr lang="zh-CN" altLang="en-US" sz="2800" b="1" dirty="0"/>
          </a:p>
          <a:p>
            <a:r>
              <a:rPr lang="zh-CN" altLang="en-US" sz="2800" b="1" dirty="0"/>
              <a:t>下节课在班级分享。</a:t>
            </a:r>
            <a:endParaRPr lang="zh-CN" altLang="en-US" sz="2800" b="1" dirty="0"/>
          </a:p>
        </p:txBody>
      </p:sp>
      <p:pic>
        <p:nvPicPr>
          <p:cNvPr id="10" name="图片 9" descr="u=4003377559,665113102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4780" y="3027045"/>
            <a:ext cx="5090795" cy="31629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圆角矩形 1"/>
          <p:cNvSpPr/>
          <p:nvPr/>
        </p:nvSpPr>
        <p:spPr>
          <a:xfrm>
            <a:off x="628650" y="72072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搜集故事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海力布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052195"/>
            <a:ext cx="11946890" cy="5691505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424815" y="459105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重温故事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图片 2054" descr="1_140729111114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" y="1266825"/>
            <a:ext cx="11711305" cy="546735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51155" y="5067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重温故事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29105" y="4227830"/>
            <a:ext cx="744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人物特点鲜明，读起来善恶分明。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9105" y="50355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情节曲折，想象奇特。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9105" y="3419475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民间故事的情节就是这样一环扣一环，非常连贯。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29105" y="1602105"/>
            <a:ext cx="77685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★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人们基于当时现实，运用了离奇的想象，赋予了普通的人或者动物以超现实的能力，借以实现劳动人民们在现实生活中实现不了的美好愿望。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960" y="81216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民间故事的特点：</a:t>
            </a:r>
            <a:endParaRPr lang="zh-CN" altLang="en-US" sz="28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716829" y="1991784"/>
            <a:ext cx="10274300" cy="2330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交际内容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除了《猎人海力布》《牛郎织女》，你还知道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哪些民间故事？我们来开个民间故事会吧！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如何把故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事讲得生动、有吸引力？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5255" y="120142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讲民间故事</a:t>
            </a:r>
            <a:endParaRPr lang="zh-CN" altLang="en-US" sz="3200" b="1"/>
          </a:p>
        </p:txBody>
      </p:sp>
      <p:sp>
        <p:nvSpPr>
          <p:cNvPr id="11" name="圆角矩形 10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2445" y="690880"/>
            <a:ext cx="8143875" cy="156083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>
                <a:latin typeface="+mn-ea"/>
              </a:rPr>
              <a:t>同桌小声讨论一下：</a:t>
            </a:r>
            <a:r>
              <a:rPr lang="zh-CN" altLang="en-US" sz="3600" b="1" dirty="0">
                <a:latin typeface="+mn-ea"/>
                <a:sym typeface="+mn-ea"/>
              </a:rPr>
              <a:t>如何把故事讲</a:t>
            </a:r>
            <a:endParaRPr lang="zh-CN" altLang="en-US" sz="3600" b="1" dirty="0"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+mn-ea"/>
                <a:sym typeface="+mn-ea"/>
              </a:rPr>
              <a:t>得生动、有吸引力？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3185" y="2396490"/>
            <a:ext cx="9266555" cy="6743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可以丰富故事里的细节，适当添加人物对话。</a:t>
            </a:r>
            <a:endParaRPr lang="zh-CN" altLang="en-US" sz="3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4965" y="3557520"/>
            <a:ext cx="8494215" cy="6743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可以细致描绘人物形象。</a:t>
            </a:r>
            <a:endParaRPr lang="zh-CN" altLang="en-US" sz="3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4325" y="4662420"/>
            <a:ext cx="8494215" cy="6743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3600" b="1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还可以模仿人物的动作和表情。</a:t>
            </a:r>
            <a:endParaRPr lang="zh-CN" altLang="en-US" sz="36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讨论总结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 txBox="1"/>
          <p:nvPr/>
        </p:nvSpPr>
        <p:spPr>
          <a:xfrm>
            <a:off x="862331" y="1617768"/>
            <a:ext cx="3380316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lvl="0" indent="-457200" eaLnBrk="1" hangingPunct="1">
              <a:buFont typeface="Wingdings" panose="05000000000000000000" pitchFamily="2" charset="2"/>
              <a:buChar char="u"/>
            </a:pPr>
            <a:r>
              <a:rPr lang="zh-CN" altLang="en-US" sz="3735" b="1" dirty="0">
                <a:solidFill>
                  <a:srgbClr val="E04236"/>
                </a:solidFill>
                <a:latin typeface="黑体" panose="02010609060101010101" charset="-122"/>
                <a:ea typeface="黑体" panose="02010609060101010101" charset="-122"/>
              </a:rPr>
              <a:t>交际示范</a:t>
            </a:r>
            <a:endParaRPr lang="zh-CN" altLang="en-US" sz="3735" b="1" dirty="0">
              <a:solidFill>
                <a:srgbClr val="E0423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1"/>
          <p:cNvSpPr/>
          <p:nvPr/>
        </p:nvSpPr>
        <p:spPr>
          <a:xfrm>
            <a:off x="1799590" y="2373630"/>
            <a:ext cx="71894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</a:rPr>
              <a:t>牛郎和织女第一次见面会说些什么？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4180" y="3692525"/>
            <a:ext cx="505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</a:rPr>
              <a:t>织女穿的纱衣是什么样的？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08150" y="4734560"/>
            <a:ext cx="6685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</a:rPr>
              <a:t>模仿织女被王母娘娘带走时的情形。</a:t>
            </a:r>
            <a:endParaRPr lang="zh-CN" altLang="zh-CN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范例学习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104395848,729519834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0" y="1459230"/>
            <a:ext cx="7433310" cy="45561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56940" y="744220"/>
            <a:ext cx="4458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</a:rPr>
              <a:t>小组内轮流讲故事</a:t>
            </a:r>
            <a:endParaRPr lang="zh-CN" altLang="en-US" sz="3200" b="1"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5770" y="608330"/>
            <a:ext cx="215138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小试牛刀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WPS 演示</Application>
  <PresentationFormat>宽屏</PresentationFormat>
  <Paragraphs>111</Paragraphs>
  <Slides>22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黑体</vt:lpstr>
      <vt:lpstr>华文楷体</vt:lpstr>
      <vt:lpstr>楷体</vt:lpstr>
      <vt:lpstr>Arial Unicode MS</vt:lpstr>
      <vt:lpstr>Calibri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石老波波</cp:lastModifiedBy>
  <cp:revision>49</cp:revision>
  <dcterms:created xsi:type="dcterms:W3CDTF">2019-04-10T13:24:00Z</dcterms:created>
  <dcterms:modified xsi:type="dcterms:W3CDTF">2019-07-24T04:18:36Z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  <property fmtid="{D5CDD505-2E9C-101B-9397-08002B2CF9AE}" pid="3" name="KSORubyTemplateID">
    <vt:lpwstr>13</vt:lpwstr>
  </property>
</Properties>
</file>