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8" r:id="rId5"/>
    <p:sldId id="279" r:id="rId6"/>
    <p:sldId id="280" r:id="rId7"/>
    <p:sldId id="275" r:id="rId8"/>
    <p:sldId id="257" r:id="rId9"/>
    <p:sldId id="258" r:id="rId10"/>
    <p:sldId id="268" r:id="rId11"/>
    <p:sldId id="259" r:id="rId12"/>
    <p:sldId id="260" r:id="rId13"/>
    <p:sldId id="261" r:id="rId14"/>
    <p:sldId id="262" r:id="rId15"/>
    <p:sldId id="263" r:id="rId16"/>
    <p:sldId id="269" r:id="rId17"/>
    <p:sldId id="284" r:id="rId18"/>
    <p:sldId id="281" r:id="rId19"/>
    <p:sldId id="282" r:id="rId20"/>
    <p:sldId id="283" r:id="rId21"/>
    <p:sldId id="272" r:id="rId22"/>
    <p:sldId id="273" r:id="rId23"/>
    <p:sldId id="274" r:id="rId24"/>
    <p:sldId id="286" r:id="rId25"/>
    <p:sldId id="287" r:id="rId26"/>
    <p:sldId id="270" r:id="rId27"/>
    <p:sldId id="271" r:id="rId28"/>
    <p:sldId id="264" r:id="rId29"/>
    <p:sldId id="285" r:id="rId30"/>
    <p:sldId id="266" r:id="rId31"/>
    <p:sldId id="26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D:\迅雷下载\做课件的素材(按钮、背景、小动画、声音、背景音乐)\自主探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428736"/>
            <a:ext cx="1571636" cy="1184261"/>
          </a:xfrm>
          <a:prstGeom prst="rect">
            <a:avLst/>
          </a:prstGeom>
          <a:noFill/>
        </p:spPr>
      </p:pic>
      <p:pic>
        <p:nvPicPr>
          <p:cNvPr id="14339" name="Picture 3" descr="D:\迅雷下载\做课件的素材(按钮、背景、小动画、声音、背景音乐)\走进课文上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214818"/>
            <a:ext cx="1785950" cy="1145985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40" name="Picture 4" descr="C:\DOCUME~1\ADMINI~1\LOCALS~1\Temp\kaakoo\2-LI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7" y="428604"/>
            <a:ext cx="4500919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686800" cy="628654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四十年别井离乡，雁沓鱼沉；</a:t>
            </a:r>
            <a:endParaRPr lang="en-US" altLang="zh-CN" dirty="0" smtClean="0"/>
          </a:p>
          <a:p>
            <a:r>
              <a:rPr lang="zh-CN" altLang="en-US" dirty="0" smtClean="0"/>
              <a:t>五百个月缺月圆，梦萦魂牵。</a:t>
            </a:r>
            <a:endParaRPr lang="en-US" altLang="zh-CN" dirty="0" smtClean="0"/>
          </a:p>
          <a:p>
            <a:r>
              <a:rPr lang="zh-CN" altLang="en-US" dirty="0" smtClean="0"/>
              <a:t>考考考，老师的法宝！抄抄抄，咱们的绝招！</a:t>
            </a:r>
            <a:endParaRPr lang="en-US" altLang="zh-CN" dirty="0" smtClean="0"/>
          </a:p>
          <a:p>
            <a:r>
              <a:rPr lang="zh-CN" altLang="en-US" dirty="0" smtClean="0"/>
              <a:t>高山流水诗千首； 明月清风酒一船。</a:t>
            </a:r>
          </a:p>
          <a:p>
            <a:r>
              <a:rPr lang="zh-CN" altLang="en-US" dirty="0" smtClean="0"/>
              <a:t>博览群书见多识广； 兼采百家目明耳聪。</a:t>
            </a:r>
            <a:endParaRPr lang="en-US" altLang="zh-CN" dirty="0" smtClean="0"/>
          </a:p>
          <a:p>
            <a:r>
              <a:rPr lang="zh-CN" altLang="en-US" dirty="0" smtClean="0"/>
              <a:t>风声雨声读书声声声入耳 ，家事国事天下事事事关心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b="1" dirty="0" smtClean="0">
                <a:solidFill>
                  <a:srgbClr val="FF0000"/>
                </a:solidFill>
              </a:rPr>
              <a:t>对偶</a:t>
            </a:r>
            <a:r>
              <a:rPr lang="zh-CN" altLang="en-US" dirty="0" smtClean="0"/>
              <a:t>：形式上音节整齐匀称、节奏感强，具有音律美；内容上凝练集中，概括力强。</a:t>
            </a:r>
            <a:endParaRPr lang="zh-CN" altLang="en-US" dirty="0"/>
          </a:p>
        </p:txBody>
      </p:sp>
      <p:pic>
        <p:nvPicPr>
          <p:cNvPr id="4" name="Picture 3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32" y="6105549"/>
            <a:ext cx="952500" cy="75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84043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白发三千丈，缘愁似个长。</a:t>
            </a:r>
            <a:endParaRPr lang="en-US" altLang="zh-CN" dirty="0" smtClean="0"/>
          </a:p>
          <a:p>
            <a:r>
              <a:rPr lang="zh-CN" altLang="en-US" dirty="0" smtClean="0"/>
              <a:t>飞流直下三千尺，疑是银河落九天。</a:t>
            </a:r>
            <a:endParaRPr lang="en-US" altLang="zh-CN" dirty="0" smtClean="0"/>
          </a:p>
          <a:p>
            <a:r>
              <a:rPr lang="zh-CN" altLang="en-US" dirty="0" smtClean="0"/>
              <a:t>他家穷得快揭不开锅了</a:t>
            </a:r>
            <a:endParaRPr lang="en-US" altLang="zh-CN" dirty="0" smtClean="0"/>
          </a:p>
          <a:p>
            <a:r>
              <a:rPr lang="zh-CN" altLang="en-US" dirty="0" smtClean="0"/>
              <a:t>玻璃干净得能当镜子。</a:t>
            </a:r>
            <a:endParaRPr lang="en-US" altLang="zh-CN" dirty="0" smtClean="0"/>
          </a:p>
          <a:p>
            <a:r>
              <a:rPr lang="zh-CN" altLang="en-US" dirty="0" smtClean="0"/>
              <a:t>会场静得连一根针掉在地上都能听见。</a:t>
            </a:r>
          </a:p>
          <a:p>
            <a:r>
              <a:rPr lang="zh-CN" altLang="en-US" dirty="0" smtClean="0"/>
              <a:t>草地上的花比天上的星星还多。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b="1" dirty="0" smtClean="0">
                <a:solidFill>
                  <a:srgbClr val="FF0000"/>
                </a:solidFill>
              </a:rPr>
              <a:t>夸张</a:t>
            </a:r>
            <a:r>
              <a:rPr lang="zh-CN" altLang="en-US" dirty="0" smtClean="0"/>
              <a:t>：可以引起丰富的想象，更好地突出事物的特征，引起读者的强烈共鸣。</a:t>
            </a:r>
            <a:endParaRPr lang="zh-CN" altLang="en-US" dirty="0"/>
          </a:p>
        </p:txBody>
      </p:sp>
      <p:pic>
        <p:nvPicPr>
          <p:cNvPr id="6" name="Picture 3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5572164"/>
            <a:ext cx="1627671" cy="128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635798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人生旅途中有多少携手相伴的朋友，多少次肝胆相照，多少次投桃报李</a:t>
            </a:r>
            <a:r>
              <a:rPr lang="en-US" altLang="zh-CN" dirty="0" smtClean="0"/>
              <a:t>,</a:t>
            </a:r>
            <a:r>
              <a:rPr lang="zh-CN" altLang="en-US" dirty="0" smtClean="0"/>
              <a:t>又有多少美丽温暖的回忆 漫漫长路，总有朝夕相处的亲人，多少叮咛，多少呵护，多少孝心，多少无私。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zh-CN" altLang="en-US" b="1" dirty="0" smtClean="0">
                <a:solidFill>
                  <a:srgbClr val="FF0000"/>
                </a:solidFill>
              </a:rPr>
              <a:t>排比</a:t>
            </a:r>
            <a:r>
              <a:rPr lang="zh-CN" altLang="en-US" dirty="0" smtClean="0"/>
              <a:t>：由三个或三个以上的、相同句式构成排比，增加语抛，起强调作用，强烈表达作者的思想感情。议论文往往增加语势，起到了强调论证观点的作用。可增强语言的气势。用来说理，可把道理阐述得更严密、更透彻；用来抒情，可把感情抒发得淋漓尽致。</a:t>
            </a:r>
            <a:endParaRPr lang="zh-CN" altLang="en-US" dirty="0"/>
          </a:p>
        </p:txBody>
      </p:sp>
      <p:pic>
        <p:nvPicPr>
          <p:cNvPr id="7" name="Picture 3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32" y="6105525"/>
            <a:ext cx="952500" cy="75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84043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这人是谁？不是别人，原来是大明。</a:t>
            </a:r>
            <a:endParaRPr lang="en-US" altLang="zh-CN" dirty="0" smtClean="0"/>
          </a:p>
          <a:p>
            <a:r>
              <a:rPr lang="zh-CN" altLang="en-US" dirty="0" smtClean="0"/>
              <a:t>学好语文要背书吗？一定要！</a:t>
            </a:r>
            <a:br>
              <a:rPr lang="zh-CN" altLang="en-US" dirty="0" smtClean="0"/>
            </a:b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zh-CN" altLang="en-US" b="1" dirty="0" smtClean="0">
                <a:solidFill>
                  <a:srgbClr val="FF0000"/>
                </a:solidFill>
              </a:rPr>
              <a:t>设问</a:t>
            </a:r>
            <a:r>
              <a:rPr lang="zh-CN" altLang="en-US" dirty="0" smtClean="0"/>
              <a:t>：形式为自问自答。作用是：引起读者兴趣，引起读者思考。在结构上还起到引出下文、承上启下、使条理清晰的作用。；用在一段的开头或结尾处，除引起思考外，还有承上启下的过渡作用；用在议论文中，能使论证深入，脉络清晰。</a:t>
            </a:r>
            <a:endParaRPr lang="zh-CN" altLang="en-US" dirty="0"/>
          </a:p>
        </p:txBody>
      </p:sp>
      <p:pic>
        <p:nvPicPr>
          <p:cNvPr id="11266" name="Picture 2" descr="D:\迅雷下载\做课件的素材(按钮、背景、小动画、声音、背景音乐)\蝴蝶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9486" y="5618793"/>
            <a:ext cx="1364546" cy="1239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“</a:t>
            </a:r>
            <a:r>
              <a:rPr lang="zh-CN" altLang="en-US" dirty="0" smtClean="0"/>
              <a:t>难道我会不知道？</a:t>
            </a:r>
            <a:r>
              <a:rPr lang="en-US" altLang="zh-CN" dirty="0" smtClean="0"/>
              <a:t>”----</a:t>
            </a:r>
            <a:r>
              <a:rPr lang="zh-CN" altLang="en-US" dirty="0" smtClean="0"/>
              <a:t>说话者是在强调自己是知道的。</a:t>
            </a:r>
            <a:endParaRPr lang="en-US" altLang="zh-CN" dirty="0" smtClean="0"/>
          </a:p>
          <a:p>
            <a:r>
              <a:rPr lang="en-US" altLang="zh-CN" dirty="0" smtClean="0"/>
              <a:t> "</a:t>
            </a:r>
            <a:r>
              <a:rPr lang="zh-CN" altLang="en-US" dirty="0" smtClean="0"/>
              <a:t>（难道）我有这么笨吗？</a:t>
            </a:r>
            <a:r>
              <a:rPr lang="en-US" altLang="zh-CN" dirty="0" smtClean="0"/>
              <a:t>"----</a:t>
            </a:r>
            <a:r>
              <a:rPr lang="zh-CN" altLang="en-US" dirty="0" smtClean="0"/>
              <a:t>说话者在强调自己并不笨。</a:t>
            </a:r>
            <a:endParaRPr lang="en-US" altLang="zh-CN" dirty="0" smtClean="0"/>
          </a:p>
          <a:p>
            <a:r>
              <a:rPr lang="en-US" altLang="zh-CN" dirty="0" smtClean="0"/>
              <a:t>“</a:t>
            </a:r>
            <a:r>
              <a:rPr lang="zh-CN" altLang="en-US" dirty="0" smtClean="0"/>
              <a:t>难道数学真的这么难么</a:t>
            </a:r>
            <a:r>
              <a:rPr lang="en-US" altLang="zh-CN" dirty="0" smtClean="0"/>
              <a:t>?”----</a:t>
            </a:r>
            <a:r>
              <a:rPr lang="zh-CN" altLang="en-US" dirty="0" smtClean="0"/>
              <a:t>说话者在强调数学不难。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7.</a:t>
            </a:r>
            <a:r>
              <a:rPr lang="zh-CN" altLang="en-US" b="1" dirty="0" smtClean="0">
                <a:solidFill>
                  <a:srgbClr val="FF0000"/>
                </a:solidFill>
              </a:rPr>
              <a:t>反问</a:t>
            </a:r>
            <a:r>
              <a:rPr lang="zh-CN" altLang="en-US" dirty="0" smtClean="0"/>
              <a:t>：以否定的形式表示肯定，目的是加强语气，起强调作用。</a:t>
            </a:r>
            <a:endParaRPr lang="zh-CN" altLang="en-US" dirty="0"/>
          </a:p>
        </p:txBody>
      </p:sp>
      <p:pic>
        <p:nvPicPr>
          <p:cNvPr id="10242" name="Picture 2" descr="D:\迅雷下载\做课件的素材(按钮、背景、小动画、声音、背景音乐)\书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5070033"/>
            <a:ext cx="2071702" cy="1716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含地名的成语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214414" y="1689119"/>
            <a:ext cx="3143272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福如（        ）</a:t>
            </a:r>
            <a:endParaRPr lang="en-US" altLang="zh-CN" dirty="0" smtClean="0"/>
          </a:p>
          <a:p>
            <a:r>
              <a:rPr lang="zh-CN" altLang="en-US" dirty="0" smtClean="0"/>
              <a:t>寿比（        ）</a:t>
            </a:r>
            <a:endParaRPr lang="en-US" altLang="zh-CN" dirty="0" smtClean="0"/>
          </a:p>
          <a:p>
            <a:r>
              <a:rPr lang="zh-CN" altLang="en-US" dirty="0" smtClean="0"/>
              <a:t>（      ）米贵</a:t>
            </a:r>
            <a:endParaRPr lang="en-US" altLang="zh-CN" dirty="0" smtClean="0"/>
          </a:p>
          <a:p>
            <a:r>
              <a:rPr lang="zh-CN" altLang="en-US" dirty="0" smtClean="0"/>
              <a:t>不见（        ）</a:t>
            </a:r>
            <a:endParaRPr lang="en-US" altLang="zh-CN" dirty="0" smtClean="0"/>
          </a:p>
          <a:p>
            <a:r>
              <a:rPr lang="zh-CN" altLang="en-US" dirty="0" smtClean="0"/>
              <a:t>虎落（        ）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（      ）自大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4643438" y="1643050"/>
            <a:ext cx="25717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福如东海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寿比南山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长安米贵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不见泰山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虎落平阳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夜郎自大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D:\迅雷下载\做课件的素材(按钮、背景、小动画、声音、背景音乐)\合作学习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03400" cy="1117600"/>
          </a:xfrm>
          <a:prstGeom prst="rect">
            <a:avLst/>
          </a:prstGeom>
          <a:noFill/>
        </p:spPr>
      </p:pic>
      <p:pic>
        <p:nvPicPr>
          <p:cNvPr id="3075" name="Picture 3" descr="D:\迅雷下载\做课件的素材(按钮、背景、小动画、声音、背景音乐)\书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2103" y="5572140"/>
            <a:ext cx="1551929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含地名的成语</a:t>
            </a:r>
            <a:endParaRPr lang="zh-CN" altLang="en-US" dirty="0"/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5357818" y="1643050"/>
            <a:ext cx="232885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虎落平阳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火烧赤壁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明修栈道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暗度陈仓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邯郸学步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逼上梁山</a:t>
            </a:r>
            <a:endParaRPr lang="en-US" altLang="zh-CN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857224" y="1571612"/>
            <a:ext cx="33575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虎落</a:t>
            </a:r>
            <a:r>
              <a:rPr lang="zh-CN" altLang="en-US" sz="3200" dirty="0" smtClean="0"/>
              <a:t>（        ）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火烧</a:t>
            </a:r>
            <a:r>
              <a:rPr lang="zh-CN" altLang="en-US" sz="3200" dirty="0" smtClean="0"/>
              <a:t>（        ）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明修</a:t>
            </a:r>
            <a:r>
              <a:rPr lang="zh-CN" altLang="en-US" sz="3200" dirty="0" smtClean="0"/>
              <a:t>（        ）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暗度</a:t>
            </a:r>
            <a:r>
              <a:rPr lang="zh-CN" altLang="en-US" sz="3200" dirty="0" smtClean="0"/>
              <a:t>（        ）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  ）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学步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逼上（        ）</a:t>
            </a:r>
            <a:endParaRPr lang="en-US" altLang="zh-CN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D:\迅雷下载\做课件的素材(按钮、背景、小动画、声音、背景音乐)\合作学习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03400" cy="1117600"/>
          </a:xfrm>
          <a:prstGeom prst="rect">
            <a:avLst/>
          </a:prstGeom>
          <a:noFill/>
        </p:spPr>
      </p:pic>
      <p:pic>
        <p:nvPicPr>
          <p:cNvPr id="9" name="Picture 2" descr="D:\迅雷下载\做课件的素材(按钮、背景、小动画、声音、背景音乐)\欢呼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286396"/>
            <a:ext cx="1571604" cy="1571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5" name="Picture 1" descr="C:\DOCUME~1\ADMINI~1\LOCALS~1\Temp\kaakoo\12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4786346" cy="5982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原资料\安装的软件\Photoshop入门与数码照片处理\Example\Photoshop入门\参考素材\01\素材\Ar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7598" y="4929194"/>
            <a:ext cx="2716402" cy="1928806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什么是对联？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对联</a:t>
            </a:r>
            <a:r>
              <a:rPr lang="zh-CN" altLang="en-US" dirty="0" smtClean="0"/>
              <a:t>，雅称「楹联」，俗称对子。它言简意深，对仗工整，平仄协调，是一字一音的汉语语言独特的艺术形式。可以说，对联艺术是中华民族的文化瑰宝。对联的种类约分为春联、喜联、寿联、挽联、装饰联、行业联、交际联和杂联（包括谐趣联</a:t>
            </a:r>
            <a:r>
              <a:rPr lang="en-US" dirty="0" smtClean="0"/>
              <a:t>....</a:t>
            </a:r>
            <a:r>
              <a:rPr lang="zh-CN" altLang="en-US" dirty="0" smtClean="0"/>
              <a:t>）等。</a:t>
            </a:r>
          </a:p>
          <a:p>
            <a:endParaRPr lang="zh-CN" altLang="en-US" dirty="0"/>
          </a:p>
        </p:txBody>
      </p:sp>
      <p:pic>
        <p:nvPicPr>
          <p:cNvPr id="4099" name="Picture 3" descr="C:\DOCUME~1\ADMINI~1\LOCALS~1\Temp\kaakoo\27-L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76400" cy="2095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357298"/>
            <a:ext cx="8572560" cy="55007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一要字数相等，断句一致。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除有意空出某字的位置以达到某种效果外，上下联字数必须相同，不多不少。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二要平仄相合，音调和谐。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传统习惯是「仄起平落」，即上联末句尾字用仄声，下联末句尾字用平声</a:t>
            </a:r>
            <a:r>
              <a:rPr lang="zh-CN" altLang="en-US" dirty="0" smtClean="0"/>
              <a:t>。</a:t>
            </a:r>
            <a:r>
              <a:rPr lang="zh-CN" altLang="en-US" dirty="0" smtClean="0"/>
              <a:t>普通话的平仄归类，简言之，阴平、阳平为平，上声、去声为仄。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三要词性相对，位置相同。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</a:t>
            </a:r>
            <a:r>
              <a:rPr lang="zh-CN" altLang="en-US" dirty="0" smtClean="0"/>
              <a:t>一般称为「虚对虚，实对实」，就是名词对名词，动词对动词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相对的词必须在相同的位置上。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pic>
        <p:nvPicPr>
          <p:cNvPr id="3074" name="Picture 2" descr="C:\DOCUME~1\ADMINI~1\LOCALS~1\Temp\kaakoo\31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0"/>
            <a:ext cx="1285852" cy="178592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285984" y="428604"/>
            <a:ext cx="3695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对联的特点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D:\原资料\安装的软件\Photoshop入门与数码照片处理\Example\Photoshop入门\参考素材\01\素材\Ar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10925" cy="1285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D:\My Documents\My Pictures\pic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372281" cy="314327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214678" y="1142984"/>
            <a:ext cx="51411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快乐阅读</a:t>
            </a:r>
            <a:endParaRPr lang="zh-CN" alt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1670" y="3214686"/>
            <a:ext cx="72058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阅读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使人充实</a:t>
            </a:r>
            <a: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</a:p>
          <a:p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会谈使人敏捷</a:t>
            </a:r>
            <a: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</a:p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写作与笔记使人精确。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四要内容相关，上下衔接。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/>
              <a:t>            </a:t>
            </a:r>
            <a:r>
              <a:rPr lang="zh-CN" altLang="en-US" dirty="0" smtClean="0"/>
              <a:t>上下联的含义必须相互衔接，但又不能重覆。此外，张挂的对联，传统作法还必须直写竖贴，自右而左，由上而下，不能颠倒。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横批</a:t>
            </a:r>
            <a:r>
              <a:rPr lang="en-US" altLang="zh-CN" dirty="0" smtClean="0"/>
              <a:t>(</a:t>
            </a:r>
            <a:r>
              <a:rPr lang="zh-CN" altLang="en-US" dirty="0" smtClean="0"/>
              <a:t>或称横额，横档、横幅、横披等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，是对联的重要组成部分。横批即如文章的标题，它能标示出一副对联的主题思想，是画龙点睛之笔，是锦上添花之笔。</a:t>
            </a:r>
            <a:endParaRPr lang="zh-CN" altLang="en-US" dirty="0"/>
          </a:p>
        </p:txBody>
      </p:sp>
      <p:pic>
        <p:nvPicPr>
          <p:cNvPr id="2050" name="Picture 2" descr="C:\DOCUME~1\ADMINI~1\LOCALS~1\Temp\kaakoo\3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285984" y="428604"/>
            <a:ext cx="3695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对联的特点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对联是我国的国粹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357298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勤学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识遍天下字；读尽人间书。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 立志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海到无边天作岸，山登绝顶我为峰。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春风放胆来梳柳；  夜雨瞒人去润花。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师生互爱同渡学海求知识</a:t>
            </a:r>
            <a:endParaRPr lang="en-US" altLang="zh-CN" dirty="0" smtClean="0"/>
          </a:p>
          <a:p>
            <a:r>
              <a:rPr lang="zh-CN" altLang="en-US" dirty="0" smtClean="0"/>
              <a:t>教学相长共进智宫取宝藏</a:t>
            </a:r>
            <a:endParaRPr lang="zh-CN" altLang="en-US" dirty="0"/>
          </a:p>
        </p:txBody>
      </p:sp>
      <p:pic>
        <p:nvPicPr>
          <p:cNvPr id="1026" name="Picture 2" descr="D:\迅雷下载\做课件的素材(按钮、背景、小动画、声音、背景音乐)\风车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619750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对联是我国的国粹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357298"/>
            <a:ext cx="6786610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学如逆水行舟不进则退</a:t>
            </a:r>
            <a:endParaRPr lang="en-US" altLang="zh-CN" dirty="0" smtClean="0"/>
          </a:p>
          <a:p>
            <a:r>
              <a:rPr lang="zh-CN" altLang="en-US" dirty="0" smtClean="0"/>
              <a:t>心似平原走马易放难收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丽日驱寒梅早放</a:t>
            </a:r>
            <a:endParaRPr lang="en-US" altLang="zh-CN" dirty="0" smtClean="0"/>
          </a:p>
          <a:p>
            <a:r>
              <a:rPr lang="zh-CN" altLang="en-US" dirty="0" smtClean="0"/>
              <a:t>春风送暖柳先舒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师生互爱同渡学海求知识</a:t>
            </a:r>
            <a:endParaRPr lang="en-US" altLang="zh-CN" dirty="0" smtClean="0"/>
          </a:p>
          <a:p>
            <a:r>
              <a:rPr lang="zh-CN" altLang="en-US" dirty="0" smtClean="0"/>
              <a:t>教学相长共进智宫取宝藏</a:t>
            </a:r>
            <a:endParaRPr lang="zh-CN" altLang="en-US" dirty="0"/>
          </a:p>
        </p:txBody>
      </p:sp>
      <p:pic>
        <p:nvPicPr>
          <p:cNvPr id="1026" name="Picture 2" descr="D:\迅雷下载\做课件的素材(按钮、背景、小动画、声音、背景音乐)\风车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619750"/>
            <a:ext cx="1238250" cy="1238250"/>
          </a:xfrm>
          <a:prstGeom prst="rect">
            <a:avLst/>
          </a:prstGeom>
          <a:noFill/>
        </p:spPr>
      </p:pic>
      <p:pic>
        <p:nvPicPr>
          <p:cNvPr id="2051" name="Picture 3" descr="D:\迅雷下载\做课件的素材(按钮、背景、小动画、声音、背景音乐)\对了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74007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92935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报晓鸡声，拂晓钟声，声声悦耳</a:t>
            </a:r>
            <a:endParaRPr lang="en-US" altLang="zh-CN" dirty="0" smtClean="0"/>
          </a:p>
          <a:p>
            <a:r>
              <a:rPr lang="zh-CN" altLang="en-US" dirty="0" smtClean="0"/>
              <a:t>赏心国事，舒心家事，事事关心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普天同庆，一片红霞迎旭日</a:t>
            </a:r>
            <a:endParaRPr lang="en-US" altLang="zh-CN" dirty="0" smtClean="0"/>
          </a:p>
          <a:p>
            <a:r>
              <a:rPr lang="zh-CN" altLang="en-US" dirty="0" smtClean="0"/>
              <a:t>大地腾欢，万条绿柳舞东风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春满神州，山欢水笑龙吟曲</a:t>
            </a:r>
            <a:endParaRPr lang="en-US" altLang="zh-CN" dirty="0" smtClean="0"/>
          </a:p>
          <a:p>
            <a:r>
              <a:rPr lang="zh-CN" altLang="en-US" dirty="0" smtClean="0"/>
              <a:t>民安乐土，燕舞莺歌蝶恋花</a:t>
            </a:r>
            <a:endParaRPr lang="zh-CN" altLang="en-US" dirty="0"/>
          </a:p>
        </p:txBody>
      </p:sp>
      <p:pic>
        <p:nvPicPr>
          <p:cNvPr id="9218" name="Picture 2" descr="D:\迅雷下载\做课件的素材(按钮、背景、小动画、声音、背景音乐)\太阳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071810"/>
            <a:ext cx="2352675" cy="280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00108"/>
            <a:ext cx="3829048" cy="4525963"/>
          </a:xfrm>
        </p:spPr>
        <p:txBody>
          <a:bodyPr vert="horz" lIns="91440" tIns="45720" rIns="91440" bIns="45720" rtlCol="0">
            <a:noAutofit/>
          </a:bodyPr>
          <a:lstStyle/>
          <a:p>
            <a:pPr marL="0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</a:rPr>
              <a:t>二字对</a:t>
            </a:r>
          </a:p>
          <a:p>
            <a:pPr marL="0">
              <a:lnSpc>
                <a:spcPct val="150000"/>
              </a:lnSpc>
            </a:pPr>
            <a:r>
              <a:rPr lang="zh-CN" altLang="en-US" sz="4000" b="1" dirty="0" smtClean="0"/>
              <a:t>春花对秋月</a:t>
            </a:r>
          </a:p>
          <a:p>
            <a:pPr marL="0">
              <a:lnSpc>
                <a:spcPct val="150000"/>
              </a:lnSpc>
            </a:pPr>
            <a:r>
              <a:rPr lang="zh-CN" altLang="en-US" sz="4000" b="1" dirty="0" smtClean="0"/>
              <a:t>汉赋对楚辞</a:t>
            </a:r>
          </a:p>
          <a:p>
            <a:pPr marL="0">
              <a:lnSpc>
                <a:spcPct val="150000"/>
              </a:lnSpc>
            </a:pPr>
            <a:r>
              <a:rPr lang="zh-CN" altLang="en-US" sz="4000" b="1" dirty="0" smtClean="0"/>
              <a:t>书山对学海</a:t>
            </a:r>
          </a:p>
          <a:p>
            <a:pPr marL="0">
              <a:lnSpc>
                <a:spcPct val="150000"/>
              </a:lnSpc>
            </a:pPr>
            <a:r>
              <a:rPr lang="zh-CN" altLang="en-US" sz="4000" b="1" dirty="0" smtClean="0"/>
              <a:t>红玉对丹瑶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0" y="1500174"/>
            <a:ext cx="38576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三字对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水底月对镜中花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孙行者对猪八戒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水帘洞对花果山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飞鸟尽对良弓藏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8662" y="1285860"/>
            <a:ext cx="7286676" cy="5000660"/>
          </a:xfrm>
        </p:spPr>
        <p:txBody>
          <a:bodyPr>
            <a:noAutofit/>
          </a:bodyPr>
          <a:lstStyle/>
          <a:p>
            <a:pPr algn="ctr"/>
            <a:r>
              <a:rPr lang="zh-CN" altLang="en-US" sz="5400" b="1" dirty="0" smtClean="0"/>
              <a:t>四字对</a:t>
            </a:r>
          </a:p>
          <a:p>
            <a:r>
              <a:rPr lang="zh-CN" altLang="en-US" sz="5400" dirty="0" smtClean="0"/>
              <a:t>青山不老</a:t>
            </a:r>
            <a:r>
              <a:rPr lang="zh-CN" altLang="en-US" sz="5400" dirty="0" smtClean="0">
                <a:solidFill>
                  <a:srgbClr val="FF0000"/>
                </a:solidFill>
              </a:rPr>
              <a:t>对</a:t>
            </a:r>
            <a:r>
              <a:rPr lang="zh-CN" altLang="en-US" sz="5400" dirty="0" smtClean="0"/>
              <a:t>绿水长流</a:t>
            </a:r>
          </a:p>
          <a:p>
            <a:r>
              <a:rPr lang="zh-CN" altLang="en-US" sz="5400" dirty="0" smtClean="0"/>
              <a:t>山清水秀</a:t>
            </a:r>
            <a:r>
              <a:rPr lang="zh-CN" altLang="en-US" sz="5400" dirty="0" smtClean="0">
                <a:solidFill>
                  <a:srgbClr val="FF0000"/>
                </a:solidFill>
              </a:rPr>
              <a:t>对</a:t>
            </a:r>
            <a:r>
              <a:rPr lang="zh-CN" altLang="en-US" sz="5400" dirty="0" smtClean="0"/>
              <a:t>地杰人灵</a:t>
            </a:r>
          </a:p>
          <a:p>
            <a:r>
              <a:rPr lang="zh-CN" altLang="en-US" sz="5400" dirty="0" smtClean="0"/>
              <a:t>东南西北</a:t>
            </a:r>
            <a:r>
              <a:rPr lang="zh-CN" altLang="en-US" sz="5400" dirty="0" smtClean="0">
                <a:solidFill>
                  <a:srgbClr val="FF0000"/>
                </a:solidFill>
              </a:rPr>
              <a:t>对</a:t>
            </a:r>
            <a:r>
              <a:rPr lang="zh-CN" altLang="en-US" sz="5400" dirty="0" smtClean="0"/>
              <a:t>春夏秋冬</a:t>
            </a:r>
          </a:p>
          <a:p>
            <a:r>
              <a:rPr lang="zh-CN" altLang="en-US" sz="5400" dirty="0" smtClean="0"/>
              <a:t>百花齐放</a:t>
            </a:r>
            <a:r>
              <a:rPr lang="zh-CN" altLang="en-US" sz="5400" dirty="0" smtClean="0">
                <a:solidFill>
                  <a:srgbClr val="FF0000"/>
                </a:solidFill>
              </a:rPr>
              <a:t>对</a:t>
            </a:r>
            <a:r>
              <a:rPr lang="zh-CN" altLang="en-US" sz="5400" dirty="0" smtClean="0"/>
              <a:t>百家争鸣</a:t>
            </a:r>
          </a:p>
          <a:p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表示人多的成语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957794" y="1546243"/>
            <a:ext cx="2900354" cy="4954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川流不息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万人空巷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千军万马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人满为患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人头攒动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挨肩擦背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座无虚席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济济一堂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1571604" y="1571612"/>
            <a:ext cx="2900354" cy="4954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    ）不息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）空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巷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）万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马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）为患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）攒动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）擦背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）虚席</a:t>
            </a:r>
            <a:endParaRPr lang="en-US" altLang="zh-CN" sz="32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/>
              <a:t>（    ）一堂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D:\迅雷下载\做课件的素材(按钮、背景、小动画、声音、背景音乐)\欢呼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286388"/>
            <a:ext cx="1571604" cy="1571604"/>
          </a:xfrm>
          <a:prstGeom prst="rect">
            <a:avLst/>
          </a:prstGeom>
          <a:noFill/>
        </p:spPr>
      </p:pic>
      <p:pic>
        <p:nvPicPr>
          <p:cNvPr id="5123" name="Picture 3" descr="D:\迅雷下载\做课件的素材(按钮、背景、小动画、声音、背景音乐)\你真棒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7750" cy="104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表示人多的成语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3018" y="1600200"/>
            <a:ext cx="3186106" cy="5257800"/>
          </a:xfrm>
        </p:spPr>
        <p:txBody>
          <a:bodyPr/>
          <a:lstStyle/>
          <a:p>
            <a:r>
              <a:rPr lang="zh-CN" altLang="en-US" dirty="0" smtClean="0"/>
              <a:t>人山（   ）</a:t>
            </a:r>
            <a:endParaRPr lang="en-US" altLang="zh-CN" dirty="0" smtClean="0"/>
          </a:p>
          <a:p>
            <a:r>
              <a:rPr lang="zh-CN" altLang="en-US" dirty="0" smtClean="0"/>
              <a:t>摩肩（   ）</a:t>
            </a:r>
            <a:endParaRPr lang="en-US" altLang="zh-CN" dirty="0" smtClean="0"/>
          </a:p>
          <a:p>
            <a:r>
              <a:rPr lang="zh-CN" altLang="en-US" dirty="0" smtClean="0"/>
              <a:t>熙熙（   ）</a:t>
            </a:r>
            <a:endParaRPr lang="en-US" altLang="zh-CN" dirty="0" smtClean="0"/>
          </a:p>
          <a:p>
            <a:r>
              <a:rPr lang="zh-CN" altLang="en-US" dirty="0" smtClean="0"/>
              <a:t>成千（   ）</a:t>
            </a:r>
            <a:endParaRPr lang="en-US" altLang="zh-CN" dirty="0" smtClean="0"/>
          </a:p>
          <a:p>
            <a:r>
              <a:rPr lang="zh-CN" altLang="en-US" dirty="0" smtClean="0"/>
              <a:t>人流（   ）</a:t>
            </a:r>
            <a:endParaRPr lang="en-US" altLang="zh-CN" dirty="0" smtClean="0"/>
          </a:p>
          <a:p>
            <a:r>
              <a:rPr lang="zh-CN" altLang="en-US" dirty="0" smtClean="0"/>
              <a:t>门庭（   ）</a:t>
            </a:r>
            <a:endParaRPr lang="en-US" altLang="zh-CN" dirty="0" smtClean="0"/>
          </a:p>
          <a:p>
            <a:r>
              <a:rPr lang="zh-CN" altLang="en-US" dirty="0" smtClean="0"/>
              <a:t>车水（   ）</a:t>
            </a:r>
            <a:endParaRPr lang="en-US" altLang="zh-CN" dirty="0" smtClean="0"/>
          </a:p>
          <a:p>
            <a:r>
              <a:rPr lang="zh-CN" altLang="en-US" dirty="0" smtClean="0"/>
              <a:t>宾客（   ）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857752" y="1600200"/>
            <a:ext cx="3186106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人山人海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摩肩接踵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熙熙攘攘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成千盈百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人流如梭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门庭若市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车水马龙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宾客如云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D:\迅雷下载\做课件的素材(按钮、背景、小动画、声音、背景音乐)\欢呼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286396"/>
            <a:ext cx="1571604" cy="1571604"/>
          </a:xfrm>
          <a:prstGeom prst="rect">
            <a:avLst/>
          </a:prstGeom>
          <a:noFill/>
        </p:spPr>
      </p:pic>
      <p:pic>
        <p:nvPicPr>
          <p:cNvPr id="13314" name="Picture 2" descr="D:\迅雷下载\做课件的素材(按钮、背景、小动画、声音、背景音乐)\苹果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00" cy="101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读对联，猜一猜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600200"/>
            <a:ext cx="7472386" cy="4525963"/>
          </a:xfrm>
        </p:spPr>
        <p:txBody>
          <a:bodyPr/>
          <a:lstStyle/>
          <a:p>
            <a:r>
              <a:rPr lang="zh-CN" altLang="en-US" dirty="0" smtClean="0"/>
              <a:t>上联是：二三四五</a:t>
            </a:r>
          </a:p>
          <a:p>
            <a:r>
              <a:rPr lang="zh-CN" altLang="en-US" dirty="0" smtClean="0"/>
              <a:t>下联是：六七八九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缺一少十意思</a:t>
            </a:r>
            <a:r>
              <a:rPr lang="en-US" altLang="zh-CN" dirty="0" smtClean="0"/>
              <a:t>:</a:t>
            </a:r>
            <a:r>
              <a:rPr lang="zh-CN" altLang="en-US" dirty="0" smtClean="0"/>
              <a:t>缺衣少食</a:t>
            </a:r>
            <a:endParaRPr lang="zh-CN" altLang="en-US" dirty="0"/>
          </a:p>
        </p:txBody>
      </p:sp>
      <p:pic>
        <p:nvPicPr>
          <p:cNvPr id="8194" name="Picture 2" descr="D:\迅雷下载\做课件的素材(按钮、背景、小动画、声音、背景音乐)\学习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488" y="5143488"/>
            <a:ext cx="1714512" cy="1714512"/>
          </a:xfrm>
          <a:prstGeom prst="rect">
            <a:avLst/>
          </a:prstGeom>
          <a:noFill/>
        </p:spPr>
      </p:pic>
      <p:pic>
        <p:nvPicPr>
          <p:cNvPr id="8195" name="Picture 3" descr="D:\迅雷下载\做课件的素材(按钮、背景、小动画、声音、背景音乐)\苹果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00" cy="101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8596" y="500042"/>
            <a:ext cx="228601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zh-CN" altLang="en-US" sz="4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行楷" pitchFamily="65" charset="-122"/>
                <a:ea typeface="迷你简行楷" pitchFamily="65" charset="-122"/>
              </a:rPr>
              <a:t>做题技巧</a:t>
            </a:r>
            <a:endParaRPr lang="zh-CN" altLang="en-US" sz="4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迷你简行楷" pitchFamily="65" charset="-122"/>
              <a:ea typeface="迷你简行楷" pitchFamily="65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7500926" y="2566998"/>
            <a:ext cx="1643074" cy="2362200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/>
                <a:ea typeface="宋体"/>
              </a:rPr>
              <a:t>!</a:t>
            </a:r>
            <a:endParaRPr lang="zh-CN" altLang="en-US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宋体"/>
              <a:ea typeface="宋体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62000" y="4953000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黑体" pitchFamily="2" charset="-122"/>
              </a:rPr>
              <a:t>        “三读法”和“五步骤”是我们阅读的法宝。</a:t>
            </a:r>
          </a:p>
        </p:txBody>
      </p:sp>
      <p:sp>
        <p:nvSpPr>
          <p:cNvPr id="5" name="矩形 4"/>
          <p:cNvSpPr/>
          <p:nvPr/>
        </p:nvSpPr>
        <p:spPr>
          <a:xfrm>
            <a:off x="357158" y="1071546"/>
            <a:ext cx="85266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kern="10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宋体"/>
                <a:ea typeface="宋体"/>
              </a:rPr>
              <a:t>三读策略</a:t>
            </a:r>
            <a:r>
              <a:rPr lang="en-US" altLang="zh-CN" sz="7200" b="1" kern="10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宋体"/>
                <a:ea typeface="宋体"/>
              </a:rPr>
              <a:t>,</a:t>
            </a:r>
            <a:r>
              <a:rPr lang="zh-CN" altLang="en-US" sz="7200" b="1" kern="10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宋体"/>
                <a:ea typeface="宋体"/>
              </a:rPr>
              <a:t>攻无不克</a:t>
            </a:r>
            <a:r>
              <a:rPr lang="en-US" altLang="zh-CN" sz="7200" b="1" kern="10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宋体"/>
                <a:ea typeface="宋体"/>
              </a:rPr>
              <a:t>!</a:t>
            </a:r>
            <a:endParaRPr lang="zh-CN" altLang="en-U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928934"/>
            <a:ext cx="74077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</a:rPr>
              <a:t>五步笔记</a:t>
            </a:r>
            <a:r>
              <a:rPr lang="en-US" altLang="zh-CN" sz="6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</a:rPr>
              <a:t>,</a:t>
            </a:r>
            <a:r>
              <a:rPr lang="zh-CN" altLang="en-US" sz="6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</a:rPr>
              <a:t>大有收获</a:t>
            </a:r>
            <a:endParaRPr lang="zh-CN" altLang="en-U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3794" name="Picture 2" descr="D:\迅雷下载\做课件的素材(按钮、背景、小动画、声音、背景音乐)\蝴蝶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33450" cy="847725"/>
          </a:xfrm>
          <a:prstGeom prst="rect">
            <a:avLst/>
          </a:prstGeom>
          <a:noFill/>
        </p:spPr>
      </p:pic>
      <p:pic>
        <p:nvPicPr>
          <p:cNvPr id="33795" name="Picture 3" descr="D:\迅雷下载\做课件的素材(按钮、背景、小动画、声音、背景音乐)\蝴蝶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0550" y="6010275"/>
            <a:ext cx="933450" cy="84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410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联系上下文，理解词语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怅然</a:t>
            </a:r>
            <a:r>
              <a:rPr lang="zh-CN" altLang="en-US" dirty="0" smtClean="0"/>
              <a:t>：因不如意而感到不痛快。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夭折</a:t>
            </a:r>
            <a:r>
              <a:rPr lang="zh-CN" altLang="en-US" dirty="0" smtClean="0"/>
              <a:t>： ①年少而亡；短命：那孩子早就夭折了。②比喻事情中途废止：建造游泳池的工程夭折了。</a:t>
            </a:r>
          </a:p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动容</a:t>
            </a:r>
            <a:r>
              <a:rPr lang="zh-CN" altLang="en-US" dirty="0" smtClean="0"/>
              <a:t>：脸上出现受感动的表情：观者无不为之动容：。</a:t>
            </a:r>
          </a:p>
          <a:p>
            <a:endParaRPr lang="zh-CN" altLang="en-US" dirty="0"/>
          </a:p>
        </p:txBody>
      </p:sp>
      <p:pic>
        <p:nvPicPr>
          <p:cNvPr id="6147" name="Picture 3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5572140"/>
            <a:ext cx="952500" cy="752475"/>
          </a:xfrm>
          <a:prstGeom prst="rect">
            <a:avLst/>
          </a:prstGeom>
          <a:noFill/>
        </p:spPr>
      </p:pic>
      <p:pic>
        <p:nvPicPr>
          <p:cNvPr id="6148" name="Picture 4" descr="D:\迅雷下载\做课件的素材(按钮、背景、小动画、声音、背景音乐)\音符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34910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Picture 2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429264"/>
            <a:ext cx="1537273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500034" y="928670"/>
            <a:ext cx="8358246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</a:rPr>
              <a:t>     </a:t>
            </a:r>
            <a:r>
              <a:rPr lang="zh-CN" altLang="en-US" sz="4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初读：了解读；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   第一步：抄生词。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/>
              <a:t>                     </a:t>
            </a:r>
            <a:r>
              <a:rPr lang="zh-CN" altLang="en-US" sz="4400" b="1" dirty="0"/>
              <a:t>通读全文，了解内容；勾画、抄写生字、生词，熟悉字形、初步了解意思，拼读掌握读音。</a:t>
            </a:r>
          </a:p>
        </p:txBody>
      </p:sp>
      <p:pic>
        <p:nvPicPr>
          <p:cNvPr id="34818" name="Picture 2" descr="D:\迅雷下载\做课件的素材(按钮、背景、小动画、声音、背景音乐)\风车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72074"/>
            <a:ext cx="1785926" cy="1785926"/>
          </a:xfrm>
          <a:prstGeom prst="rect">
            <a:avLst/>
          </a:prstGeom>
          <a:noFill/>
        </p:spPr>
      </p:pic>
      <p:pic>
        <p:nvPicPr>
          <p:cNvPr id="34819" name="Picture 3" descr="D:\迅雷下载\做课件的素材(按钮、背景、小动画、声音、背景音乐)\书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00012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90600" y="914400"/>
            <a:ext cx="72390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ea typeface="黑体" pitchFamily="2" charset="-122"/>
              </a:rPr>
              <a:t>    </a:t>
            </a:r>
            <a:r>
              <a:rPr lang="zh-CN" altLang="en-US" sz="4800" b="1" dirty="0">
                <a:solidFill>
                  <a:srgbClr val="FF3300"/>
                </a:solidFill>
                <a:ea typeface="黑体" pitchFamily="2" charset="-122"/>
              </a:rPr>
              <a:t>再读：理解读；第二步：理条理；第三步：抓内容。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ea typeface="黑体" pitchFamily="2" charset="-122"/>
              </a:rPr>
              <a:t>        </a:t>
            </a:r>
            <a:r>
              <a:rPr lang="zh-CN" altLang="en-US" sz="4000" b="1" dirty="0">
                <a:latin typeface="宋体" charset="-122"/>
              </a:rPr>
              <a:t>一、逐自然段速读，弄清顺序，分段归纳，理清条理，总结全文内容；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宋体" charset="-122"/>
              </a:rPr>
              <a:t>    二、细读全文，勾画精彩，研读、体会、摘录。</a:t>
            </a:r>
          </a:p>
        </p:txBody>
      </p:sp>
      <p:pic>
        <p:nvPicPr>
          <p:cNvPr id="35842" name="Picture 2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00" y="6105525"/>
            <a:ext cx="952500" cy="752475"/>
          </a:xfrm>
          <a:prstGeom prst="rect">
            <a:avLst/>
          </a:prstGeom>
          <a:noFill/>
        </p:spPr>
      </p:pic>
      <p:pic>
        <p:nvPicPr>
          <p:cNvPr id="35843" name="Picture 3" descr="D:\迅雷下载\做课件的素材(按钮、背景、小动画、声音、背景音乐)\学习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8229600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ea typeface="黑体" pitchFamily="2" charset="-122"/>
              </a:rPr>
              <a:t>    三读：总结读；第四步：概括       中心；第五步：总结收获。</a:t>
            </a:r>
            <a:endParaRPr lang="zh-CN" altLang="en-US" sz="4400" b="1" dirty="0"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一、速读全文，总揽全篇，概括中心；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二、总结收获：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  1、知识和能力方面；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  2、思想和感情方面；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</a:rPr>
              <a:t>       3、其它方面。</a:t>
            </a:r>
          </a:p>
        </p:txBody>
      </p:sp>
      <p:pic>
        <p:nvPicPr>
          <p:cNvPr id="36866" name="Picture 2" descr="D:\迅雷下载\做课件的素材(按钮、背景、小动画、声音、背景音乐)\太阳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500438"/>
            <a:ext cx="2352675" cy="280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28662" y="142852"/>
            <a:ext cx="672465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ea typeface="黑体" pitchFamily="2" charset="-122"/>
              </a:rPr>
              <a:t>再现“三读法”和“五步骤”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5720" y="785794"/>
            <a:ext cx="842968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初读：了解读，完成第一步：抄生词。</a:t>
            </a:r>
          </a:p>
          <a:p>
            <a:pPr>
              <a:spcBef>
                <a:spcPct val="50000"/>
              </a:spcBef>
            </a:pPr>
            <a:r>
              <a:rPr lang="zh-CN" altLang="en-US" sz="2800" dirty="0"/>
              <a:t>        </a:t>
            </a:r>
            <a:r>
              <a:rPr lang="zh-CN" altLang="en-US" sz="2800" b="1" dirty="0"/>
              <a:t>通读全文，了解内容；勾画、抄写生字、生词，熟悉字形、初步了解意思，拼读掌握读音。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再读：理解读，完成第二、三步：理条理、抓内容。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ea typeface="黑体" pitchFamily="2" charset="-122"/>
              </a:rPr>
              <a:t>        </a:t>
            </a:r>
            <a:r>
              <a:rPr lang="zh-CN" altLang="en-US" sz="2800" b="1" dirty="0">
                <a:latin typeface="宋体" charset="-122"/>
              </a:rPr>
              <a:t>一、逐自然段速读，弄清顺序，分段归纳，理清条理，总结全文内容；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charset="-122"/>
              </a:rPr>
              <a:t>    二、细读全文，勾画精彩，研读、体会、摘录。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三读：总结读；完成第四、五步：概括中心、总结收获。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一、速读全文，总揽全篇，概括中心；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二、总结收获：1、知识和能力方面；2、思想和感情方面； 3、其它方面。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认清修辞手法，明确作用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诚信如一枝玫瑰，百花丛中她最美，美得无瑕，美得高贵。送人一枝玫瑰，给世间一缕馨香。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比喻</a:t>
            </a:r>
            <a:r>
              <a:rPr lang="zh-CN" altLang="en-US" dirty="0" smtClean="0"/>
              <a:t>：用在记叙、说明、描写中，能使事物生动、形象、具体，给人以鲜明的印象；化无形为有形，使抽象的事物更形象具体， 使深奥的道理变得浅显易懂。</a:t>
            </a:r>
            <a:endParaRPr lang="zh-CN" altLang="en-US" dirty="0"/>
          </a:p>
        </p:txBody>
      </p:sp>
      <p:pic>
        <p:nvPicPr>
          <p:cNvPr id="12290" name="Picture 2" descr="D:\迅雷下载\做课件的素材(按钮、背景、小动画、声音、背景音乐)\欢呼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5572140"/>
            <a:ext cx="1285884" cy="1285884"/>
          </a:xfrm>
          <a:prstGeom prst="rect">
            <a:avLst/>
          </a:prstGeom>
          <a:noFill/>
        </p:spPr>
      </p:pic>
      <p:pic>
        <p:nvPicPr>
          <p:cNvPr id="12291" name="Picture 3" descr="D:\迅雷下载\做课件的素材(按钮、背景、小动画、声音、背景音乐)\风车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82"/>
          </a:xfrm>
        </p:spPr>
        <p:txBody>
          <a:bodyPr/>
          <a:lstStyle/>
          <a:p>
            <a:r>
              <a:rPr lang="zh-CN" altLang="en-US" dirty="0" smtClean="0"/>
              <a:t>老人们真幽默，吃着西瓜与夏天告别，说是“啃秋”。人们终于迎来了新秋，迎来了这楚楚动人的新娘子。</a:t>
            </a:r>
            <a:endParaRPr lang="en-US" altLang="zh-CN" dirty="0" smtClean="0"/>
          </a:p>
          <a:p>
            <a:r>
              <a:rPr lang="zh-CN" altLang="en-US" dirty="0" smtClean="0"/>
              <a:t>秋天迈着沉稳的脚步缓缓地向我们走来</a:t>
            </a:r>
            <a:r>
              <a:rPr lang="en-US" altLang="zh-CN" dirty="0" smtClean="0"/>
              <a:t>,</a:t>
            </a:r>
            <a:r>
              <a:rPr lang="zh-CN" altLang="en-US" dirty="0" smtClean="0"/>
              <a:t>又悄无声息地走开。</a:t>
            </a:r>
            <a:endParaRPr lang="en-US" altLang="zh-CN" dirty="0" smtClean="0"/>
          </a:p>
          <a:p>
            <a:r>
              <a:rPr lang="zh-CN" altLang="en-US" dirty="0" smtClean="0"/>
              <a:t>花儿在风中笑弯了腰</a:t>
            </a:r>
            <a:r>
              <a:rPr lang="en-US" altLang="zh-CN" dirty="0" smtClean="0"/>
              <a:t>. </a:t>
            </a:r>
          </a:p>
          <a:p>
            <a:r>
              <a:rPr lang="zh-CN" altLang="en-US" dirty="0" smtClean="0"/>
              <a:t>夜空中的小星星眨着眼睛</a:t>
            </a:r>
            <a:r>
              <a:rPr lang="en-US" altLang="zh-CN" dirty="0" smtClean="0"/>
              <a:t>,</a:t>
            </a:r>
            <a:r>
              <a:rPr lang="zh-CN" altLang="en-US" dirty="0" smtClean="0"/>
              <a:t>似乎对你微笑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拟人</a:t>
            </a:r>
            <a:r>
              <a:rPr lang="zh-CN" altLang="en-US" dirty="0" smtClean="0"/>
              <a:t>：能使读者对所表达事物产生鲜明的印象，产生强烈的感情，引起共鸣。</a:t>
            </a:r>
          </a:p>
        </p:txBody>
      </p:sp>
      <p:pic>
        <p:nvPicPr>
          <p:cNvPr id="6" name="Picture 3" descr="D:\迅雷下载\做课件的素材(按钮、背景、小动画、声音、背景音乐)\鞋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32" y="6105549"/>
            <a:ext cx="952500" cy="75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1651</Words>
  <PresentationFormat>全屏显示(4:3)</PresentationFormat>
  <Paragraphs>195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认清修辞手法，明确作用</vt:lpstr>
      <vt:lpstr>幻灯片 9</vt:lpstr>
      <vt:lpstr>幻灯片 10</vt:lpstr>
      <vt:lpstr>幻灯片 11</vt:lpstr>
      <vt:lpstr>幻灯片 12</vt:lpstr>
      <vt:lpstr>幻灯片 13</vt:lpstr>
      <vt:lpstr>幻灯片 14</vt:lpstr>
      <vt:lpstr>含地名的成语</vt:lpstr>
      <vt:lpstr>含地名的成语</vt:lpstr>
      <vt:lpstr>幻灯片 17</vt:lpstr>
      <vt:lpstr>什么是对联？</vt:lpstr>
      <vt:lpstr>幻灯片 19</vt:lpstr>
      <vt:lpstr>幻灯片 20</vt:lpstr>
      <vt:lpstr>对联是我国的国粹</vt:lpstr>
      <vt:lpstr>对联是我国的国粹</vt:lpstr>
      <vt:lpstr>幻灯片 23</vt:lpstr>
      <vt:lpstr>幻灯片 24</vt:lpstr>
      <vt:lpstr>幻灯片 25</vt:lpstr>
      <vt:lpstr>表示人多的成语</vt:lpstr>
      <vt:lpstr>表示人多的成语</vt:lpstr>
      <vt:lpstr> 读对联，猜一猜</vt:lpstr>
      <vt:lpstr>幻灯片 29</vt:lpstr>
      <vt:lpstr>联系上下文，理解词语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阅读训练一</dc:title>
  <cp:lastModifiedBy>User</cp:lastModifiedBy>
  <cp:revision>40</cp:revision>
  <dcterms:modified xsi:type="dcterms:W3CDTF">2011-03-27T00:57:35Z</dcterms:modified>
</cp:coreProperties>
</file>