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04" r:id="rId4"/>
    <p:sldId id="294" r:id="rId5"/>
    <p:sldId id="334" r:id="rId6"/>
    <p:sldId id="337" r:id="rId7"/>
    <p:sldId id="339" r:id="rId8"/>
    <p:sldId id="355" r:id="rId9"/>
    <p:sldId id="341" r:id="rId10"/>
    <p:sldId id="340" r:id="rId11"/>
    <p:sldId id="357" r:id="rId12"/>
    <p:sldId id="356" r:id="rId13"/>
    <p:sldId id="343" r:id="rId14"/>
    <p:sldId id="350" r:id="rId15"/>
    <p:sldId id="353" r:id="rId16"/>
    <p:sldId id="354" r:id="rId17"/>
    <p:sldId id="342" r:id="rId18"/>
    <p:sldId id="358" r:id="rId19"/>
    <p:sldId id="351" r:id="rId20"/>
    <p:sldId id="338" r:id="rId21"/>
    <p:sldId id="360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008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5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/>
            <p:nvPr/>
          </p:nvSpPr>
          <p:spPr bwMode="auto">
            <a:xfrm>
              <a:off x="3272" y="645"/>
              <a:ext cx="676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/>
            <p:nvPr/>
          </p:nvSpPr>
          <p:spPr bwMode="auto">
            <a:xfrm>
              <a:off x="4046" y="1545"/>
              <a:ext cx="497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6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7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1667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671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20483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4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5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6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7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8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9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0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2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3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6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7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8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9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1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2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4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5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6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7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8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09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1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2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3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4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5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6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8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19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0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1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2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3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4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5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6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7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8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9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0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1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2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3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4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5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6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7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8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9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0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1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2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3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4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5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6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7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8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9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0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1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2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3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4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5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6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7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8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9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0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1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2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3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4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5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6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7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8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9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0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1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2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3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4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5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6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7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8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9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0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1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2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3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4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5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6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7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8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9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0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1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2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3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4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5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6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7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8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9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0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1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2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3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4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5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6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7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8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9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0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1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2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3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4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5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6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7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8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9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0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1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2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3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4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5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6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7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20629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0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1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2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3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4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5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6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7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8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9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0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1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2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20643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4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5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6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7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8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49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0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1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2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3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4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5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3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20657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8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59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0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1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2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3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4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5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6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7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8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69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20671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2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3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4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5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6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7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8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79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0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1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2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3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5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20685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6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7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8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89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0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1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2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3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4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5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6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97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6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20699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0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1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2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3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4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5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6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7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8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09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10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711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7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20713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4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20715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16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17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18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19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0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1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2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3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4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5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6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727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58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9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730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1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2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8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9.jpeg"/><Relationship Id="rId4" Type="http://schemas.openxmlformats.org/officeDocument/2006/relationships/hyperlink" Target="1350374_18714927_1%5b1%5d.mp4" TargetMode="Externa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5.xml"/><Relationship Id="rId1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7.xml"/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5.jpeg"/><Relationship Id="rId3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8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鹅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1524000" y="914400"/>
            <a:ext cx="4953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8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8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、白鹅</a:t>
            </a:r>
            <a:endParaRPr lang="zh-CN" altLang="en-US" sz="80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0" y="765175"/>
            <a:ext cx="5651500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b="1" dirty="0">
                <a:solidFill>
                  <a:srgbClr val="336600"/>
                </a:solidFill>
              </a:rPr>
              <a:t>   </a:t>
            </a:r>
            <a:r>
              <a:rPr lang="zh-CN" altLang="en-US" sz="4800" b="1" dirty="0">
                <a:solidFill>
                  <a:srgbClr val="005C59"/>
                </a:solidFill>
                <a:ea typeface="隶书" pitchFamily="49" charset="-122"/>
              </a:rPr>
              <a:t>它常傲然地站着，看见人走来也毫不相让；有时非但不让，竟伸过颈子来咬你一口。</a:t>
            </a:r>
            <a:r>
              <a:rPr lang="zh-CN" altLang="en-US" sz="3600" b="1" dirty="0">
                <a:solidFill>
                  <a:srgbClr val="C00000"/>
                </a:solidFill>
              </a:rPr>
              <a:t> 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pic>
        <p:nvPicPr>
          <p:cNvPr id="13315" name="Picture 17" descr="鹅走路的步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0"/>
            <a:ext cx="2411412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15" descr="鹅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113" y="4770438"/>
            <a:ext cx="3544887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457200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3" descr="净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16338"/>
            <a:ext cx="2195513" cy="278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95288" y="476250"/>
            <a:ext cx="8353425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ea typeface="楷体_GB2312" pitchFamily="49" charset="-122"/>
              </a:rPr>
              <a:t>      京剧是我国的国粹，其中有五种角色：生、旦、净、末、丑。“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净角</a:t>
            </a:r>
            <a:r>
              <a:rPr lang="zh-CN" altLang="en-US" sz="3200" b="1" dirty="0">
                <a:ea typeface="楷体_GB2312" pitchFamily="49" charset="-122"/>
              </a:rPr>
              <a:t>”是京剧中的一种角色，通称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ea typeface="楷体_GB2312" pitchFamily="49" charset="-122"/>
              </a:rPr>
              <a:t>花脸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。以面部化妆运用图案化的脸谱为标志。大花脸所扮演的角色多为朝廷重臣，唱、念、做、派要求雄浑、凝重。 </a:t>
            </a:r>
            <a:b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</a:b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0" name="Picture 2" descr="http://qjwb.zjol.com.cn/images/2012-03/09/qjwb20120309h0005v01b0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9850" y="3860800"/>
            <a:ext cx="2724150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4" descr="http://a3.att.hudong.com/63/24/20300001083454130553243155078_02_250_2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3789363"/>
            <a:ext cx="2165350" cy="2452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 descr="http://img3.imgtn.bdimg.com/it/u=4037511283,321738672&amp;fm=21&amp;gp=0.jpg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3438" y="3789363"/>
            <a:ext cx="1651000" cy="2455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188" y="908050"/>
            <a:ext cx="7777163" cy="4832350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这些食料并不奢侈， 但它的吃法，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hlinkClick r:id="rId1" action="ppaction://hlinksldjump"/>
              </a:rPr>
              <a:t>三眼一板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，一丝不苟。譬如吃了一口饭，倘若水盆放在远处，它一定从容不迫地大踏步走上前去，饮一口水，再大踏步走去吃泥，吃草。吃过泥和草再回来吃饭。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椭圆 2">
            <a:hlinkClick r:id="rId2" action="ppaction://hlinksldjump"/>
          </p:cNvPr>
          <p:cNvSpPr/>
          <p:nvPr/>
        </p:nvSpPr>
        <p:spPr>
          <a:xfrm>
            <a:off x="8229600" y="6015038"/>
            <a:ext cx="914400" cy="842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8"/>
          <p:cNvSpPr txBox="1"/>
          <p:nvPr/>
        </p:nvSpPr>
        <p:spPr>
          <a:xfrm>
            <a:off x="6019800" y="609600"/>
            <a:ext cx="1190625" cy="426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三眼一板</a:t>
            </a:r>
            <a:endParaRPr lang="zh-CN" altLang="en-US" sz="6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7" name="Picture 3" descr="44d42110361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3400"/>
            <a:ext cx="5867400" cy="430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4"/>
          <p:cNvSpPr txBox="1"/>
          <p:nvPr/>
        </p:nvSpPr>
        <p:spPr>
          <a:xfrm>
            <a:off x="533400" y="54864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饭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143000" y="54864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水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743200" y="5486400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泥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427538" y="5516563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草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8"/>
          <p:cNvSpPr txBox="1"/>
          <p:nvPr/>
        </p:nvSpPr>
        <p:spPr>
          <a:xfrm>
            <a:off x="6019800" y="609600"/>
            <a:ext cx="1190625" cy="426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三眼一板</a:t>
            </a:r>
            <a:endParaRPr lang="zh-CN" altLang="en-US" sz="6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1" name="Picture 3" descr="44d42110361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3400"/>
            <a:ext cx="5867400" cy="4300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3"/>
          <p:cNvSpPr txBox="1"/>
          <p:nvPr/>
        </p:nvSpPr>
        <p:spPr>
          <a:xfrm>
            <a:off x="323850" y="5084763"/>
            <a:ext cx="7696200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先吃一口冷饭，再喝一口水，然后再到别处去吃一口泥和草。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>
            <a:hlinkClick r:id="rId2" action="ppaction://hlinksldjump"/>
          </p:cNvPr>
          <p:cNvSpPr/>
          <p:nvPr/>
        </p:nvSpPr>
        <p:spPr>
          <a:xfrm>
            <a:off x="822960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8458200" cy="6186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这样从容不迫地吃饭，必须有一个人在旁侍候，像饭馆里的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堂倌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一样。因为附近的狗，都知道我们这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鹅老爷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脾气，每逢它吃饭的时候，狗就躲在篱边窥伺。等它吃过一口饭，踏着方步去喝水、吃泥、吃草的当儿，狗就敏捷地跑过来，努力地吃它的饭。鹅老爷偶然早归，伸颈去咬狗，并且厉声叫骂，狗立刻逃往篱边，蹲着静候；看它再吃了一口饭，再走开去喝水、吃草、吃泥的时候，狗又敏捷地跑上来，把它的饭吃完，扬长而去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等到鹅再来吃饭的时候，饭罐已经空空如也。鹅便昂首大叫，似乎责备人们供养不周。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1042988" y="1341438"/>
            <a:ext cx="6842125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我的房子要卖的前几天，我把这白鹅送给了远方的友人，送出的几天之内，总感觉自己与一个朋友诀别了，心中十分的留恋。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右弧形箭头 2">
            <a:hlinkClick r:id="rId1" action="ppaction://hlinksldjump"/>
          </p:cNvPr>
          <p:cNvSpPr/>
          <p:nvPr/>
        </p:nvSpPr>
        <p:spPr>
          <a:xfrm>
            <a:off x="8532813" y="6021388"/>
            <a:ext cx="611188" cy="8366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3"/>
          <p:cNvSpPr txBox="1"/>
          <p:nvPr/>
        </p:nvSpPr>
        <p:spPr>
          <a:xfrm>
            <a:off x="395288" y="2205038"/>
            <a:ext cx="76962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作者为什么把白鹅写得这么有趣呢？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0" y="404813"/>
            <a:ext cx="32035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想一想</a:t>
            </a:r>
            <a:endParaRPr lang="zh-CN" altLang="en-US" sz="40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1187450" y="692150"/>
            <a:ext cx="30972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60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小练笔</a:t>
            </a:r>
            <a:endParaRPr lang="zh-CN" altLang="en-US" sz="60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矩形 1"/>
          <p:cNvSpPr/>
          <p:nvPr/>
        </p:nvSpPr>
        <p:spPr>
          <a:xfrm>
            <a:off x="250825" y="1916113"/>
            <a:ext cx="8497888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模仿课文写片段：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采用先总后分的写法描写一个动物，建议运用课文中学到的方法写出动物的一个特点，并运用反语来表达对这个小动物的喜爱之情。例如：这真是一个懒家伙！好一个好吃的动物！瞧瞧这个小笨蛋！......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rgbClr val="C00000"/>
                </a:solidFill>
              </a:rPr>
              <a:t>推荐阅读</a:t>
            </a:r>
            <a:br>
              <a:rPr lang="zh-CN" altLang="en-US" b="1" dirty="0">
                <a:solidFill>
                  <a:srgbClr val="C00000"/>
                </a:solidFill>
              </a:rPr>
            </a:br>
            <a:endParaRPr lang="zh-CN" altLang="en-US" dirty="0"/>
          </a:p>
        </p:txBody>
      </p:sp>
      <p:pic>
        <p:nvPicPr>
          <p:cNvPr id="22531" name="Picture 2" descr="C:\Users\Administrator\Desktop\53bd6325Nc8e15c40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47813" y="1268413"/>
            <a:ext cx="5322887" cy="5329237"/>
          </a:xfrm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3"/>
          <p:cNvSpPr txBox="1"/>
          <p:nvPr/>
        </p:nvSpPr>
        <p:spPr>
          <a:xfrm>
            <a:off x="2438400" y="9779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头 颈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4267200" y="9779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郑 重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4" name="Text Box 6"/>
          <p:cNvSpPr txBox="1"/>
          <p:nvPr/>
        </p:nvSpPr>
        <p:spPr>
          <a:xfrm>
            <a:off x="6172200" y="914400"/>
            <a:ext cx="2590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5" name="Text Box 7"/>
          <p:cNvSpPr txBox="1"/>
          <p:nvPr/>
        </p:nvSpPr>
        <p:spPr>
          <a:xfrm>
            <a:off x="2438400" y="25908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京 剧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8"/>
          <p:cNvSpPr txBox="1"/>
          <p:nvPr/>
        </p:nvSpPr>
        <p:spPr>
          <a:xfrm>
            <a:off x="4267200" y="2590800"/>
            <a:ext cx="2133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倘 若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7" name="Text Box 10"/>
          <p:cNvSpPr txBox="1"/>
          <p:nvPr/>
        </p:nvSpPr>
        <p:spPr>
          <a:xfrm>
            <a:off x="6172200" y="2527300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8" name="Text Box 12"/>
          <p:cNvSpPr txBox="1"/>
          <p:nvPr/>
        </p:nvSpPr>
        <p:spPr>
          <a:xfrm>
            <a:off x="2514600" y="41148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侍 候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9" name="Text Box 14"/>
          <p:cNvSpPr txBox="1"/>
          <p:nvPr/>
        </p:nvSpPr>
        <p:spPr>
          <a:xfrm>
            <a:off x="6172200" y="4127500"/>
            <a:ext cx="2667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0" name="Text Box 16"/>
          <p:cNvSpPr txBox="1"/>
          <p:nvPr/>
        </p:nvSpPr>
        <p:spPr>
          <a:xfrm>
            <a:off x="6516688" y="1052513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蹲 着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1" name="Text Box 18"/>
          <p:cNvSpPr txBox="1"/>
          <p:nvPr/>
        </p:nvSpPr>
        <p:spPr>
          <a:xfrm>
            <a:off x="6443663" y="2636838"/>
            <a:ext cx="2057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邻 近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2" name="Text Box 21"/>
          <p:cNvSpPr txBox="1"/>
          <p:nvPr/>
        </p:nvSpPr>
        <p:spPr>
          <a:xfrm>
            <a:off x="4724400" y="5638800"/>
            <a:ext cx="2895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3" name="Text Box 25"/>
          <p:cNvSpPr txBox="1"/>
          <p:nvPr/>
        </p:nvSpPr>
        <p:spPr>
          <a:xfrm>
            <a:off x="609600" y="9779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狗 吠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4" name="Text Box 27"/>
          <p:cNvSpPr txBox="1"/>
          <p:nvPr/>
        </p:nvSpPr>
        <p:spPr>
          <a:xfrm>
            <a:off x="609600" y="25908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脾 气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5" name="Text Box 28"/>
          <p:cNvSpPr txBox="1"/>
          <p:nvPr/>
        </p:nvSpPr>
        <p:spPr>
          <a:xfrm>
            <a:off x="609600" y="415925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窥伺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6" name="Text Box 30"/>
          <p:cNvSpPr txBox="1"/>
          <p:nvPr/>
        </p:nvSpPr>
        <p:spPr>
          <a:xfrm>
            <a:off x="4267200" y="4114800"/>
            <a:ext cx="182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饮 水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2"/>
          <p:cNvSpPr>
            <a:spLocks noChangeArrowheads="1"/>
          </p:cNvSpPr>
          <p:nvPr/>
        </p:nvSpPr>
        <p:spPr bwMode="auto">
          <a:xfrm>
            <a:off x="395288" y="333375"/>
            <a:ext cx="8748713" cy="6824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严肃郑重  厉声呵斥  厉声叫嚣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引吭大叫  厉声叫骂  昂首大叫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大模大样  从容不迫  </a:t>
            </a:r>
            <a:r>
              <a:rPr lang="zh-CN" altLang="en-US" sz="4400" b="1" dirty="0">
                <a:solidFill>
                  <a:srgbClr val="005C59"/>
                </a:solidFill>
                <a:latin typeface="楷体_GB2312" pitchFamily="49" charset="-122"/>
                <a:ea typeface="楷体_GB2312" pitchFamily="49" charset="-122"/>
              </a:rPr>
              <a:t>架子十足</a:t>
            </a:r>
            <a:endParaRPr lang="zh-CN" altLang="en-US" sz="4400" b="1" dirty="0">
              <a:solidFill>
                <a:srgbClr val="005C5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左顾右盼  局促不安  供养不周</a:t>
            </a:r>
            <a:endParaRPr lang="en-US" altLang="zh-CN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一日三餐</a:t>
            </a: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一丝不苟  一板三眼</a:t>
            </a:r>
            <a:endParaRPr lang="en-US" altLang="zh-CN" sz="4400" b="1" dirty="0">
              <a:solidFill>
                <a:srgbClr val="005C59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扬长而去  空空如也  不胜其烦</a:t>
            </a:r>
            <a:endParaRPr lang="en-US" altLang="zh-CN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ts val="7500"/>
              </a:lnSpc>
            </a:pP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549275"/>
            <a:ext cx="3024188" cy="1079500"/>
          </a:xfrm>
          <a:prstGeom prst="rect">
            <a:avLst/>
          </a:prstGeom>
        </p:spPr>
        <p:txBody>
          <a:bodyPr/>
          <a:p>
            <a:pPr lvl="0" eaLnBrk="1" hangingPunct="1"/>
            <a:r>
              <a:rPr lang="zh-CN" altLang="en-US" sz="3600" b="1" dirty="0">
                <a:solidFill>
                  <a:srgbClr val="FF6600"/>
                </a:solidFill>
                <a:ea typeface="隶书" pitchFamily="49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ea typeface="隶书" pitchFamily="49" charset="-122"/>
              </a:rPr>
              <a:t>合作探究</a:t>
            </a:r>
            <a:endParaRPr lang="zh-CN" altLang="en-US" sz="6000" b="1" dirty="0">
              <a:solidFill>
                <a:srgbClr val="C00000"/>
              </a:solidFill>
              <a:ea typeface="隶书" pitchFamily="49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74675" y="1557338"/>
            <a:ext cx="8569325" cy="1079500"/>
          </a:xfrm>
          <a:prstGeom prst="rect">
            <a:avLst/>
          </a:prstGeom>
        </p:spPr>
        <p:txBody>
          <a:bodyPr/>
          <a:p>
            <a:pPr lvl="0" eaLnBrk="1" hangingPunct="1"/>
            <a:r>
              <a:rPr lang="zh-CN" altLang="en-US" sz="3600" b="1" dirty="0">
                <a:solidFill>
                  <a:srgbClr val="0039E5"/>
                </a:solidFill>
                <a:ea typeface="隶书" pitchFamily="49" charset="-122"/>
              </a:rPr>
              <a:t>你从哪里看出来这是一只高傲的白鹅 ？</a:t>
            </a:r>
            <a:endParaRPr lang="zh-CN" altLang="en-US" sz="3600" b="1" dirty="0">
              <a:solidFill>
                <a:srgbClr val="0039E5"/>
              </a:solidFill>
              <a:ea typeface="隶书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87450" y="2781300"/>
            <a:ext cx="6900863" cy="3024188"/>
          </a:xfrm>
          <a:prstGeom prst="rect">
            <a:avLst/>
          </a:prstGeom>
        </p:spPr>
        <p:txBody>
          <a:bodyPr/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画一画，画出表现白鹅高傲的词句。</a:t>
            </a:r>
            <a:endParaRPr lang="zh-CN" altLang="en-US" sz="2800" b="1" dirty="0">
              <a:solidFill>
                <a:srgbClr val="FF0000"/>
              </a:solidFill>
              <a:ea typeface="隶书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rgbClr val="FF0000"/>
              </a:solidFill>
              <a:ea typeface="隶书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读一读，有滋有味地读好画出的句子。</a:t>
            </a:r>
            <a:endParaRPr lang="zh-CN" altLang="en-US" sz="2800" b="1" dirty="0">
              <a:solidFill>
                <a:srgbClr val="FF0000"/>
              </a:solidFill>
              <a:ea typeface="隶书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rgbClr val="FF0000"/>
              </a:solidFill>
              <a:ea typeface="隶书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dirty="0">
                <a:solidFill>
                  <a:srgbClr val="FF0000"/>
                </a:solidFill>
                <a:ea typeface="隶书" pitchFamily="49" charset="-122"/>
              </a:rPr>
              <a:t>品一品，仔细体会其中的情趣。</a:t>
            </a:r>
            <a:endParaRPr lang="zh-CN" altLang="en-US" sz="28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19250" y="5805488"/>
            <a:ext cx="792163" cy="55403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叫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" action="ppaction://hlinksldjump"/>
              </a:rPr>
              <a:t>声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16238" y="5805488"/>
            <a:ext cx="792163" cy="55403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 action="ppaction://hlinksldjump"/>
              </a:rPr>
              <a:t>步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11638" y="5805488"/>
            <a:ext cx="792163" cy="55403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 action="ppaction://hlinksldjump"/>
              </a:rPr>
              <a:t>吃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相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5435600" y="5805488"/>
            <a:ext cx="792163" cy="55403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练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sldjump"/>
              </a:rPr>
              <a:t>笔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5"/>
          <p:cNvSpPr txBox="1"/>
          <p:nvPr/>
        </p:nvSpPr>
        <p:spPr>
          <a:xfrm>
            <a:off x="533400" y="838200"/>
            <a:ext cx="7848600" cy="550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鹅的叫声，声调严肃郑重，似厉声呵斥。</a:t>
            </a: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它的旧主人告诉我：养鹅等于养狗，它也能看守门户。后来我看到果然如此：</a:t>
            </a: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凡有生客进来，鹅必然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厉声叫嚣</a:t>
            </a: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；甚至篱笆外有人走路，它也要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引吭大叫</a:t>
            </a: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，不亚于狗的</a:t>
            </a:r>
            <a:r>
              <a:rPr lang="zh-CN" altLang="en-US" sz="44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狂吠</a:t>
            </a:r>
            <a:r>
              <a:rPr lang="zh-CN" altLang="en-US" sz="4400" b="1" dirty="0">
                <a:solidFill>
                  <a:srgbClr val="3366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。</a:t>
            </a:r>
            <a:endParaRPr lang="zh-CN" altLang="en-US" sz="4400" b="1" dirty="0">
              <a:solidFill>
                <a:srgbClr val="33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右弧形箭头 4">
            <a:hlinkClick r:id="rId2" action="ppaction://hlinksldjump"/>
          </p:cNvPr>
          <p:cNvSpPr/>
          <p:nvPr/>
        </p:nvSpPr>
        <p:spPr>
          <a:xfrm>
            <a:off x="8532813" y="6021388"/>
            <a:ext cx="611188" cy="8366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3"/>
          <p:cNvSpPr txBox="1"/>
          <p:nvPr/>
        </p:nvSpPr>
        <p:spPr>
          <a:xfrm>
            <a:off x="900113" y="981075"/>
            <a:ext cx="3816350" cy="483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隶书" pitchFamily="49" charset="-122"/>
              </a:rPr>
              <a:t>　　</a:t>
            </a:r>
            <a:r>
              <a:rPr lang="zh-CN" altLang="en-US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凡有生客进来，鹅必然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厉声叫嚣</a:t>
            </a:r>
            <a:r>
              <a:rPr lang="zh-CN" altLang="en-US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；甚至篱笆外有人走路，它也要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引吭大叫</a:t>
            </a:r>
            <a:r>
              <a:rPr lang="zh-CN" altLang="en-US" sz="4400" dirty="0">
                <a:solidFill>
                  <a:srgbClr val="000099"/>
                </a:solidFill>
                <a:latin typeface="Arial" panose="020B0604020202020204" pitchFamily="34" charset="0"/>
                <a:ea typeface="隶书" pitchFamily="49" charset="-122"/>
              </a:rPr>
              <a:t>，不亚于狗的狂吠。</a:t>
            </a:r>
            <a:endParaRPr lang="zh-CN" altLang="en-US" sz="4400" dirty="0">
              <a:solidFill>
                <a:srgbClr val="000099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9219" name="Picture 13" descr="e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1268413"/>
            <a:ext cx="2808288" cy="388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7993063" cy="5262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ffectLst>
            <a:outerShdw dist="35921" dir="2700000" algn="ctr" rotWithShape="0">
              <a:srgbClr val="FAF50F"/>
            </a:outerShdw>
          </a:effectLst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华文新魏"/>
                <a:ea typeface="华文新魏"/>
              </a:rPr>
              <a:t>如果鹅会说汉语，猜猜它会说些什么？</a:t>
            </a:r>
            <a:endParaRPr lang="zh-CN" altLang="en-US" sz="3200" dirty="0">
              <a:solidFill>
                <a:srgbClr val="0070C0"/>
              </a:solidFill>
              <a:latin typeface="华文新魏"/>
              <a:ea typeface="华文新魏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华文新魏"/>
                <a:ea typeface="华文新魏"/>
              </a:rPr>
              <a:t>见到生客进来，它会用严厉的声音大声叫喊：</a:t>
            </a:r>
            <a:r>
              <a:rPr lang="en-US" altLang="zh-CN" sz="3200" dirty="0">
                <a:solidFill>
                  <a:srgbClr val="0070C0"/>
                </a:solidFill>
                <a:latin typeface="华文新魏"/>
                <a:ea typeface="华文新魏"/>
              </a:rPr>
              <a:t>(                                  )</a:t>
            </a:r>
            <a:endParaRPr lang="en-US" altLang="zh-CN" sz="3200" dirty="0">
              <a:solidFill>
                <a:srgbClr val="0070C0"/>
              </a:solidFill>
              <a:latin typeface="华文新魏"/>
              <a:ea typeface="华文新魏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0070C0"/>
                </a:solidFill>
                <a:latin typeface="华文新魏"/>
                <a:ea typeface="华文新魏"/>
              </a:rPr>
              <a:t>当篱笆外有人走路时，它会放大喉咙大吼道：</a:t>
            </a:r>
            <a:r>
              <a:rPr lang="en-US" altLang="zh-CN" sz="3200" dirty="0">
                <a:solidFill>
                  <a:srgbClr val="0070C0"/>
                </a:solidFill>
                <a:latin typeface="华文新魏"/>
                <a:ea typeface="华文新魏"/>
              </a:rPr>
              <a:t>(                                   </a:t>
            </a:r>
            <a:r>
              <a:rPr lang="en-US" altLang="zh-CN" sz="3200" dirty="0">
                <a:solidFill>
                  <a:srgbClr val="0039E5"/>
                </a:solidFill>
                <a:latin typeface="华文新魏"/>
                <a:ea typeface="华文新魏"/>
              </a:rPr>
              <a:t>) </a:t>
            </a:r>
            <a:r>
              <a:rPr lang="zh-CN" altLang="en-US" sz="3200" u="sng" dirty="0">
                <a:solidFill>
                  <a:srgbClr val="0039E5"/>
                </a:solidFill>
                <a:latin typeface="华文新魏"/>
                <a:ea typeface="华文新魏"/>
              </a:rPr>
              <a:t>　　　　　　　　　　　　　　　　　　　　　　　　　　　　　　</a:t>
            </a:r>
            <a:endParaRPr lang="zh-CN" altLang="en-US" sz="3200" dirty="0">
              <a:solidFill>
                <a:srgbClr val="0039E5"/>
              </a:solidFill>
              <a:latin typeface="华文新魏"/>
              <a:ea typeface="华文新魏"/>
            </a:endParaRPr>
          </a:p>
          <a:p>
            <a:pPr lvl="0" eaLnBrk="1" hangingPunct="1">
              <a:lnSpc>
                <a:spcPct val="150000"/>
              </a:lnSpc>
              <a:spcBef>
                <a:spcPct val="50000"/>
              </a:spcBef>
            </a:pPr>
            <a:endParaRPr lang="en-US" altLang="zh-CN" sz="3200" dirty="0">
              <a:solidFill>
                <a:srgbClr val="0039E5"/>
              </a:solidFill>
              <a:latin typeface="华文新魏"/>
              <a:ea typeface="华文新魏"/>
            </a:endParaRPr>
          </a:p>
        </p:txBody>
      </p:sp>
      <p:sp>
        <p:nvSpPr>
          <p:cNvPr id="3" name="椭圆 2">
            <a:hlinkClick r:id="rId1" action="ppaction://hlinksldjump"/>
          </p:cNvPr>
          <p:cNvSpPr/>
          <p:nvPr/>
        </p:nvSpPr>
        <p:spPr>
          <a:xfrm>
            <a:off x="8229600" y="551656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0" y="549275"/>
            <a:ext cx="6516688" cy="4646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b="1" dirty="0">
                <a:solidFill>
                  <a:srgbClr val="336600"/>
                </a:solidFill>
                <a:hlinkClick r:id="rId1" action="ppaction://hlinksldjump"/>
              </a:rPr>
              <a:t>         </a:t>
            </a:r>
            <a:r>
              <a:rPr lang="zh-CN" altLang="en-US" sz="3600" b="1" dirty="0">
                <a:solidFill>
                  <a:srgbClr val="005C59"/>
                </a:solidFill>
                <a:hlinkClick r:id="rId1" action="ppaction://hlinksldjump"/>
              </a:rPr>
              <a:t>鹅的步态，更是傲慢了。大体上与鸭相似，但鸭的步调急速，有局促不安之相；鹅的步调从容，大模大样的，颇像京剧里的净角出场。</a:t>
            </a:r>
            <a:r>
              <a:rPr lang="zh-CN" altLang="en-US" sz="3600" b="1" dirty="0">
                <a:solidFill>
                  <a:srgbClr val="005C59"/>
                </a:solidFill>
                <a:ea typeface="隶书" pitchFamily="49" charset="-122"/>
                <a:hlinkClick r:id="rId2" action="ppaction://hlinksldjump"/>
              </a:rPr>
              <a:t>它常傲然地站着，看见人走来也毫不相让；有时非但不让，竟伸过颈子来咬你一口。</a:t>
            </a:r>
            <a:r>
              <a:rPr lang="zh-CN" altLang="en-US" sz="3600" b="1" dirty="0">
                <a:solidFill>
                  <a:srgbClr val="005C59"/>
                </a:solidFill>
                <a:hlinkClick r:id="rId2" action="ppaction://hlinksldjump"/>
              </a:rPr>
              <a:t> </a:t>
            </a:r>
            <a:endParaRPr lang="zh-CN" altLang="en-US" sz="3600" b="1" dirty="0">
              <a:solidFill>
                <a:srgbClr val="005C59"/>
              </a:solidFill>
            </a:endParaRPr>
          </a:p>
        </p:txBody>
      </p:sp>
      <p:pic>
        <p:nvPicPr>
          <p:cNvPr id="11267" name="Picture 17" descr="鹅走路的步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0"/>
            <a:ext cx="2411412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15" descr="鹅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113" y="4770438"/>
            <a:ext cx="3544887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右弧形箭头 5">
            <a:hlinkClick r:id="rId5" action="ppaction://hlinksldjump"/>
          </p:cNvPr>
          <p:cNvSpPr/>
          <p:nvPr/>
        </p:nvSpPr>
        <p:spPr>
          <a:xfrm>
            <a:off x="8532813" y="6021388"/>
            <a:ext cx="611188" cy="8366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0" y="549275"/>
            <a:ext cx="6516688" cy="2986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3366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鹅的步态，更是傲慢了。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大体上与鸭相似，但鸭的步调急速，有局促不安之相；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鹅的步调从容，大模大样的，颇像京剧里的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hlinkClick r:id="rId1" action="ppaction://hlinksldjump"/>
              </a:rPr>
              <a:t>净角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出场。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1" name="Picture 17" descr="鹅走路的步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588" y="0"/>
            <a:ext cx="2411412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15" descr="鹅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113" y="4770438"/>
            <a:ext cx="3544887" cy="208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4572000" y="59436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诗情画意">
  <a:themeElements>
    <a:clrScheme name="1_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1_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全屏显示(4:3)</PresentationFormat>
  <Paragraphs>106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Wingdings 2</vt:lpstr>
      <vt:lpstr>楷体_GB2312</vt:lpstr>
      <vt:lpstr>隶书</vt:lpstr>
      <vt:lpstr>华文新魏</vt:lpstr>
      <vt:lpstr>微软雅黑</vt:lpstr>
      <vt:lpstr>Wingdings</vt:lpstr>
      <vt:lpstr>新宋体</vt:lpstr>
      <vt:lpstr>Segoe Print</vt:lpstr>
      <vt:lpstr>1_诗情画意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猜       谜</dc:title>
  <dc:creator>Lenovo User</dc:creator>
  <cp:lastModifiedBy>Administrator</cp:lastModifiedBy>
  <cp:revision>51</cp:revision>
  <dcterms:created xsi:type="dcterms:W3CDTF">2012-10-11T03:05:55Z</dcterms:created>
  <dcterms:modified xsi:type="dcterms:W3CDTF">2016-10-07T07:07:04Z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