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2"/>
    <p:sldId id="256" r:id="rId3"/>
    <p:sldId id="258" r:id="rId4"/>
    <p:sldId id="259" r:id="rId5"/>
    <p:sldId id="272" r:id="rId6"/>
    <p:sldId id="260" r:id="rId7"/>
    <p:sldId id="264" r:id="rId8"/>
    <p:sldId id="265" r:id="rId9"/>
    <p:sldId id="266" r:id="rId10"/>
    <p:sldId id="283" r:id="rId11"/>
    <p:sldId id="261" r:id="rId12"/>
    <p:sldId id="282" r:id="rId13"/>
    <p:sldId id="268" r:id="rId14"/>
    <p:sldId id="269" r:id="rId15"/>
    <p:sldId id="270" r:id="rId16"/>
    <p:sldId id="263" r:id="rId17"/>
    <p:sldId id="28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2020/3/12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00310102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副标题 2"/>
          <p:cNvSpPr>
            <a:spLocks noGrp="1" noRot="1"/>
          </p:cNvSpPr>
          <p:nvPr>
            <p:ph type="subTitle" idx="1"/>
          </p:nvPr>
        </p:nvSpPr>
        <p:spPr>
          <a:xfrm>
            <a:off x="254757" y="2961564"/>
            <a:ext cx="5108812" cy="3688307"/>
          </a:xfrm>
        </p:spPr>
        <p:txBody>
          <a:bodyPr anchor="t">
            <a:normAutofit/>
          </a:bodyPr>
          <a:lstStyle/>
          <a:p>
            <a:pPr>
              <a:buClrTx/>
              <a:buSzTx/>
              <a:buFontTx/>
            </a:pPr>
            <a:r>
              <a:rPr kumimoji="1" lang="zh-CN" altLang="en-US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课前准备</a:t>
            </a:r>
          </a:p>
          <a:p>
            <a:pPr algn="l">
              <a:buClrTx/>
              <a:buSzTx/>
              <a:buFontTx/>
            </a:pPr>
            <a:r>
              <a:rPr kumimoji="1" lang="en-US" altLang="zh-CN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</a:t>
            </a:r>
            <a:r>
              <a:rPr kumimoji="1" lang="zh-CN" altLang="en-US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、课本</a:t>
            </a:r>
          </a:p>
          <a:p>
            <a:pPr algn="l">
              <a:buClrTx/>
              <a:buSzTx/>
              <a:buFontTx/>
            </a:pPr>
            <a:r>
              <a:rPr kumimoji="1" lang="en-US" altLang="zh-CN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2</a:t>
            </a:r>
            <a:r>
              <a:rPr kumimoji="1" lang="zh-CN" altLang="en-US" sz="40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、</a:t>
            </a:r>
            <a:r>
              <a:rPr kumimoji="1" lang="zh-CN" altLang="en-US" sz="4000" dirty="0" smtClean="0">
                <a:solidFill>
                  <a:srgbClr val="000000"/>
                </a:solidFill>
              </a:rPr>
              <a:t>练习</a:t>
            </a:r>
            <a:r>
              <a:rPr kumimoji="1" lang="zh-CN" altLang="en-US" sz="40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本</a:t>
            </a:r>
            <a:endParaRPr kumimoji="1" lang="zh-CN" altLang="en-US" sz="40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>
              <a:buClrTx/>
              <a:buSzTx/>
              <a:buFontTx/>
            </a:pPr>
            <a:r>
              <a:rPr kumimoji="1" lang="en-US" altLang="zh-CN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3</a:t>
            </a:r>
            <a:r>
              <a:rPr kumimoji="1" lang="zh-CN" altLang="en-US" sz="40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、红、黑笔各一支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225" y="759460"/>
            <a:ext cx="11436985" cy="4351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/>
              <a:t>环境描写的作用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 sz="3200"/>
              <a:t>1</a:t>
            </a:r>
            <a:r>
              <a:rPr lang="zh-CN" altLang="en-US" sz="3200"/>
              <a:t>、交代故事发生的时间、地点，渲染气氛，增强故事的真实性。</a:t>
            </a:r>
          </a:p>
          <a:p>
            <a:pPr marL="0" indent="0">
              <a:buNone/>
            </a:pPr>
            <a:r>
              <a:rPr lang="en-US" altLang="zh-CN" sz="3200"/>
              <a:t>2</a:t>
            </a:r>
            <a:r>
              <a:rPr lang="zh-CN" altLang="en-US" sz="3200"/>
              <a:t>、烘托人物心情，彰显人物性格。</a:t>
            </a:r>
          </a:p>
          <a:p>
            <a:pPr marL="0" indent="0">
              <a:buNone/>
            </a:pPr>
            <a:r>
              <a:rPr lang="en-US" altLang="zh-CN" sz="3200"/>
              <a:t>3</a:t>
            </a:r>
            <a:r>
              <a:rPr lang="zh-CN" altLang="en-US" sz="3200"/>
              <a:t>、推动情节发展，为下文作铺垫。</a:t>
            </a:r>
          </a:p>
          <a:p>
            <a:pPr marL="0" indent="0">
              <a:buNone/>
            </a:pPr>
            <a:r>
              <a:rPr lang="en-US" altLang="zh-CN" sz="3200"/>
              <a:t>4</a:t>
            </a:r>
            <a:r>
              <a:rPr lang="zh-CN" altLang="en-US" sz="3200"/>
              <a:t>、深化主题。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0485" y="24257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品读人物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0365" y="1287145"/>
            <a:ext cx="111639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、在这个星期天里，母亲并没有兑现对</a:t>
            </a:r>
            <a:r>
              <a:rPr lang="en-US" altLang="zh-CN" sz="3200"/>
              <a:t>“</a:t>
            </a:r>
            <a:r>
              <a:rPr lang="zh-CN" altLang="en-US" sz="3200"/>
              <a:t>我</a:t>
            </a:r>
            <a:r>
              <a:rPr lang="en-US" altLang="zh-CN" sz="3200"/>
              <a:t>”</a:t>
            </a:r>
            <a:r>
              <a:rPr lang="zh-CN" altLang="en-US" sz="3200"/>
              <a:t>的承诺，她是一位好母亲吗？结合课文内容，说说你的看法。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0365" y="2736850"/>
            <a:ext cx="108953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我感到母亲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惊惶地甩了甩手上的水，把我拉过去拉进她的怀里。</a:t>
            </a:r>
            <a:r>
              <a:rPr lang="zh-CN" altLang="en-US" sz="2800">
                <a:sym typeface="+mn-ea"/>
              </a:rPr>
              <a:t>我听见母亲在说，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一边亲吻着我一边不停地说</a:t>
            </a:r>
            <a:r>
              <a:rPr lang="zh-CN" altLang="en-US" sz="2800">
                <a:sym typeface="+mn-ea"/>
              </a:rPr>
              <a:t>：“噢，对不起，噢，对不起……”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14350" y="4581525"/>
            <a:ext cx="11163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这是对母亲的</a:t>
            </a:r>
            <a:r>
              <a:rPr lang="zh-CN" altLang="en-US" sz="2800">
                <a:solidFill>
                  <a:srgbClr val="FF0000"/>
                </a:solidFill>
              </a:rPr>
              <a:t>动作和语言描写</a:t>
            </a:r>
            <a:r>
              <a:rPr lang="zh-CN" altLang="en-US" sz="2800"/>
              <a:t>，生动传神的刻画了她因家务缠身没有兑现承诺的自责、不安，体现了她对</a:t>
            </a:r>
            <a:r>
              <a:rPr lang="en-US" altLang="zh-CN" sz="2800"/>
              <a:t>“</a:t>
            </a:r>
            <a:r>
              <a:rPr lang="zh-CN" altLang="en-US" sz="2800"/>
              <a:t>我</a:t>
            </a:r>
            <a:r>
              <a:rPr lang="en-US" altLang="zh-CN" sz="2800"/>
              <a:t>”</a:t>
            </a:r>
            <a:r>
              <a:rPr lang="zh-CN" altLang="en-US" sz="2800"/>
              <a:t>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0485" y="24257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品读人物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0365" y="1287145"/>
            <a:ext cx="111639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、在这个星期天里，母亲并没有兑现对</a:t>
            </a:r>
            <a:r>
              <a:rPr lang="en-US" altLang="zh-CN" sz="3200"/>
              <a:t>“</a:t>
            </a:r>
            <a:r>
              <a:rPr lang="zh-CN" altLang="en-US" sz="3200"/>
              <a:t>我</a:t>
            </a:r>
            <a:r>
              <a:rPr lang="en-US" altLang="zh-CN" sz="3200"/>
              <a:t>”</a:t>
            </a:r>
            <a:r>
              <a:rPr lang="zh-CN" altLang="en-US" sz="3200"/>
              <a:t>的承诺，她是一位好母亲吗？结合课文内容，说说你的看法。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0365" y="2807335"/>
            <a:ext cx="111639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母亲用话敷衍孩子，最终没有遵守承诺，是她对孩子感受的疏忽。但为生活操劳，被生活琐事牵绊，忙得不可开交的时候，她也没有用呵斥和直接拒绝的方式去伤害孩子，她是爱孩子的。在看到孩子委屈落泪时，她的语言跟动作描写表达了未能兑现承诺的自责与不安，也传递出对孩子发自内心的爱。她的无奈令人心酸，她的爱令人感动，她是一位真实感人的母亲，她是一位好母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85" y="1624965"/>
            <a:ext cx="10515600" cy="1541780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、我既然这么希望出去，为什么不是直接拉着母亲去，而是一次又一次地等待母亲做那做不完的一件又一件事？</a:t>
            </a:r>
          </a:p>
        </p:txBody>
      </p:sp>
      <p:sp>
        <p:nvSpPr>
          <p:cNvPr id="4" name="标题 2"/>
          <p:cNvSpPr/>
          <p:nvPr/>
        </p:nvSpPr>
        <p:spPr>
          <a:xfrm>
            <a:off x="70485" y="24257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</a:rPr>
              <a:t>品读人物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8945" y="3006725"/>
            <a:ext cx="10518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“</a:t>
            </a:r>
            <a:r>
              <a:rPr lang="zh-CN" altLang="en-US" sz="2800">
                <a:solidFill>
                  <a:srgbClr val="C00000"/>
                </a:solidFill>
              </a:rPr>
              <a:t>我</a:t>
            </a:r>
            <a:r>
              <a:rPr lang="en-US" altLang="zh-CN" sz="2800">
                <a:solidFill>
                  <a:srgbClr val="C00000"/>
                </a:solidFill>
              </a:rPr>
              <a:t>”</a:t>
            </a:r>
            <a:r>
              <a:rPr lang="zh-CN" altLang="en-US" sz="2800">
                <a:solidFill>
                  <a:srgbClr val="C00000"/>
                </a:solidFill>
              </a:rPr>
              <a:t>乖巧又懂事，体谅母亲的辛劳，所以才一直都在等待，并没有任性撒泼</a:t>
            </a:r>
            <a:r>
              <a:rPr lang="zh-CN" altLang="en-US">
                <a:solidFill>
                  <a:srgbClr val="C0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115" y="43180"/>
            <a:ext cx="10515600" cy="2627630"/>
          </a:xfrm>
        </p:spPr>
        <p:txBody>
          <a:bodyPr>
            <a:normAutofit/>
          </a:bodyPr>
          <a:lstStyle/>
          <a:p>
            <a:r>
              <a:rPr lang="zh-CN" altLang="en-US"/>
              <a:t/>
            </a:r>
            <a:br>
              <a:rPr lang="zh-CN" altLang="en-US"/>
            </a:br>
            <a:r>
              <a:rPr lang="zh-CN" altLang="en-US" b="1">
                <a:solidFill>
                  <a:schemeClr val="accent1"/>
                </a:solidFill>
              </a:rPr>
              <a:t>聊经历</a:t>
            </a:r>
            <a:r>
              <a:rPr lang="zh-CN" altLang="en-US">
                <a:solidFill>
                  <a:schemeClr val="accent1"/>
                </a:solidFill>
              </a:rPr>
              <a:t> </a:t>
            </a:r>
            <a:br>
              <a:rPr lang="zh-CN" altLang="en-US">
                <a:solidFill>
                  <a:schemeClr val="accent1"/>
                </a:solidFill>
              </a:rPr>
            </a:br>
            <a:r>
              <a:rPr lang="zh-CN" altLang="en-US">
                <a:solidFill>
                  <a:schemeClr val="accent1"/>
                </a:solidFill>
              </a:rPr>
              <a:t/>
            </a:r>
            <a:br>
              <a:rPr lang="zh-CN" altLang="en-US">
                <a:solidFill>
                  <a:schemeClr val="accent1"/>
                </a:solidFill>
              </a:rPr>
            </a:br>
            <a:r>
              <a:rPr lang="zh-CN" altLang="en-US" sz="3200">
                <a:solidFill>
                  <a:schemeClr val="tx1"/>
                </a:solidFill>
              </a:rPr>
              <a:t>你有过类似的亲身体验吗，现在回想起来有什么感受呢？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8115" y="267081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solidFill>
                  <a:schemeClr val="accent1"/>
                </a:solidFill>
              </a:rPr>
              <a:t>悟主旨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200"/>
              <a:t>本文讲述了母亲答应带</a:t>
            </a:r>
            <a:r>
              <a:rPr lang="en-US" altLang="zh-CN" sz="3200"/>
              <a:t>“</a:t>
            </a:r>
            <a:r>
              <a:rPr lang="zh-CN" altLang="en-US" sz="3200"/>
              <a:t>我</a:t>
            </a:r>
            <a:r>
              <a:rPr lang="en-US" altLang="zh-CN" sz="3200"/>
              <a:t>”</a:t>
            </a:r>
            <a:r>
              <a:rPr lang="zh-CN" altLang="en-US" sz="3200"/>
              <a:t>出去玩，但由于家务繁忙一次次爽约，让</a:t>
            </a:r>
            <a:r>
              <a:rPr lang="en-US" altLang="zh-CN" sz="3200"/>
              <a:t>“</a:t>
            </a:r>
            <a:r>
              <a:rPr lang="zh-CN" altLang="en-US" sz="3200"/>
              <a:t>我</a:t>
            </a:r>
            <a:r>
              <a:rPr lang="en-US" altLang="zh-CN" sz="3200"/>
              <a:t>”</a:t>
            </a:r>
            <a:r>
              <a:rPr lang="zh-CN" altLang="en-US" sz="3200"/>
              <a:t>的期待最终落空而失落绝望的事。既表现了母亲没有兑现承诺给</a:t>
            </a:r>
            <a:r>
              <a:rPr lang="en-US" altLang="zh-CN" sz="3200"/>
              <a:t>“</a:t>
            </a:r>
            <a:r>
              <a:rPr lang="zh-CN" altLang="en-US" sz="3200"/>
              <a:t>我</a:t>
            </a:r>
            <a:r>
              <a:rPr lang="en-US" altLang="zh-CN" sz="3200"/>
              <a:t>”</a:t>
            </a:r>
            <a:r>
              <a:rPr lang="zh-CN" altLang="en-US" sz="3200"/>
              <a:t>幼小心灵带来的痛苦，也表现了母亲从早到晚操劳家务的辛劳。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75" y="465455"/>
            <a:ext cx="10515600" cy="1325563"/>
          </a:xfrm>
        </p:spPr>
        <p:txBody>
          <a:bodyPr/>
          <a:lstStyle/>
          <a:p>
            <a:r>
              <a:rPr lang="zh-CN" altLang="en-US"/>
              <a:t>小结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8495" y="2411095"/>
            <a:ext cx="798195" cy="3719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</a:rPr>
              <a:t>那个星期天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891030" y="2060575"/>
            <a:ext cx="334645" cy="36563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42540" y="988060"/>
            <a:ext cx="2943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时间变化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24780" y="988060"/>
            <a:ext cx="3122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心情变化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81580" y="2147570"/>
            <a:ext cx="22021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阳光明媚</a:t>
            </a:r>
          </a:p>
          <a:p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暗下去</a:t>
            </a:r>
          </a:p>
          <a:p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消逝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85765" y="1571625"/>
            <a:ext cx="12211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期盼</a:t>
            </a:r>
          </a:p>
          <a:p>
            <a:r>
              <a:rPr lang="zh-CN" altLang="en-US" sz="3200"/>
              <a:t>兴奋</a:t>
            </a:r>
          </a:p>
          <a:p>
            <a:r>
              <a:rPr lang="zh-CN" altLang="en-US" sz="3200"/>
              <a:t>焦急</a:t>
            </a:r>
          </a:p>
          <a:p>
            <a:endParaRPr lang="zh-CN" altLang="en-US" sz="3200"/>
          </a:p>
          <a:p>
            <a:r>
              <a:rPr lang="zh-CN" altLang="en-US" sz="3200"/>
              <a:t>懊悔</a:t>
            </a:r>
          </a:p>
          <a:p>
            <a:r>
              <a:rPr lang="zh-CN" altLang="en-US" sz="3200"/>
              <a:t>失望</a:t>
            </a:r>
          </a:p>
          <a:p>
            <a:endParaRPr lang="zh-CN" altLang="en-US" sz="3200"/>
          </a:p>
          <a:p>
            <a:r>
              <a:rPr lang="zh-CN" altLang="en-US" sz="3200"/>
              <a:t>委屈</a:t>
            </a:r>
          </a:p>
          <a:p>
            <a:r>
              <a:rPr lang="zh-CN" altLang="en-US" sz="3200"/>
              <a:t>绝望</a:t>
            </a:r>
          </a:p>
          <a:p>
            <a:endParaRPr lang="zh-CN" altLang="en-US" sz="3200"/>
          </a:p>
        </p:txBody>
      </p:sp>
      <p:sp>
        <p:nvSpPr>
          <p:cNvPr id="13" name="右大括号 12"/>
          <p:cNvSpPr/>
          <p:nvPr/>
        </p:nvSpPr>
        <p:spPr>
          <a:xfrm>
            <a:off x="7110730" y="2060575"/>
            <a:ext cx="533400" cy="365633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079105" y="2411095"/>
            <a:ext cx="38811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既表现了母亲没有兑现承诺给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我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幼小心灵带来的痛苦，也表现了母亲从早到晚操劳家务的辛劳。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3681095" y="6003925"/>
            <a:ext cx="3025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情景交融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 animBg="1"/>
      <p:bldP spid="13" grpId="1" animBg="1"/>
      <p:bldP spid="15" grpId="0"/>
      <p:bldP spid="15" grpId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79249"/>
            <a:ext cx="117348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solidFill>
                <a:srgbClr val="000000"/>
              </a:solidFill>
            </a:endParaRPr>
          </a:p>
          <a:p>
            <a:r>
              <a:rPr lang="zh-CN" altLang="en-US" sz="3200" dirty="0">
                <a:solidFill>
                  <a:srgbClr val="000000"/>
                </a:solidFill>
              </a:rPr>
              <a:t>       </a:t>
            </a:r>
            <a:r>
              <a:rPr lang="zh-CN" altLang="en-US" sz="3600" dirty="0">
                <a:solidFill>
                  <a:srgbClr val="000000"/>
                </a:solidFill>
              </a:rPr>
              <a:t>史铁</a:t>
            </a:r>
            <a:r>
              <a:rPr lang="zh-CN" altLang="en-US" sz="3600" dirty="0" smtClean="0">
                <a:solidFill>
                  <a:srgbClr val="000000"/>
                </a:solidFill>
              </a:rPr>
              <a:t>生，</a:t>
            </a:r>
            <a:r>
              <a:rPr lang="en-US" altLang="zh-CN" sz="3600" dirty="0" smtClean="0">
                <a:solidFill>
                  <a:srgbClr val="000000"/>
                </a:solidFill>
              </a:rPr>
              <a:t>1951</a:t>
            </a:r>
            <a:r>
              <a:rPr lang="zh-CN" altLang="en-US" sz="3600" dirty="0" smtClean="0">
                <a:solidFill>
                  <a:srgbClr val="000000"/>
                </a:solidFill>
              </a:rPr>
              <a:t>年生于北京，</a:t>
            </a:r>
            <a:r>
              <a:rPr lang="en-US" altLang="zh-CN" sz="3600" dirty="0" smtClean="0">
                <a:solidFill>
                  <a:srgbClr val="000000"/>
                </a:solidFill>
              </a:rPr>
              <a:t>1967</a:t>
            </a:r>
            <a:r>
              <a:rPr lang="zh-CN" altLang="en-US" sz="3600" dirty="0" smtClean="0">
                <a:solidFill>
                  <a:srgbClr val="000000"/>
                </a:solidFill>
              </a:rPr>
              <a:t>年毕业于清华附属中学，</a:t>
            </a:r>
            <a:r>
              <a:rPr lang="en-US" altLang="zh-CN" sz="3600" dirty="0" smtClean="0">
                <a:solidFill>
                  <a:srgbClr val="000000"/>
                </a:solidFill>
              </a:rPr>
              <a:t>1969</a:t>
            </a:r>
            <a:r>
              <a:rPr lang="zh-CN" altLang="en-US" sz="3600" dirty="0" smtClean="0">
                <a:solidFill>
                  <a:srgbClr val="000000"/>
                </a:solidFill>
              </a:rPr>
              <a:t>年去延安地区插队落户。</a:t>
            </a:r>
            <a:r>
              <a:rPr lang="en-US" altLang="zh-CN" sz="3600" dirty="0" smtClean="0">
                <a:solidFill>
                  <a:srgbClr val="000000"/>
                </a:solidFill>
              </a:rPr>
              <a:t>1972</a:t>
            </a:r>
            <a:r>
              <a:rPr lang="zh-CN" altLang="en-US" sz="3600" dirty="0" smtClean="0">
                <a:solidFill>
                  <a:srgbClr val="000000"/>
                </a:solidFill>
              </a:rPr>
              <a:t>年因双腿瘫痪回到北京，在街道工厂工作，后因急性肾损伤，回家疗养。</a:t>
            </a:r>
            <a:r>
              <a:rPr lang="en-US" altLang="zh-CN" sz="3600" dirty="0" smtClean="0">
                <a:solidFill>
                  <a:srgbClr val="000000"/>
                </a:solidFill>
              </a:rPr>
              <a:t>1979</a:t>
            </a:r>
            <a:r>
              <a:rPr lang="zh-CN" altLang="en-US" sz="3600" dirty="0" smtClean="0">
                <a:solidFill>
                  <a:srgbClr val="000000"/>
                </a:solidFill>
              </a:rPr>
              <a:t>年后相继有</a:t>
            </a:r>
            <a:r>
              <a:rPr lang="zh-CN" altLang="en-US" sz="3600" dirty="0" smtClean="0">
                <a:solidFill>
                  <a:srgbClr val="C00000"/>
                </a:solidFill>
              </a:rPr>
              <a:t>小</a:t>
            </a:r>
            <a:r>
              <a:rPr lang="zh-CN" altLang="en-US" sz="3600" dirty="0" smtClean="0">
                <a:solidFill>
                  <a:srgbClr val="C00000"/>
                </a:solidFill>
              </a:rPr>
              <a:t>说《我的遥远的清平湾》《命若琴弦</a:t>
            </a:r>
            <a:r>
              <a:rPr lang="zh-CN" altLang="en-US" sz="3600" dirty="0" smtClean="0">
                <a:solidFill>
                  <a:srgbClr val="C00000"/>
                </a:solidFill>
              </a:rPr>
              <a:t>》</a:t>
            </a:r>
            <a:r>
              <a:rPr lang="zh-CN" altLang="en-US" sz="3600" dirty="0" smtClean="0">
                <a:solidFill>
                  <a:srgbClr val="C00000"/>
                </a:solidFill>
                <a:sym typeface="+mn-ea"/>
              </a:rPr>
              <a:t> 《务虚笔记</a:t>
            </a:r>
            <a:r>
              <a:rPr lang="zh-CN" altLang="en-US" sz="3600" dirty="0" smtClean="0">
                <a:solidFill>
                  <a:srgbClr val="C00000"/>
                </a:solidFill>
                <a:sym typeface="+mn-ea"/>
              </a:rPr>
              <a:t>》</a:t>
            </a:r>
            <a:r>
              <a:rPr lang="zh-CN" altLang="en-US" sz="3600" dirty="0" smtClean="0">
                <a:solidFill>
                  <a:srgbClr val="C00000"/>
                </a:solidFill>
              </a:rPr>
              <a:t>，</a:t>
            </a:r>
            <a:r>
              <a:rPr lang="zh-CN" altLang="en-US" sz="3600" dirty="0" smtClean="0">
                <a:solidFill>
                  <a:srgbClr val="C00000"/>
                </a:solidFill>
              </a:rPr>
              <a:t>散文《我与地坛》《合欢树</a:t>
            </a:r>
            <a:r>
              <a:rPr lang="zh-CN" altLang="en-US" sz="3600" dirty="0" smtClean="0">
                <a:solidFill>
                  <a:srgbClr val="C00000"/>
                </a:solidFill>
              </a:rPr>
              <a:t>》等发表。</a:t>
            </a:r>
            <a:r>
              <a:rPr lang="en-US" altLang="zh-CN" sz="3600" dirty="0" smtClean="0"/>
              <a:t>1998</a:t>
            </a:r>
            <a:r>
              <a:rPr lang="zh-CN" altLang="en-US" sz="3600" dirty="0" smtClean="0"/>
              <a:t>年病情转为尿毒症，终至透析。</a:t>
            </a:r>
            <a:r>
              <a:rPr lang="zh-CN" altLang="en-US" sz="3600" dirty="0" smtClean="0">
                <a:solidFill>
                  <a:srgbClr val="000000"/>
                </a:solidFill>
                <a:sym typeface="+mn-ea"/>
              </a:rPr>
              <a:t> </a:t>
            </a:r>
            <a:r>
              <a:rPr lang="zh-CN" altLang="en-US" sz="3600" dirty="0" smtClean="0">
                <a:solidFill>
                  <a:srgbClr val="000000"/>
                </a:solidFill>
                <a:sym typeface="+mn-ea"/>
              </a:rPr>
              <a:t>此后有</a:t>
            </a:r>
            <a:r>
              <a:rPr lang="zh-CN" altLang="en-US" sz="3600" dirty="0" smtClean="0">
                <a:solidFill>
                  <a:srgbClr val="C00000"/>
                </a:solidFill>
                <a:sym typeface="+mn-ea"/>
              </a:rPr>
              <a:t>随笔集</a:t>
            </a:r>
            <a:r>
              <a:rPr lang="zh-CN" altLang="en-US" sz="3600" dirty="0" smtClean="0">
                <a:solidFill>
                  <a:srgbClr val="C00000"/>
                </a:solidFill>
              </a:rPr>
              <a:t>《</a:t>
            </a:r>
            <a:r>
              <a:rPr lang="zh-CN" altLang="en-US" sz="3600" dirty="0" smtClean="0">
                <a:solidFill>
                  <a:srgbClr val="C00000"/>
                </a:solidFill>
              </a:rPr>
              <a:t>病隙碎笔</a:t>
            </a:r>
            <a:r>
              <a:rPr lang="zh-CN" altLang="en-US" sz="3600" dirty="0" smtClean="0">
                <a:solidFill>
                  <a:srgbClr val="C00000"/>
                </a:solidFill>
              </a:rPr>
              <a:t>》，散文集</a:t>
            </a:r>
            <a:r>
              <a:rPr lang="en-US" altLang="zh-CN" sz="3600" dirty="0" smtClean="0">
                <a:solidFill>
                  <a:srgbClr val="C00000"/>
                </a:solidFill>
              </a:rPr>
              <a:t>《</a:t>
            </a:r>
            <a:r>
              <a:rPr lang="zh-CN" altLang="en-US" sz="3600" dirty="0" smtClean="0">
                <a:solidFill>
                  <a:srgbClr val="C00000"/>
                </a:solidFill>
              </a:rPr>
              <a:t>记忆与印象</a:t>
            </a:r>
            <a:r>
              <a:rPr lang="en-US" altLang="zh-CN" sz="3600" dirty="0" smtClean="0">
                <a:solidFill>
                  <a:srgbClr val="C00000"/>
                </a:solidFill>
              </a:rPr>
              <a:t>》</a:t>
            </a:r>
            <a:r>
              <a:rPr lang="zh-CN" altLang="en-US" sz="3600" dirty="0" smtClean="0">
                <a:solidFill>
                  <a:srgbClr val="000000"/>
                </a:solidFill>
              </a:rPr>
              <a:t>等。他的的</a:t>
            </a:r>
            <a:r>
              <a:rPr lang="zh-CN" altLang="en-US" sz="3600" dirty="0">
                <a:solidFill>
                  <a:srgbClr val="000000"/>
                </a:solidFill>
              </a:rPr>
              <a:t>写作风格深沉凝重，优美隽永，引人深思，给人带来启迪。他用残缺的身体，写出了健全而丰满的思想</a:t>
            </a:r>
            <a:r>
              <a:rPr lang="zh-CN" altLang="en-US" sz="3600" dirty="0" smtClean="0">
                <a:solidFill>
                  <a:srgbClr val="000000"/>
                </a:solidFill>
              </a:rPr>
              <a:t>。同</a:t>
            </a:r>
            <a:r>
              <a:rPr lang="zh-CN" altLang="en-US" sz="3600" dirty="0">
                <a:solidFill>
                  <a:srgbClr val="000000"/>
                </a:solidFill>
              </a:rPr>
              <a:t>学们课后可以找来阅读，了解一个全新的史铁生。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160" y="77343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400" dirty="0">
                <a:solidFill>
                  <a:schemeClr val="accent1"/>
                </a:solidFill>
              </a:rPr>
              <a:t>作业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       王国维说：</a:t>
            </a:r>
            <a:r>
              <a:rPr lang="en-US" altLang="zh-CN" dirty="0"/>
              <a:t>“</a:t>
            </a:r>
            <a:r>
              <a:rPr lang="zh-CN" altLang="en-US" dirty="0"/>
              <a:t>以我观物，故物皆着我之色彩。</a:t>
            </a:r>
            <a:r>
              <a:rPr lang="en-US" altLang="zh-CN" dirty="0"/>
              <a:t>”</a:t>
            </a:r>
            <a:r>
              <a:rPr lang="zh-CN" altLang="en-US" dirty="0"/>
              <a:t>人的心情不同，对身边事物的感受也会有所不同。从下面的情境中选择一个，分别描写心情</a:t>
            </a:r>
            <a:r>
              <a:rPr lang="en-US" altLang="zh-CN" dirty="0"/>
              <a:t>“</a:t>
            </a:r>
            <a:r>
              <a:rPr lang="zh-CN" altLang="en-US" dirty="0"/>
              <a:t>好</a:t>
            </a:r>
            <a:r>
              <a:rPr lang="en-US" altLang="zh-CN" dirty="0"/>
              <a:t>”</a:t>
            </a:r>
            <a:r>
              <a:rPr lang="zh-CN" altLang="en-US" dirty="0"/>
              <a:t>与</a:t>
            </a:r>
            <a:r>
              <a:rPr lang="en-US" altLang="zh-CN" dirty="0"/>
              <a:t>“</a:t>
            </a:r>
            <a:r>
              <a:rPr lang="zh-CN" altLang="en-US" dirty="0"/>
              <a:t>不好</a:t>
            </a:r>
            <a:r>
              <a:rPr lang="en-US" altLang="zh-CN" dirty="0"/>
              <a:t>”</a:t>
            </a:r>
            <a:r>
              <a:rPr lang="zh-CN" altLang="en-US" dirty="0"/>
              <a:t>两种状态 下所见的景物，体会</a:t>
            </a:r>
            <a:r>
              <a:rPr lang="en-US" altLang="zh-CN" dirty="0"/>
              <a:t>“</a:t>
            </a:r>
            <a:r>
              <a:rPr lang="zh-CN" altLang="en-US" dirty="0"/>
              <a:t>融情于景</a:t>
            </a:r>
            <a:r>
              <a:rPr lang="en-US" altLang="zh-CN" dirty="0"/>
              <a:t>”</a:t>
            </a:r>
            <a:r>
              <a:rPr lang="zh-CN" altLang="en-US" dirty="0"/>
              <a:t>写法的好处。</a:t>
            </a:r>
          </a:p>
          <a:p>
            <a:pPr marL="0" indent="0" algn="ctr">
              <a:buNone/>
            </a:pPr>
            <a:r>
              <a:rPr lang="zh-CN" altLang="en-US" dirty="0"/>
              <a:t>走在小巷中</a:t>
            </a:r>
          </a:p>
          <a:p>
            <a:pPr marL="0" indent="0" algn="ctr">
              <a:buNone/>
            </a:pPr>
            <a:r>
              <a:rPr lang="zh-CN" altLang="en-US" dirty="0"/>
              <a:t>    奔跑在田野上</a:t>
            </a:r>
          </a:p>
          <a:p>
            <a:pPr marL="0" indent="0" algn="ctr">
              <a:buNone/>
            </a:pPr>
            <a:r>
              <a:rPr lang="zh-CN" altLang="en-US" dirty="0"/>
              <a:t>    漫步在公园里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402802" y="732155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</a:rPr>
              <a:t>学习目标：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chemeClr val="tx1"/>
                </a:solidFill>
                <a:effectLst/>
              </a:rPr>
              <a:t>1</a:t>
            </a:r>
            <a:r>
              <a:rPr lang="zh-CN" altLang="en-US" sz="4000" dirty="0" smtClean="0">
                <a:solidFill>
                  <a:schemeClr val="tx1"/>
                </a:solidFill>
                <a:effectLst/>
              </a:rPr>
              <a:t>、积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累文中的重点词语，有感情地朗读课文。</a:t>
            </a:r>
          </a:p>
          <a:p>
            <a:pPr marL="0" indent="0">
              <a:buNone/>
            </a:pPr>
            <a:r>
              <a:rPr lang="en-US" altLang="zh-CN" sz="4000" dirty="0" smtClean="0">
                <a:solidFill>
                  <a:schemeClr val="tx1"/>
                </a:solidFill>
                <a:effectLst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effectLst/>
              </a:rPr>
              <a:t>、学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习作者运用多种描写方式表现人物心理的方法。</a:t>
            </a:r>
          </a:p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effectLst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、学习</a:t>
            </a:r>
            <a:r>
              <a:rPr lang="en-US" altLang="zh-CN" sz="4000" dirty="0">
                <a:solidFill>
                  <a:schemeClr val="tx1"/>
                </a:solidFill>
                <a:effectLst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融情于景”的写法，体会</a:t>
            </a:r>
            <a:r>
              <a:rPr lang="zh-CN" altLang="en-US" sz="4000" dirty="0" smtClean="0">
                <a:solidFill>
                  <a:schemeClr val="tx1"/>
                </a:solidFill>
                <a:effectLst/>
              </a:rPr>
              <a:t>在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文中的作用。</a:t>
            </a:r>
          </a:p>
          <a:p>
            <a:pPr marL="0" indent="0">
              <a:buNone/>
            </a:pPr>
            <a:r>
              <a:rPr lang="en-US" altLang="zh-CN" sz="4000" dirty="0">
                <a:solidFill>
                  <a:schemeClr val="tx1"/>
                </a:solidFill>
                <a:effectLst/>
              </a:rPr>
              <a:t>4</a:t>
            </a:r>
            <a:r>
              <a:rPr lang="zh-CN" altLang="en-US" sz="4000" dirty="0">
                <a:solidFill>
                  <a:schemeClr val="tx1"/>
                </a:solidFill>
                <a:effectLst/>
              </a:rPr>
              <a:t>、学习换位思考，摆脱烦恼。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9885" y="749300"/>
            <a:ext cx="1114552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绊             绞                搓           明媚           吓唬              晃动        耽搁           泡沫       沉郁           漫长             急</a:t>
            </a:r>
            <a:r>
              <a:rPr lang="zh-CN" altLang="en-US" sz="4000" dirty="0">
                <a:solidFill>
                  <a:srgbClr val="FF0000"/>
                </a:solidFill>
              </a:rPr>
              <a:t>遽</a:t>
            </a:r>
            <a:r>
              <a:rPr lang="zh-CN" altLang="en-US" sz="4000" dirty="0"/>
              <a:t>        惊</a:t>
            </a:r>
            <a:r>
              <a:rPr lang="zh-CN" altLang="en-US" sz="4000" dirty="0">
                <a:solidFill>
                  <a:srgbClr val="FF0000"/>
                </a:solidFill>
              </a:rPr>
              <a:t>惶</a:t>
            </a:r>
            <a:r>
              <a:rPr lang="zh-CN" altLang="en-US" sz="4000" dirty="0"/>
              <a:t>           亲吻       依</a:t>
            </a:r>
            <a:r>
              <a:rPr lang="zh-CN" altLang="en-US" sz="4000" dirty="0">
                <a:solidFill>
                  <a:srgbClr val="FF0000"/>
                </a:solidFill>
              </a:rPr>
              <a:t>偎</a:t>
            </a:r>
            <a:r>
              <a:rPr lang="zh-CN" altLang="en-US" sz="4000" dirty="0"/>
              <a:t>          翻箱倒柜</a:t>
            </a:r>
          </a:p>
          <a:p>
            <a:r>
              <a:rPr lang="zh-CN" altLang="en-US" sz="4000" dirty="0"/>
              <a:t>缥缈                             惆怅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63545" y="848995"/>
            <a:ext cx="85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ji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ᾰ</a:t>
            </a:r>
            <a:r>
              <a:rPr lang="en-US" altLang="zh-CN" sz="2800">
                <a:solidFill>
                  <a:srgbClr val="C00000"/>
                </a:solidFill>
              </a:rPr>
              <a:t>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12900" y="1980565"/>
            <a:ext cx="690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</a:rPr>
              <a:t>j</a:t>
            </a:r>
            <a:r>
              <a:rPr lang="en-US" altLang="zh-CN" sz="32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24555" y="1980565"/>
            <a:ext cx="1351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C00000"/>
                </a:solidFill>
              </a:rPr>
              <a:t>hu</a:t>
            </a:r>
            <a:r>
              <a:rPr lang="en-US" altLang="zh-CN" sz="32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ά</a:t>
            </a:r>
            <a:r>
              <a:rPr lang="en-US" altLang="zh-CN" sz="3200">
                <a:solidFill>
                  <a:srgbClr val="C00000"/>
                </a:solidFill>
              </a:rPr>
              <a:t>ng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65935" y="2675890"/>
            <a:ext cx="2517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pi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</a:rPr>
              <a:t>ᾱ</a:t>
            </a:r>
            <a:r>
              <a:rPr lang="en-US" altLang="zh-CN" sz="2800">
                <a:solidFill>
                  <a:srgbClr val="C00000"/>
                </a:solidFill>
              </a:rPr>
              <a:t>omi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ᾰ</a:t>
            </a:r>
            <a:r>
              <a:rPr lang="en-US" altLang="zh-CN" sz="2800">
                <a:solidFill>
                  <a:srgbClr val="C00000"/>
                </a:solidFill>
              </a:rPr>
              <a:t>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56985" y="2675890"/>
            <a:ext cx="1811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ch</a:t>
            </a:r>
            <a:r>
              <a:rPr lang="en-US" altLang="zh-CN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ó</a:t>
            </a:r>
            <a:r>
              <a:rPr lang="en-US" altLang="zh-CN" sz="2800">
                <a:solidFill>
                  <a:srgbClr val="C00000"/>
                </a:solidFill>
              </a:rPr>
              <a:t>uch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ὰ</a:t>
            </a:r>
            <a:r>
              <a:rPr lang="en-US" altLang="zh-CN" sz="2800">
                <a:solidFill>
                  <a:srgbClr val="C00000"/>
                </a:solidFill>
              </a:rPr>
              <a:t>ng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13020" y="3601085"/>
            <a:ext cx="4298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</a:rPr>
              <a:t>急遽：急速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13020" y="4307840"/>
            <a:ext cx="8952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</a:rPr>
              <a:t>缥缈</a:t>
            </a:r>
            <a:r>
              <a:rPr lang="en-US" altLang="zh-CN" sz="4000">
                <a:solidFill>
                  <a:srgbClr val="C00000"/>
                </a:solidFill>
              </a:rPr>
              <a:t>:</a:t>
            </a:r>
            <a:r>
              <a:rPr lang="zh-CN" altLang="en-US" sz="4000">
                <a:solidFill>
                  <a:srgbClr val="C00000"/>
                </a:solidFill>
              </a:rPr>
              <a:t>形容隐隐约约、若有若无。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13020" y="5014595"/>
            <a:ext cx="5650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</a:rPr>
              <a:t>惆怅：伤感、失意。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665" y="4123055"/>
            <a:ext cx="838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晃</a:t>
            </a:r>
          </a:p>
        </p:txBody>
      </p:sp>
      <p:sp>
        <p:nvSpPr>
          <p:cNvPr id="10243" name="AutoShape 3"/>
          <p:cNvSpPr/>
          <p:nvPr/>
        </p:nvSpPr>
        <p:spPr>
          <a:xfrm>
            <a:off x="771525" y="3474085"/>
            <a:ext cx="577850" cy="1943100"/>
          </a:xfrm>
          <a:prstGeom prst="leftBrace">
            <a:avLst>
              <a:gd name="adj1" fmla="val 674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lang="zh-CN" altLang="en-US" sz="1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439545" y="3601085"/>
            <a:ext cx="1985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hu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ὰ</a:t>
            </a:r>
            <a:r>
              <a:rPr lang="en-US" altLang="zh-CN" sz="2800">
                <a:solidFill>
                  <a:srgbClr val="C00000"/>
                </a:solidFill>
              </a:rPr>
              <a:t>ng</a:t>
            </a:r>
            <a:r>
              <a:rPr lang="zh-CN" altLang="en-US" sz="2800"/>
              <a:t>晃动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39545" y="4687570"/>
            <a:ext cx="2541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hu</a:t>
            </a:r>
            <a:r>
              <a:rPr lang="en-US" altLang="zh-CN" sz="2800">
                <a:solidFill>
                  <a:srgbClr val="C00000"/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ᾰ</a:t>
            </a:r>
            <a:r>
              <a:rPr lang="en-US" altLang="zh-CN" sz="2800">
                <a:solidFill>
                  <a:srgbClr val="C00000"/>
                </a:solidFill>
              </a:rPr>
              <a:t>ng</a:t>
            </a:r>
            <a:r>
              <a:rPr lang="zh-CN" altLang="en-US" sz="2800"/>
              <a:t>明晃晃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0243" grpId="0" animBg="1"/>
      <p:bldP spid="10243" grpId="1" animBg="1"/>
      <p:bldP spid="12" grpId="0"/>
      <p:bldP spid="12" grpId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/>
          <p:nvPr/>
        </p:nvSpPr>
        <p:spPr>
          <a:xfrm>
            <a:off x="399709" y="407518"/>
            <a:ext cx="115290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FF0000"/>
                </a:solidFill>
              </a:rPr>
              <a:t>初读课文      </a:t>
            </a:r>
            <a:r>
              <a:rPr lang="en-US" altLang="zh-CN" sz="6000" dirty="0">
                <a:solidFill>
                  <a:srgbClr val="FF0000"/>
                </a:solidFill>
              </a:rPr>
              <a:t>1</a:t>
            </a:r>
            <a:r>
              <a:rPr lang="zh-CN" altLang="en-US" sz="6000" dirty="0">
                <a:solidFill>
                  <a:srgbClr val="FF0000"/>
                </a:solidFill>
              </a:rPr>
              <a:t>、用简洁的语言概括文章的主要内容。    </a:t>
            </a:r>
            <a:r>
              <a:rPr lang="en-US" altLang="zh-CN" sz="6000" dirty="0">
                <a:solidFill>
                  <a:srgbClr val="FF0000"/>
                </a:solidFill>
              </a:rPr>
              <a:t>2</a:t>
            </a:r>
            <a:r>
              <a:rPr lang="zh-CN" altLang="en-US" sz="6000" dirty="0">
                <a:solidFill>
                  <a:srgbClr val="FF0000"/>
                </a:solidFill>
              </a:rPr>
              <a:t>、本文的写作顺序。</a:t>
            </a:r>
            <a:endParaRPr lang="en-US" altLang="zh-CN" sz="6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6000" dirty="0"/>
              <a:t>那个星期天</a:t>
            </a:r>
            <a:endParaRPr lang="en-US" altLang="zh-CN" sz="6000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6000" dirty="0"/>
              <a:t>      </a:t>
            </a:r>
            <a:r>
              <a:rPr lang="en-US" altLang="zh-CN" sz="6000" dirty="0">
                <a:solidFill>
                  <a:srgbClr val="C00000"/>
                </a:solidFill>
              </a:rPr>
              <a:t>1 </a:t>
            </a:r>
            <a:r>
              <a:rPr lang="zh-CN" altLang="en-US" sz="6000" dirty="0"/>
              <a:t>我还记得我的第一次盼望。那是一个星期天，从早晨到下午，一直到天色昏暗下去。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       </a:t>
            </a:r>
            <a:r>
              <a:rPr lang="en-US" altLang="zh-CN" sz="6000" dirty="0">
                <a:solidFill>
                  <a:srgbClr val="C00000"/>
                </a:solidFill>
              </a:rPr>
              <a:t>2</a:t>
            </a:r>
            <a:r>
              <a:rPr lang="zh-CN" altLang="en-US" sz="6000" dirty="0"/>
              <a:t>那个星期天母亲答应带我出去，去哪儿已经记不清了，可能是动物园，也可能是别的什么地方。总之她很久之前就答应了，就在那个星期天带我出去玩，这不会错；一个人平生第一次盼一个日子，都不会错。而且就在那天早晨，母亲也还是这样答应的：去，当然去。                                我想到底      是让我盼来了。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en-US" altLang="zh-CN" sz="6000" dirty="0">
                <a:solidFill>
                  <a:srgbClr val="C00000"/>
                </a:solidFill>
              </a:rPr>
              <a:t>3</a:t>
            </a:r>
            <a:r>
              <a:rPr lang="zh-CN" altLang="en-US" sz="6000" dirty="0"/>
              <a:t> 起床，刷牙，吃饭，那是个春天的早晨，阳光明媚。走吗？等一会儿，等一会儿再走。我跑出去，站在街门口，等一会儿就等一会儿。我藏在大门后，藏了很久。我知道不会是那么简单的等一会儿，我得不出声地躲藏一会儿。母亲出来了，可我忘了吓唬她，她手里怎么提着菜篮？您说了去！等等，买完菜，买完菜就去。买完菜马上就去吗？嗯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4</a:t>
            </a:r>
            <a:r>
              <a:rPr lang="zh-CN" altLang="en-US" sz="6000" dirty="0"/>
              <a:t>这段时光不好挨。我踏着一块块方砖跳，跳房子，等母亲回来。我看着天看着云彩走，等母亲回来，焦急又兴奋。我蹲在源自的地上，用树枝拨弄着一个蚁穴，爬着去找更多的蚁穴。院子里就我一个孩子，没人跟我玩。我坐在草从里翻看一本画报，那是基本看了多少回的电影画报。那上面有一群比我大的女孩子，一个个都非常漂亮。我坐在草从里看她们，想象他们的家，想象她们此刻在干什么，想象她们的兄弟姐妹和她们的父母，想象她们的声音。去年的荒草丛里又有了绿色，院子很大，空空落落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</a:t>
            </a:r>
            <a:r>
              <a:rPr lang="zh-CN" altLang="en-US" sz="6000" dirty="0">
                <a:solidFill>
                  <a:srgbClr val="C00000"/>
                </a:solidFill>
              </a:rPr>
              <a:t>  </a:t>
            </a:r>
            <a:r>
              <a:rPr lang="en-US" altLang="zh-CN" sz="6000" dirty="0">
                <a:solidFill>
                  <a:srgbClr val="C00000"/>
                </a:solidFill>
              </a:rPr>
              <a:t>5</a:t>
            </a:r>
            <a:r>
              <a:rPr lang="zh-CN" altLang="en-US" sz="6000" dirty="0"/>
              <a:t> 母亲买菜回来却又翻箱倒柜忙开了。走吧，您不是说吗挖回来就走吗？好啦好啦，没看我正忙呢吗？真奇怪，该是我有理的事啊？不是吗，我不是一直在等着，母亲不是答应过了吗？整个上午我就跟在母亲腿底下：去吗？去吧，走吧，怎么还不走呀？走吧……我就这样念念叨叨地追在母亲的腿底下，看她做完一件事又去做一件事。我还没有她的腿高，那两条不停顿的腿至今走在我眼前晃动，它们不停下来，它们好几次绊在我身上，我好几次差点儿绞在它们中间把它们碰倒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6</a:t>
            </a:r>
            <a:r>
              <a:rPr lang="zh-CN" altLang="en-US" sz="6000" dirty="0"/>
              <a:t>下午吧，母亲说，下午，睡醒午觉再去。去，母亲说，下午，准去。但这次怨我，怨我自己，我把午觉睡过头了。醒来时我看见母亲在洗衣服。要是那时就走还不晚。我看看天，还不晚。还去吗？去。走吧？洗完衣服。这一次不能原谅。我不知道那堆衣服要洗多久，可母亲应该知道。</a:t>
            </a:r>
            <a:r>
              <a:rPr lang="zh-CN" altLang="en-US" sz="6000" dirty="0">
                <a:sym typeface="+mn-ea"/>
              </a:rPr>
              <a:t>我蹲在她身边，看着她洗。我一声不吭，盼着。我想我再不离开半步，再不把觉睡过头。我想衣服一洗完我马上拉起她就走，决不许她再耽搁。我看着盆里的衣服和盆外的衣服，我看着太阳，看着光线，我一声不吭。看着盆里揉动的衣服和绽开的泡沫，我感觉到周围的光线渐渐暗下去，渐渐地凉下去沉郁下去，越来越远越来越缥缈，我一声不吭，我忽然有点儿明白了。</a:t>
            </a:r>
            <a:endParaRPr lang="zh-CN" altLang="en-US" sz="6000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</a:t>
            </a:r>
            <a:r>
              <a:rPr lang="zh-CN" altLang="en-US" sz="6000" dirty="0">
                <a:solidFill>
                  <a:srgbClr val="C00000"/>
                </a:solidFill>
              </a:rPr>
              <a:t>  </a:t>
            </a:r>
            <a:r>
              <a:rPr lang="en-US" altLang="zh-CN" sz="6000" dirty="0">
                <a:solidFill>
                  <a:srgbClr val="C00000"/>
                </a:solidFill>
              </a:rPr>
              <a:t>7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zh-CN" altLang="en-US" sz="6000" dirty="0"/>
              <a:t> 我现在还能感觉到那光线漫长而急遽的变化，孤独而惆怅的黄昏到来，并且听得见母亲咔嚓咔嚓搓衣服的声音，那声音永无休止就像时光的脚步。那个星期天。就在那天。母亲发现男孩儿蹲在那儿一动不动，发现他在哭，在不出声地流泪。我感到母亲惊惶地甩了甩手上的水，把我拉过去拉进她的怀里。我听见母亲在说，一边亲吻着我一边不停地说：“噢，对不起，噢，对不起……”那个星期天，本该是出去的，去哪儿不记得了。男孩儿蹲在那个又大又重的洗衣盆旁，依偎在母亲怀里，闭上眼睛不再看太阳，光线正无可挽回地消逝，一派荒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8305" y="85598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整体感知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/>
              <a:t/>
            </a:r>
            <a:br>
              <a:rPr lang="zh-CN" altLang="en-US"/>
            </a:br>
            <a:r>
              <a:rPr lang="en-US" altLang="zh-CN" sz="3200"/>
              <a:t>1</a:t>
            </a:r>
            <a:r>
              <a:rPr lang="zh-CN" altLang="en-US" sz="3200"/>
              <a:t>、自读课文，用简洁的语言概述课文主要讲了一件什么事？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0445" y="3415030"/>
            <a:ext cx="10515600" cy="178943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文章写了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在星期天等候母亲</a:t>
            </a:r>
            <a:r>
              <a:rPr lang="zh-CN" altLang="en-US" dirty="0" smtClean="0"/>
              <a:t>带“我”出</a:t>
            </a:r>
            <a:r>
              <a:rPr lang="zh-CN" altLang="en-US" dirty="0"/>
              <a:t>去</a:t>
            </a:r>
            <a:r>
              <a:rPr lang="zh-CN" altLang="en-US" dirty="0" smtClean="0"/>
              <a:t>玩，因母亲家务繁忙愿望最终落空的</a:t>
            </a:r>
            <a:r>
              <a:rPr lang="zh-CN" altLang="en-US" dirty="0"/>
              <a:t>经历。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9922" y="4620431"/>
            <a:ext cx="6626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、这篇文章是按照什么顺序来写的？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20493" y="5368185"/>
            <a:ext cx="3972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时间顺序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0445" y="2469515"/>
            <a:ext cx="8798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方法：谁（在什么时间、地点）干什么，结果怎样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终止 16"/>
          <p:cNvSpPr/>
          <p:nvPr/>
        </p:nvSpPr>
        <p:spPr>
          <a:xfrm>
            <a:off x="416247" y="6049806"/>
            <a:ext cx="936625" cy="19939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终止 15"/>
          <p:cNvSpPr/>
          <p:nvPr/>
        </p:nvSpPr>
        <p:spPr>
          <a:xfrm>
            <a:off x="7914005" y="5818344"/>
            <a:ext cx="3946525" cy="24511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终止 13"/>
          <p:cNvSpPr/>
          <p:nvPr/>
        </p:nvSpPr>
        <p:spPr>
          <a:xfrm>
            <a:off x="7339331" y="5490986"/>
            <a:ext cx="2149475" cy="16891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终止 11"/>
          <p:cNvSpPr/>
          <p:nvPr/>
        </p:nvSpPr>
        <p:spPr>
          <a:xfrm>
            <a:off x="6561426" y="4457151"/>
            <a:ext cx="2134235" cy="21526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终止 10"/>
          <p:cNvSpPr/>
          <p:nvPr/>
        </p:nvSpPr>
        <p:spPr>
          <a:xfrm>
            <a:off x="9170045" y="2756546"/>
            <a:ext cx="967105" cy="177724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终止 8"/>
          <p:cNvSpPr/>
          <p:nvPr/>
        </p:nvSpPr>
        <p:spPr>
          <a:xfrm>
            <a:off x="429260" y="1739265"/>
            <a:ext cx="2150110" cy="213995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72413" y="331385"/>
            <a:ext cx="11529060" cy="575551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再读课文</a:t>
            </a:r>
            <a:br>
              <a:rPr lang="zh-CN" altLang="en-US" sz="6000" dirty="0">
                <a:solidFill>
                  <a:srgbClr val="FF0000"/>
                </a:solidFill>
                <a:sym typeface="+mn-ea"/>
              </a:rPr>
            </a:b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说说在那个星期天里</a:t>
            </a:r>
            <a:r>
              <a:rPr lang="en-US" altLang="zh-CN" sz="6000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我</a:t>
            </a:r>
            <a:r>
              <a:rPr lang="en-US" altLang="zh-CN" sz="6000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的心情经历了怎样的变化？</a:t>
            </a:r>
            <a:endParaRPr lang="en-US" altLang="zh-CN" sz="6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6000" dirty="0"/>
              <a:t>那个星期天</a:t>
            </a:r>
            <a:endParaRPr lang="en-US" altLang="zh-CN" sz="6000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6000" dirty="0"/>
              <a:t>      </a:t>
            </a:r>
            <a:r>
              <a:rPr lang="en-US" altLang="zh-CN" sz="6000" dirty="0">
                <a:solidFill>
                  <a:srgbClr val="C00000"/>
                </a:solidFill>
              </a:rPr>
              <a:t>1 </a:t>
            </a:r>
            <a:r>
              <a:rPr lang="zh-CN" altLang="en-US" sz="6000" dirty="0"/>
              <a:t>我还记得我的第一次盼望。那是一个星期天，从早晨到下午，一直到天色昏暗下去。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       </a:t>
            </a:r>
            <a:r>
              <a:rPr lang="en-US" altLang="zh-CN" sz="6000" dirty="0">
                <a:solidFill>
                  <a:srgbClr val="C00000"/>
                </a:solidFill>
              </a:rPr>
              <a:t>2</a:t>
            </a:r>
            <a:r>
              <a:rPr lang="zh-CN" altLang="en-US" sz="6000" dirty="0"/>
              <a:t>那个星期天母亲答应带我出去，去哪儿已经记不清了，可能是动物园，也可能是别的什么地方。总之她很久之前就答应了，就在那个星期天带我出去玩，这不会错；一个人平生第一次盼一个日子，都不会错。而且就在那天早晨，母亲也还是这样答应的：去，当然去。                                我想到底是让我盼来了。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en-US" altLang="zh-CN" sz="6000" dirty="0">
                <a:solidFill>
                  <a:srgbClr val="C00000"/>
                </a:solidFill>
              </a:rPr>
              <a:t>3</a:t>
            </a:r>
            <a:r>
              <a:rPr lang="zh-CN" altLang="en-US" sz="6000" dirty="0"/>
              <a:t> 起床，刷牙，吃饭，那是个春天的早晨，阳光明媚。走吗？等一会儿，等一会儿再走。我跑出去，站在街门口，等一会儿就等一会儿。我藏在大门后，藏了很久。我知道不会是那么简单的等一会儿，我得不出声地躲藏一会儿。母亲出来了，可我忘了吓唬她，她手里怎么提着菜篮？您说了去！等等，买完菜，买完菜就去。买完菜马上就去吗？嗯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4</a:t>
            </a:r>
            <a:r>
              <a:rPr lang="zh-CN" altLang="en-US" sz="6000" dirty="0"/>
              <a:t>这段时光不好挨。我踏着一块块方砖跳，跳房子，等母亲回来。我看着天看着云彩走，等母亲回来，焦急又兴奋。我蹲在源自的地上，用树枝拨弄着一个蚁穴，爬着去找更多的蚁穴。院子里就我一个孩子，没人跟我玩。我坐在草从里翻看一本画报，那是基本看了多少回的电影画报。那上面有一群比我大的女孩子，一个个都非常漂亮。我坐在草从里看她们，想象他们的家，想象她们此刻在干什么，想象她们的兄弟姐妹和她们的父母，想象她们的声音。去年的荒草丛里又有了绿色，院子很大，空空落落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</a:t>
            </a:r>
            <a:r>
              <a:rPr lang="zh-CN" altLang="en-US" sz="6000" dirty="0">
                <a:solidFill>
                  <a:srgbClr val="C00000"/>
                </a:solidFill>
              </a:rPr>
              <a:t>  </a:t>
            </a:r>
            <a:r>
              <a:rPr lang="en-US" altLang="zh-CN" sz="6000" dirty="0">
                <a:solidFill>
                  <a:srgbClr val="C00000"/>
                </a:solidFill>
              </a:rPr>
              <a:t>5</a:t>
            </a:r>
            <a:r>
              <a:rPr lang="zh-CN" altLang="en-US" sz="6000" dirty="0"/>
              <a:t> 母亲买菜回来却又翻箱倒柜忙开了。走吧，您不是说吗挖回来就走吗？好啦好啦，没看我正忙呢吗？真奇怪，该是我有理的事啊？不是吗，我不是一直在等着，母亲不是答应过了吗？整个上午我就跟在母亲腿底下：去吗？去吧，走吧，怎么还不走呀？走吧……我就这样念念叨叨地追在母亲的腿底下，看她做完一件事又去做一件事。我还没有她的腿高，那两条不停顿的腿至今走在我眼前晃动，它们不停下来，它们好几次绊在我身上，我好几次差点儿绞在它们中间把它们碰倒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6</a:t>
            </a:r>
            <a:r>
              <a:rPr lang="zh-CN" altLang="en-US" sz="6000" dirty="0"/>
              <a:t>下午吧，母亲说，下午，睡醒午觉再去。去，母亲说，下午，准去。但这次怨我，怨我自己，我把午觉睡过头了。醒来时我看见母亲在洗衣服。要是那时就走还不晚。我看看天，还不晚。还去吗？去。走吧？洗完衣服。这一次不能原谅。我不知道那堆衣服要洗多久，可母亲应该知道。我蹲在她身边，看着她洗。我一声不吭，盼着。我想我再不离开半步，再不把觉睡过头。我想衣服一洗完我马上拉起她就走，决不许她再耽搁。我看着盆里的衣服和盆外的衣服，我看着太阳，看着光线，我一声不吭，忽然有点儿明白了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6000" dirty="0"/>
              <a:t>   </a:t>
            </a:r>
            <a:r>
              <a:rPr lang="zh-CN" altLang="en-US" sz="6000" dirty="0">
                <a:solidFill>
                  <a:srgbClr val="C00000"/>
                </a:solidFill>
              </a:rPr>
              <a:t>  </a:t>
            </a:r>
            <a:r>
              <a:rPr lang="en-US" altLang="zh-CN" sz="6000" dirty="0">
                <a:solidFill>
                  <a:srgbClr val="C00000"/>
                </a:solidFill>
              </a:rPr>
              <a:t>7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zh-CN" altLang="en-US" sz="6000" dirty="0"/>
              <a:t> 我现在还能感觉到那光线漫长而急遽的变化，孤独而惆怅的黄昏到来，并且听得见母亲咔嚓咔嚓搓衣服的声音，那声音永无休止就像时光的脚步。那个星期天。就在那天。母亲发现男孩儿蹲在那儿一动不动，发现他在哭，在不出声地流泪。我感到母亲惊惶地甩了甩手上的水，把我拉过去拉进她的怀里。我听见母亲在说，一边亲吻着我一边不停地说：“噢，对不起，噢，对不起……”那个星期天，本该是出去的，去哪儿不记得了。男孩儿蹲在那个又大又重的洗衣盆旁，依偎在母亲怀里，闭上眼睛不再看太阳，光线正无可挽回地消逝，一派荒凉。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965325" y="1033145"/>
            <a:ext cx="2134235" cy="706120"/>
          </a:xfrm>
          <a:custGeom>
            <a:avLst/>
            <a:gdLst>
              <a:gd name="connsiteX0" fmla="*/ 0 w 3361"/>
              <a:gd name="connsiteY0" fmla="*/ 130 h 1112"/>
              <a:gd name="connsiteX1" fmla="*/ 105 w 3361"/>
              <a:gd name="connsiteY1" fmla="*/ 0 h 1112"/>
              <a:gd name="connsiteX2" fmla="*/ 560 w 3361"/>
              <a:gd name="connsiteY2" fmla="*/ 0 h 1112"/>
              <a:gd name="connsiteX3" fmla="*/ 560 w 3361"/>
              <a:gd name="connsiteY3" fmla="*/ 0 h 1112"/>
              <a:gd name="connsiteX4" fmla="*/ 1400 w 3361"/>
              <a:gd name="connsiteY4" fmla="*/ 0 h 1112"/>
              <a:gd name="connsiteX5" fmla="*/ 3256 w 3361"/>
              <a:gd name="connsiteY5" fmla="*/ 0 h 1112"/>
              <a:gd name="connsiteX6" fmla="*/ 3361 w 3361"/>
              <a:gd name="connsiteY6" fmla="*/ 130 h 1112"/>
              <a:gd name="connsiteX7" fmla="*/ 3361 w 3361"/>
              <a:gd name="connsiteY7" fmla="*/ 454 h 1112"/>
              <a:gd name="connsiteX8" fmla="*/ 3361 w 3361"/>
              <a:gd name="connsiteY8" fmla="*/ 454 h 1112"/>
              <a:gd name="connsiteX9" fmla="*/ 3361 w 3361"/>
              <a:gd name="connsiteY9" fmla="*/ 648 h 1112"/>
              <a:gd name="connsiteX10" fmla="*/ 3361 w 3361"/>
              <a:gd name="connsiteY10" fmla="*/ 648 h 1112"/>
              <a:gd name="connsiteX11" fmla="*/ 3256 w 3361"/>
              <a:gd name="connsiteY11" fmla="*/ 778 h 1112"/>
              <a:gd name="connsiteX12" fmla="*/ 1400 w 3361"/>
              <a:gd name="connsiteY12" fmla="*/ 778 h 1112"/>
              <a:gd name="connsiteX13" fmla="*/ 846 w 3361"/>
              <a:gd name="connsiteY13" fmla="*/ 1112 h 1112"/>
              <a:gd name="connsiteX14" fmla="*/ 560 w 3361"/>
              <a:gd name="connsiteY14" fmla="*/ 778 h 1112"/>
              <a:gd name="connsiteX15" fmla="*/ 105 w 3361"/>
              <a:gd name="connsiteY15" fmla="*/ 778 h 1112"/>
              <a:gd name="connsiteX16" fmla="*/ 0 w 3361"/>
              <a:gd name="connsiteY16" fmla="*/ 648 h 1112"/>
              <a:gd name="connsiteX17" fmla="*/ 0 w 3361"/>
              <a:gd name="connsiteY17" fmla="*/ 648 h 1112"/>
              <a:gd name="connsiteX18" fmla="*/ 0 w 3361"/>
              <a:gd name="connsiteY18" fmla="*/ 454 h 1112"/>
              <a:gd name="connsiteX19" fmla="*/ 0 w 3361"/>
              <a:gd name="connsiteY19" fmla="*/ 454 h 1112"/>
              <a:gd name="connsiteX20" fmla="*/ 0 w 3361"/>
              <a:gd name="connsiteY20" fmla="*/ 130 h 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61" h="1112">
                <a:moveTo>
                  <a:pt x="0" y="130"/>
                </a:moveTo>
                <a:cubicBezTo>
                  <a:pt x="0" y="58"/>
                  <a:pt x="47" y="0"/>
                  <a:pt x="105" y="0"/>
                </a:cubicBezTo>
                <a:lnTo>
                  <a:pt x="560" y="0"/>
                </a:lnTo>
                <a:lnTo>
                  <a:pt x="560" y="0"/>
                </a:lnTo>
                <a:lnTo>
                  <a:pt x="1400" y="0"/>
                </a:lnTo>
                <a:lnTo>
                  <a:pt x="3256" y="0"/>
                </a:lnTo>
                <a:cubicBezTo>
                  <a:pt x="3314" y="0"/>
                  <a:pt x="3361" y="58"/>
                  <a:pt x="3361" y="130"/>
                </a:cubicBezTo>
                <a:lnTo>
                  <a:pt x="3361" y="454"/>
                </a:lnTo>
                <a:lnTo>
                  <a:pt x="3361" y="454"/>
                </a:lnTo>
                <a:lnTo>
                  <a:pt x="3361" y="648"/>
                </a:lnTo>
                <a:lnTo>
                  <a:pt x="3361" y="648"/>
                </a:lnTo>
                <a:cubicBezTo>
                  <a:pt x="3361" y="719"/>
                  <a:pt x="3314" y="778"/>
                  <a:pt x="3256" y="778"/>
                </a:cubicBezTo>
                <a:lnTo>
                  <a:pt x="1400" y="778"/>
                </a:lnTo>
                <a:lnTo>
                  <a:pt x="846" y="1112"/>
                </a:lnTo>
                <a:lnTo>
                  <a:pt x="560" y="778"/>
                </a:lnTo>
                <a:lnTo>
                  <a:pt x="105" y="778"/>
                </a:lnTo>
                <a:cubicBezTo>
                  <a:pt x="47" y="778"/>
                  <a:pt x="0" y="719"/>
                  <a:pt x="0" y="648"/>
                </a:cubicBezTo>
                <a:lnTo>
                  <a:pt x="0" y="648"/>
                </a:lnTo>
                <a:lnTo>
                  <a:pt x="0" y="454"/>
                </a:lnTo>
                <a:lnTo>
                  <a:pt x="0" y="454"/>
                </a:lnTo>
                <a:lnTo>
                  <a:pt x="0" y="13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满怀期待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8165181" y="3722143"/>
            <a:ext cx="1259205" cy="61468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懊悔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8854914" y="4916928"/>
            <a:ext cx="1535430" cy="4603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委屈、失望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874756" y="5490987"/>
            <a:ext cx="1581785" cy="42989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绝望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19058" y="245660"/>
            <a:ext cx="6422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期待</a:t>
            </a:r>
            <a:r>
              <a:rPr lang="en-US" altLang="zh-CN" dirty="0" smtClean="0">
                <a:solidFill>
                  <a:srgbClr val="FF0000"/>
                </a:solidFill>
              </a:rPr>
              <a:t>----</a:t>
            </a:r>
            <a:r>
              <a:rPr lang="zh-CN" altLang="en-US" dirty="0" smtClean="0">
                <a:solidFill>
                  <a:srgbClr val="FF0000"/>
                </a:solidFill>
              </a:rPr>
              <a:t>（                    ）</a:t>
            </a:r>
            <a:r>
              <a:rPr lang="en-US" altLang="zh-CN" dirty="0" smtClean="0">
                <a:solidFill>
                  <a:srgbClr val="FF0000"/>
                </a:solidFill>
              </a:rPr>
              <a:t>-----</a:t>
            </a:r>
            <a:r>
              <a:rPr lang="zh-CN" altLang="en-US" dirty="0" smtClean="0">
                <a:solidFill>
                  <a:srgbClr val="FF0000"/>
                </a:solidFill>
              </a:rPr>
              <a:t>懊悔</a:t>
            </a:r>
            <a:r>
              <a:rPr lang="en-US" altLang="zh-CN" dirty="0" smtClean="0">
                <a:solidFill>
                  <a:srgbClr val="FF0000"/>
                </a:solidFill>
              </a:rPr>
              <a:t>-------</a:t>
            </a:r>
            <a:r>
              <a:rPr lang="zh-CN" altLang="en-US" dirty="0" smtClean="0">
                <a:solidFill>
                  <a:srgbClr val="FF0000"/>
                </a:solidFill>
              </a:rPr>
              <a:t>（                   ）</a:t>
            </a:r>
            <a:r>
              <a:rPr lang="en-US" altLang="zh-CN" dirty="0" smtClean="0">
                <a:solidFill>
                  <a:srgbClr val="FF0000"/>
                </a:solidFill>
              </a:rPr>
              <a:t>------</a:t>
            </a:r>
            <a:r>
              <a:rPr lang="zh-CN" altLang="en-US" dirty="0" smtClean="0">
                <a:solidFill>
                  <a:srgbClr val="FF0000"/>
                </a:solidFill>
              </a:rPr>
              <a:t>绝望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91292" y="225433"/>
            <a:ext cx="2565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焦急又兴奋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9225643" y="248195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委屈、失望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6" grpId="0" animBg="1"/>
      <p:bldP spid="16" grpId="1" animBg="1"/>
      <p:bldP spid="14" grpId="0" animBg="1"/>
      <p:bldP spid="14" grpId="1" animBg="1"/>
      <p:bldP spid="12" grpId="0" animBg="1"/>
      <p:bldP spid="12" grpId="1" animBg="1"/>
      <p:bldP spid="11" grpId="0" animBg="1"/>
      <p:bldP spid="11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  <p:bldP spid="15" grpId="0" animBg="1"/>
      <p:bldP spid="15" grpId="1" animBg="1"/>
      <p:bldP spid="18" grpId="0" animBg="1"/>
      <p:bldP spid="18" grpId="1" animBg="1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2279176" y="2906973"/>
            <a:ext cx="8038531" cy="1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372225" y="3198495"/>
            <a:ext cx="5097780" cy="3048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75615" y="3474720"/>
            <a:ext cx="437642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内容占位符 5"/>
          <p:cNvSpPr/>
          <p:nvPr/>
        </p:nvSpPr>
        <p:spPr>
          <a:xfrm>
            <a:off x="276879" y="658931"/>
            <a:ext cx="115290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FF0000"/>
                </a:solidFill>
              </a:rPr>
              <a:t>品味语句，体会心情            </a:t>
            </a: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文中的心理描写细腻生动，结合上下文，品味下列语句，说说作者采用了哪些方式描述</a:t>
            </a:r>
            <a:r>
              <a:rPr lang="en-US" altLang="zh-CN" sz="6000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我</a:t>
            </a:r>
            <a:r>
              <a:rPr lang="en-US" altLang="zh-CN" sz="6000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的心理。</a:t>
            </a:r>
            <a:endParaRPr lang="en-US" altLang="zh-CN" sz="6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6000" dirty="0"/>
              <a:t>那个星期天</a:t>
            </a:r>
            <a:endParaRPr lang="en-US" altLang="zh-CN" sz="6000" dirty="0"/>
          </a:p>
          <a:p>
            <a:pPr marL="0" indent="0">
              <a:buNone/>
            </a:pPr>
            <a:r>
              <a:rPr lang="en-US" altLang="zh-CN" sz="6000" dirty="0"/>
              <a:t>      </a:t>
            </a:r>
            <a:r>
              <a:rPr lang="en-US" altLang="zh-CN" sz="6000" dirty="0">
                <a:solidFill>
                  <a:srgbClr val="C00000"/>
                </a:solidFill>
              </a:rPr>
              <a:t>1 </a:t>
            </a:r>
            <a:r>
              <a:rPr lang="zh-CN" altLang="en-US" sz="6000" dirty="0"/>
              <a:t>我还记得我的第一次盼望。那是一个星期天，从早晨到下午，一直到天色昏暗下去。</a:t>
            </a:r>
          </a:p>
          <a:p>
            <a:pPr marL="0" indent="0">
              <a:buNone/>
            </a:pPr>
            <a:r>
              <a:rPr lang="zh-CN" altLang="en-US" sz="6000" dirty="0"/>
              <a:t>       </a:t>
            </a:r>
            <a:r>
              <a:rPr lang="en-US" altLang="zh-CN" sz="6000" dirty="0">
                <a:solidFill>
                  <a:srgbClr val="C00000"/>
                </a:solidFill>
              </a:rPr>
              <a:t>2</a:t>
            </a:r>
            <a:r>
              <a:rPr lang="zh-CN" altLang="en-US" sz="6000" dirty="0"/>
              <a:t>那个星期天母亲答应带我出去，去哪儿已经记不清了，可能是动物园，也可能是别的什么地方。总之她很久之前就答应了，就在那个星期天带我出去玩，这不会错；一个人平生第一次盼一个日子，都不会错。而且就在那天早晨，母亲也还是这样答应的：去，当然去。我想到底是让我盼来了。</a:t>
            </a:r>
          </a:p>
          <a:p>
            <a:pPr marL="0" indent="0">
              <a:buNone/>
            </a:pPr>
            <a:r>
              <a:rPr lang="zh-CN" altLang="en-US" sz="6000" dirty="0"/>
              <a:t>     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en-US" altLang="zh-CN" sz="6000" dirty="0">
                <a:solidFill>
                  <a:srgbClr val="C00000"/>
                </a:solidFill>
              </a:rPr>
              <a:t>3</a:t>
            </a:r>
            <a:r>
              <a:rPr lang="zh-CN" altLang="en-US" sz="6000" dirty="0"/>
              <a:t> 起床，刷牙，吃饭，那是个春天的早晨，阳光明媚。走吗？等一会儿，等一会儿再走。我跑出去，站在街门口，等一会儿就等一会儿。我藏在大门后，藏了很久。我知道不会是那么简单的等一会儿，我得不出声地躲藏一会儿。母亲出来了，可我忘了吓唬她，她手里怎么提着菜篮？您说了去！等等，买完菜，买完菜就去。买完菜马上就去吗？嗯。</a:t>
            </a:r>
          </a:p>
          <a:p>
            <a:pPr marL="0" indent="0"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4</a:t>
            </a:r>
            <a:r>
              <a:rPr lang="zh-CN" altLang="en-US" sz="6000" dirty="0"/>
              <a:t>这段时光不好挨。我踏着一块块方砖跳，跳房子，等母亲回来。我看着天看着云彩走，等母亲回来，焦急又兴奋。我蹲在源自的地上，用树枝拨弄着一个蚁穴，爬着去找更多的蚁穴。院子里就我一个孩子，没人跟我玩。我坐在草从里翻看一本画报，那是基本看了多少回的电影画报。那上面有一群比我大的女孩子，一个个都非常漂亮。我坐在草从里看她们，想象他们的家，想象她们此刻在干什么，想象她们的兄弟姐妹和她们的父母，想象她们的声音。去年的荒草丛里又有了绿色，院子很大，空空落落。</a:t>
            </a:r>
          </a:p>
          <a:p>
            <a:pPr marL="0" indent="0">
              <a:buNone/>
            </a:pPr>
            <a:r>
              <a:rPr lang="zh-CN" altLang="en-US" sz="6000" dirty="0"/>
              <a:t>    </a:t>
            </a:r>
            <a:r>
              <a:rPr lang="zh-CN" altLang="en-US" sz="6000" dirty="0">
                <a:solidFill>
                  <a:srgbClr val="C00000"/>
                </a:solidFill>
              </a:rPr>
              <a:t>  </a:t>
            </a:r>
            <a:r>
              <a:rPr lang="en-US" altLang="zh-CN" sz="6000" dirty="0">
                <a:solidFill>
                  <a:srgbClr val="C00000"/>
                </a:solidFill>
              </a:rPr>
              <a:t>5</a:t>
            </a:r>
            <a:r>
              <a:rPr lang="zh-CN" altLang="en-US" sz="6000" dirty="0"/>
              <a:t> 母亲买菜回来却又翻箱倒柜忙开了。走吧，您不是说吗挖回来就走吗？好啦好啦，没看我正忙呢吗？真奇怪，该是我有理的事啊？不是吗，我不是一直在等着，母亲不是答应过了吗？整个上午我就跟在母亲腿底下：去吗？去吧，走吧，怎么还不走呀？走吧……我就这样念念叨叨地追在母亲的腿底下，看她做完一件事又去做一件事。我还没有她的腿高，那两条不停顿的腿至今走在我眼前晃动，它们不停下来，它们好几次绊在我身上，我好几次差点儿绞在它们中间把它们碰倒。</a:t>
            </a:r>
          </a:p>
          <a:p>
            <a:pPr marL="0" indent="0"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6</a:t>
            </a:r>
            <a:r>
              <a:rPr lang="zh-CN" altLang="en-US" sz="6000" dirty="0"/>
              <a:t>下午吧，母亲说，下午，睡醒午觉再去。去，母亲说，下午，准去。但这次怨我，怨我自己，我把午觉睡过头了。醒来时我看见母亲在洗衣服。要是那时就走还不晚。我看看天，还不晚。还去吗？去。走吧？洗完衣服。这一次不能原谅。我不知道那堆衣服要洗多久，可母亲应该知道。我蹲在她身边，看着她洗。我一声不吭，盼着。我想我再不离开半步，再不把觉睡过头。我想衣服一洗完我马上拉起她就走，决不许她再耽搁。我看着盆里的衣服和盆外的衣服，我看着太阳，看着光线，我一声不吭。看着盆里揉动的衣服和绽开的泡沫，我感觉到周围的光线渐渐暗下去，渐渐地凉下去沉郁下去，越来越远越来越缥缈，我一声不吭，我忽然有点儿明白了。</a:t>
            </a:r>
          </a:p>
          <a:p>
            <a:pPr marL="0" indent="0">
              <a:buNone/>
            </a:pPr>
            <a:r>
              <a:rPr lang="zh-CN" altLang="en-US" sz="6000" dirty="0"/>
              <a:t>   </a:t>
            </a:r>
            <a:r>
              <a:rPr lang="zh-CN" altLang="en-US" sz="6000" dirty="0">
                <a:solidFill>
                  <a:srgbClr val="C00000"/>
                </a:solidFill>
              </a:rPr>
              <a:t>  </a:t>
            </a:r>
            <a:r>
              <a:rPr lang="en-US" altLang="zh-CN" sz="6000" dirty="0">
                <a:solidFill>
                  <a:srgbClr val="C00000"/>
                </a:solidFill>
              </a:rPr>
              <a:t>7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zh-CN" altLang="en-US" sz="6000" dirty="0"/>
              <a:t> 我现在还能感觉到那光线漫长而急遽的变化，孤独而惆怅的黄昏到来，并且听得见母亲咔嚓咔嚓搓衣服的声音，那声音永无休止就像时光的脚步。那个星期天。就在那天。母亲发现男孩儿蹲在那儿一动不动，发现他在哭，在不出声地流泪。我感到母亲惊惶地甩了甩手上的水，把我拉过去拉进她的怀里。我听见母亲在说，一边亲吻着我一边不停地说：“噢，对不起，噢，对不起……”那个星期天，本该是出去的，去哪儿不记得了。男孩儿蹲在那个又大又重的洗衣盆旁，依偎在母亲怀里，闭上眼睛不再看太阳，光线正无可挽回地消逝，一派荒凉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912221" y="4774679"/>
            <a:ext cx="9647433" cy="1568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47373" y="4940490"/>
            <a:ext cx="2204758" cy="851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3557" y="6108799"/>
            <a:ext cx="872197" cy="10647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823030" y="5921261"/>
            <a:ext cx="8909425" cy="15305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矩形标注 1"/>
          <p:cNvSpPr/>
          <p:nvPr/>
        </p:nvSpPr>
        <p:spPr>
          <a:xfrm>
            <a:off x="5930568" y="1920183"/>
            <a:ext cx="5088255" cy="70485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动作描写，表达焦急又兴奋的心情。</a:t>
            </a:r>
          </a:p>
        </p:txBody>
      </p:sp>
      <p:sp>
        <p:nvSpPr>
          <p:cNvPr id="3" name="矩形标注 2"/>
          <p:cNvSpPr/>
          <p:nvPr/>
        </p:nvSpPr>
        <p:spPr>
          <a:xfrm rot="10800000">
            <a:off x="5939155" y="3352232"/>
            <a:ext cx="6252845" cy="73469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87490" y="3466873"/>
            <a:ext cx="5604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运用想象，表达等待时的无聊与孤寂。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0" y="3827620"/>
            <a:ext cx="6569710" cy="62611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通过写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的动作和心理活动，表达了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急</a:t>
            </a:r>
            <a:r>
              <a:rPr lang="zh-CN" altLang="en-US" dirty="0"/>
              <a:t>切盼望母亲洗完衣服带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出去玩</a:t>
            </a:r>
            <a:r>
              <a:rPr lang="zh-CN" altLang="en-US" dirty="0" smtClean="0"/>
              <a:t>的心</a:t>
            </a:r>
            <a:r>
              <a:rPr lang="zh-CN" altLang="en-US" dirty="0"/>
              <a:t>理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21" name="圆角矩形标注 20"/>
          <p:cNvSpPr/>
          <p:nvPr/>
        </p:nvSpPr>
        <p:spPr>
          <a:xfrm>
            <a:off x="1889607" y="6025682"/>
            <a:ext cx="9729470" cy="56007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运用环境描写，写太阳下山，光线消逝，烘托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希望破灭的绝望痛心。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/>
      <p:bldP spid="4" grpId="1"/>
      <p:bldP spid="5" grpId="0" animBg="1"/>
      <p:bldP spid="5" grpId="1" animBg="1"/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/>
          <p:nvPr/>
        </p:nvSpPr>
        <p:spPr>
          <a:xfrm>
            <a:off x="331470" y="-29210"/>
            <a:ext cx="11529060" cy="43516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000" dirty="0">
                <a:solidFill>
                  <a:srgbClr val="FF0000"/>
                </a:solidFill>
                <a:sym typeface="+mn-ea"/>
              </a:rPr>
              <a:t>再读课文</a:t>
            </a:r>
            <a:br>
              <a:rPr lang="zh-CN" altLang="en-US" sz="6000" dirty="0">
                <a:solidFill>
                  <a:srgbClr val="FF0000"/>
                </a:solidFill>
                <a:sym typeface="+mn-ea"/>
              </a:rPr>
            </a:br>
            <a:r>
              <a:rPr lang="zh-CN" altLang="en-US" sz="6000" dirty="0">
                <a:solidFill>
                  <a:srgbClr val="FF0000"/>
                </a:solidFill>
              </a:rPr>
              <a:t>人的心情不同，对身边事物的感受也会不同。请找出文中环境描写的句子，说说表达了我当时怎样的心情？</a:t>
            </a:r>
            <a:endParaRPr lang="en-US" altLang="zh-CN" sz="6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6000" dirty="0"/>
              <a:t>那个星期天</a:t>
            </a:r>
            <a:endParaRPr lang="en-US" altLang="zh-CN" sz="6000" dirty="0"/>
          </a:p>
          <a:p>
            <a:pPr marL="0" indent="0">
              <a:buNone/>
            </a:pPr>
            <a:r>
              <a:rPr lang="en-US" altLang="zh-CN" sz="6000" dirty="0"/>
              <a:t>      </a:t>
            </a:r>
            <a:r>
              <a:rPr lang="en-US" altLang="zh-CN" sz="6000" dirty="0">
                <a:solidFill>
                  <a:srgbClr val="C00000"/>
                </a:solidFill>
              </a:rPr>
              <a:t>1 </a:t>
            </a:r>
            <a:r>
              <a:rPr lang="zh-CN" altLang="en-US" sz="6000" dirty="0"/>
              <a:t>我还记得我的第一次盼望。那是一个星期天，从早晨到下午，一直到天色昏暗下去。</a:t>
            </a:r>
          </a:p>
          <a:p>
            <a:pPr marL="0" indent="0">
              <a:buNone/>
            </a:pPr>
            <a:r>
              <a:rPr lang="zh-CN" altLang="en-US" sz="6000" dirty="0"/>
              <a:t>       </a:t>
            </a:r>
            <a:r>
              <a:rPr lang="en-US" altLang="zh-CN" sz="6000" dirty="0">
                <a:solidFill>
                  <a:srgbClr val="C00000"/>
                </a:solidFill>
              </a:rPr>
              <a:t>2</a:t>
            </a:r>
            <a:r>
              <a:rPr lang="zh-CN" altLang="en-US" sz="6000" dirty="0"/>
              <a:t>那个星期天母亲答应带我出去，去哪儿已经记不清了，可能是动物园，也可能是别的什么地方。总之她很久之前就答应了，就在那个星期天带我出去玩，这不会错；一个人平生第一次盼一个日子，都不会错。而且就在那天早晨，母亲也还是这样答应的：去，当然去。                                我想到底是让我盼来了。</a:t>
            </a:r>
          </a:p>
          <a:p>
            <a:pPr marL="0" indent="0">
              <a:buNone/>
            </a:pPr>
            <a:r>
              <a:rPr lang="zh-CN" altLang="en-US" sz="6000" dirty="0"/>
              <a:t>     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en-US" altLang="zh-CN" sz="6000" dirty="0">
                <a:solidFill>
                  <a:srgbClr val="C00000"/>
                </a:solidFill>
              </a:rPr>
              <a:t>3</a:t>
            </a:r>
            <a:r>
              <a:rPr lang="zh-CN" altLang="en-US" sz="6000" dirty="0"/>
              <a:t> 起床，刷牙，吃饭，那是个春天的早晨，阳光明媚。走吗？等一会儿，等一会儿再走。我跑出去，站在街门口，等一会儿就等一会儿。我藏在大门后，藏了很久。我知道不会是那么简单的等一会儿，我得不出声地躲藏一会儿。母亲出来了，可我忘了吓唬她，她手里怎么提着菜篮？您说了去！等等，买完菜，买完菜就去。买完菜马上就去吗？嗯。</a:t>
            </a:r>
          </a:p>
          <a:p>
            <a:pPr marL="0" indent="0"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4</a:t>
            </a:r>
            <a:r>
              <a:rPr lang="zh-CN" altLang="en-US" sz="6000"/>
              <a:t>这段时光不好挨。我踏着一块块方砖跳，跳房子，等母亲回来。我看着天看着云彩走，等母亲回来，焦急又兴奋。我蹲在源自的地上，用树枝拨弄着一个蚁穴，爬着去找更多的蚁穴。院子里就我一个孩子，没人跟我玩。我坐在草从里翻看一本画报，那是基本看了多少回的电影画报。那上面有一群比我大的女孩子，一个个都非常漂亮。我坐在草从里看她们，想象他们的家，想象她们此刻在干什么，想象她们的兄弟姐妹和她们的父母，想象她们的声音。去年的荒草丛里又有了绿色，院子很大，空空落落。</a:t>
            </a:r>
          </a:p>
          <a:p>
            <a:pPr marL="0" indent="0">
              <a:buNone/>
            </a:pPr>
            <a:r>
              <a:rPr lang="zh-CN" altLang="en-US" sz="6000" dirty="0"/>
              <a:t>    </a:t>
            </a:r>
            <a:r>
              <a:rPr lang="zh-CN" altLang="en-US" sz="6000" dirty="0">
                <a:solidFill>
                  <a:srgbClr val="C00000"/>
                </a:solidFill>
              </a:rPr>
              <a:t>  </a:t>
            </a:r>
            <a:r>
              <a:rPr lang="en-US" altLang="zh-CN" sz="6000" dirty="0">
                <a:solidFill>
                  <a:srgbClr val="C00000"/>
                </a:solidFill>
              </a:rPr>
              <a:t>5</a:t>
            </a:r>
            <a:r>
              <a:rPr lang="zh-CN" altLang="en-US" sz="6000" dirty="0"/>
              <a:t> 母亲买菜回来却又翻箱倒柜忙开了。走吧，您不是说吗挖回来就走吗？好啦好啦，没看我正忙呢吗？真奇怪，该是我有理的事啊？不是吗，我不是一直在等着，母亲不是答应过了吗？整个上午我就跟在母亲腿底下：去吗？去吧，走吧，怎么还不走呀？走吧……我就这样念念叨叨地追在母亲的腿底下，看她做完一件事又去做一件事。我还没有她的腿高，那两条不停顿的腿至今走在我眼前晃动，它们不停下来，它们好几次绊在我身上，我好几次差点儿绞在它们中间把它们碰倒。</a:t>
            </a:r>
          </a:p>
          <a:p>
            <a:pPr marL="0" indent="0">
              <a:buNone/>
            </a:pPr>
            <a:r>
              <a:rPr lang="zh-CN" altLang="en-US" sz="6000" dirty="0"/>
              <a:t>      </a:t>
            </a:r>
            <a:r>
              <a:rPr lang="zh-CN" altLang="en-US" sz="6000" dirty="0">
                <a:solidFill>
                  <a:srgbClr val="C00000"/>
                </a:solidFill>
              </a:rPr>
              <a:t> </a:t>
            </a:r>
            <a:r>
              <a:rPr lang="en-US" altLang="zh-CN" sz="6000" dirty="0">
                <a:solidFill>
                  <a:srgbClr val="C00000"/>
                </a:solidFill>
              </a:rPr>
              <a:t>6</a:t>
            </a:r>
            <a:r>
              <a:rPr lang="zh-CN" altLang="en-US" sz="6000" dirty="0"/>
              <a:t>下午吧，母亲说，下午，睡醒午觉再去。去，母亲说，下午，准去。但这次怨我，怨我自己，我把午觉睡过头了。醒来时我看见母亲在洗衣服。要是那时就走还不晚。我看看天，还不晚。还去吗？去。走吧？洗完衣服。这一次不能原谅。我不知道那堆衣服要洗多久，可母亲应该知道。</a:t>
            </a:r>
            <a:r>
              <a:rPr lang="zh-CN" altLang="en-US" sz="6000" dirty="0">
                <a:sym typeface="+mn-ea"/>
              </a:rPr>
              <a:t>我蹲在她身边，看着她洗。我一声不吭，盼着。我想我再不离开半步，再不把觉睡过头。我想衣服一洗完我马上拉起她就走，决不许她再耽搁。我看着盆里的衣服和盆外的衣服，我看着太阳，看着光线，我一声不吭。看着盆里揉动的衣服和绽开的泡沫，我感觉到周围的光线渐渐暗下去，渐渐地凉下去沉郁下去，越来越远越来越缥缈，我一声不吭，我忽然有点儿明白了。</a:t>
            </a:r>
            <a:endParaRPr lang="zh-CN" altLang="en-US" sz="6000" dirty="0"/>
          </a:p>
          <a:p>
            <a:pPr marL="0" indent="0">
              <a:buNone/>
            </a:pPr>
            <a:r>
              <a:rPr lang="zh-CN" altLang="en-US" sz="6000" dirty="0"/>
              <a:t>   </a:t>
            </a:r>
            <a:r>
              <a:rPr lang="zh-CN" altLang="en-US" sz="6000" dirty="0">
                <a:solidFill>
                  <a:srgbClr val="C00000"/>
                </a:solidFill>
              </a:rPr>
              <a:t>  </a:t>
            </a:r>
            <a:r>
              <a:rPr lang="en-US" altLang="zh-CN" sz="6000" dirty="0">
                <a:solidFill>
                  <a:srgbClr val="C00000"/>
                </a:solidFill>
              </a:rPr>
              <a:t>7</a:t>
            </a:r>
            <a:r>
              <a:rPr lang="zh-CN" altLang="en-US" sz="6000" dirty="0">
                <a:solidFill>
                  <a:srgbClr val="C00000"/>
                </a:solidFill>
              </a:rPr>
              <a:t> </a:t>
            </a:r>
            <a:r>
              <a:rPr lang="zh-CN" altLang="en-US" sz="6000" dirty="0"/>
              <a:t> 我现在还能感觉到那光线漫长而急遽的变化，孤独而惆怅的黄昏到来，并且听得见母亲咔嚓咔嚓搓衣服的声音，那声音永无休止就像时光的脚步。那个星期天。就在那天。母亲发现男孩儿蹲在那儿一动不动，发现他在哭，在不出声地流泪。我感到母亲惊惶地甩了甩手上的水，把我拉过去拉进她的怀里。我听见母亲在说，一边亲吻着我一边不停地说：“噢，对不起，噢，对不起……”那个星期天，本该是出去的，去哪儿不记得了。男孩儿蹲在那个又大又重的洗衣盆旁，依偎在母亲怀里，闭上眼睛不再看太阳，光线正无可挽回地消逝，一派荒凉。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8791281" y="4376136"/>
            <a:ext cx="2825115" cy="3048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04174" y="4571431"/>
            <a:ext cx="9612630" cy="60960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35309" y="1749245"/>
            <a:ext cx="4159772" cy="24964"/>
          </a:xfrm>
          <a:prstGeom prst="lin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87085" y="5298118"/>
            <a:ext cx="8502015" cy="5270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45660" y="5589565"/>
            <a:ext cx="992618" cy="6017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标注 1"/>
          <p:cNvSpPr/>
          <p:nvPr/>
        </p:nvSpPr>
        <p:spPr>
          <a:xfrm>
            <a:off x="1904943" y="965305"/>
            <a:ext cx="7566660" cy="53911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运用环境描写，写早晨天气明朗，烘托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满怀期待的愉快心情。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1873278" y="5519497"/>
            <a:ext cx="9729470" cy="56007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运用环境描写，写太阳下山，光线消逝，烘托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希望破灭的绝望痛心。</a:t>
            </a:r>
          </a:p>
        </p:txBody>
      </p:sp>
      <p:sp>
        <p:nvSpPr>
          <p:cNvPr id="8" name="流程图: 过程 7"/>
          <p:cNvSpPr/>
          <p:nvPr/>
        </p:nvSpPr>
        <p:spPr>
          <a:xfrm>
            <a:off x="3262667" y="3309725"/>
            <a:ext cx="8122920" cy="660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运用环境描写，写光线变暗，暗示时间推移，</a:t>
            </a:r>
            <a:r>
              <a:rPr lang="en-US" altLang="zh-CN" dirty="0"/>
              <a:t>“</a:t>
            </a:r>
            <a:r>
              <a:rPr lang="zh-CN" altLang="en-US" dirty="0"/>
              <a:t>我</a:t>
            </a:r>
            <a:r>
              <a:rPr lang="en-US" altLang="zh-CN" dirty="0"/>
              <a:t>”</a:t>
            </a:r>
            <a:r>
              <a:rPr lang="zh-CN" altLang="en-US" dirty="0"/>
              <a:t>的期盼落空，烘托希望破灭后的失落。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1" animBg="1"/>
      <p:bldP spid="8" grpId="1" animBg="1"/>
      <p:bldP spid="8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1776</Words>
  <Application>Microsoft Office PowerPoint</Application>
  <PresentationFormat>自定义</PresentationFormat>
  <Paragraphs>127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整体感知  1、自读课文，用简洁的语言概述课文主要讲了一件什么事？</vt:lpstr>
      <vt:lpstr>幻灯片 7</vt:lpstr>
      <vt:lpstr>幻灯片 8</vt:lpstr>
      <vt:lpstr>幻灯片 9</vt:lpstr>
      <vt:lpstr>幻灯片 10</vt:lpstr>
      <vt:lpstr>品读人物</vt:lpstr>
      <vt:lpstr>品读人物</vt:lpstr>
      <vt:lpstr>幻灯片 13</vt:lpstr>
      <vt:lpstr> 聊经历   你有过类似的亲身体验吗，现在回想起来有什么感受呢？</vt:lpstr>
      <vt:lpstr>小结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93</cp:revision>
  <dcterms:created xsi:type="dcterms:W3CDTF">2020-03-04T07:52:00Z</dcterms:created>
  <dcterms:modified xsi:type="dcterms:W3CDTF">2020-03-12T01:44:53Z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