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sldIdLst>
    <p:sldId id="294" r:id="rId2"/>
    <p:sldId id="283" r:id="rId3"/>
    <p:sldId id="295" r:id="rId4"/>
    <p:sldId id="296" r:id="rId5"/>
    <p:sldId id="297" r:id="rId6"/>
    <p:sldId id="289" r:id="rId7"/>
    <p:sldId id="298" r:id="rId8"/>
    <p:sldId id="299" r:id="rId9"/>
    <p:sldId id="300" r:id="rId10"/>
    <p:sldId id="301" r:id="rId11"/>
    <p:sldId id="284" r:id="rId12"/>
  </p:sldIdLst>
  <p:sldSz cx="9144000" cy="5143500" type="screen16x9"/>
  <p:notesSz cx="6858000" cy="9144000"/>
  <p:embeddedFontLs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楷体_GB2312" pitchFamily="49" charset="-122"/>
      <p:regular r:id="rId18"/>
    </p:embeddedFont>
    <p:embeddedFont>
      <p:font typeface="楷体" pitchFamily="49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6600"/>
    <a:srgbClr val="6600FF"/>
    <a:srgbClr val="F8715A"/>
    <a:srgbClr val="AC0000"/>
    <a:srgbClr val="9A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94" autoAdjust="0"/>
    <p:restoredTop sz="94716" autoAdjust="0"/>
  </p:normalViewPr>
  <p:slideViewPr>
    <p:cSldViewPr>
      <p:cViewPr varScale="1">
        <p:scale>
          <a:sx n="89" d="100"/>
          <a:sy n="89" d="100"/>
        </p:scale>
        <p:origin x="-804" y="-96"/>
      </p:cViewPr>
      <p:guideLst>
        <p:guide orient="horz" pos="2618"/>
        <p:guide pos="2880"/>
      </p:guideLst>
    </p:cSldViewPr>
  </p:slideViewPr>
  <p:outlineViewPr>
    <p:cViewPr>
      <p:scale>
        <a:sx n="33" d="100"/>
        <a:sy n="33" d="100"/>
      </p:scale>
      <p:origin x="252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77B9D1-FFFE-4363-8340-F265425F0613}" type="datetimeFigureOut">
              <a:rPr lang="zh-CN" altLang="en-US" smtClean="0"/>
              <a:pPr/>
              <a:t>2016/9/19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1AF012-4C04-43D5-8D7A-4BAE3957BD0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5912C-8210-4BE0-8794-726E556A6FA5}" type="datetimeFigureOut">
              <a:rPr lang="zh-CN" altLang="en-US" smtClean="0"/>
              <a:pPr/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60ACA-DC63-480A-B312-A20C574BB5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5912C-8210-4BE0-8794-726E556A6FA5}" type="datetimeFigureOut">
              <a:rPr lang="zh-CN" altLang="en-US" smtClean="0"/>
              <a:pPr/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60ACA-DC63-480A-B312-A20C574BB5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5912C-8210-4BE0-8794-726E556A6FA5}" type="datetimeFigureOut">
              <a:rPr lang="zh-CN" altLang="en-US" smtClean="0"/>
              <a:pPr/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60ACA-DC63-480A-B312-A20C574BB5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5912C-8210-4BE0-8794-726E556A6FA5}" type="datetimeFigureOut">
              <a:rPr lang="zh-CN" altLang="en-US" smtClean="0"/>
              <a:pPr/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60ACA-DC63-480A-B312-A20C574BB5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5912C-8210-4BE0-8794-726E556A6FA5}" type="datetimeFigureOut">
              <a:rPr lang="zh-CN" altLang="en-US" smtClean="0"/>
              <a:pPr/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60ACA-DC63-480A-B312-A20C574BB5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5912C-8210-4BE0-8794-726E556A6FA5}" type="datetimeFigureOut">
              <a:rPr lang="zh-CN" altLang="en-US" smtClean="0"/>
              <a:pPr/>
              <a:t>2016/9/19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60ACA-DC63-480A-B312-A20C574BB5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5912C-8210-4BE0-8794-726E556A6FA5}" type="datetimeFigureOut">
              <a:rPr lang="zh-CN" altLang="en-US" smtClean="0"/>
              <a:pPr/>
              <a:t>2016/9/19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60ACA-DC63-480A-B312-A20C574BB5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5912C-8210-4BE0-8794-726E556A6FA5}" type="datetimeFigureOut">
              <a:rPr lang="zh-CN" altLang="en-US" smtClean="0"/>
              <a:pPr/>
              <a:t>2016/9/19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60ACA-DC63-480A-B312-A20C574BB5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5912C-8210-4BE0-8794-726E556A6FA5}" type="datetimeFigureOut">
              <a:rPr lang="zh-CN" altLang="en-US" smtClean="0"/>
              <a:pPr/>
              <a:t>2016/9/19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60ACA-DC63-480A-B312-A20C574BB5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5912C-8210-4BE0-8794-726E556A6FA5}" type="datetimeFigureOut">
              <a:rPr lang="zh-CN" altLang="en-US" smtClean="0"/>
              <a:pPr/>
              <a:t>2016/9/19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60ACA-DC63-480A-B312-A20C574BB5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5912C-8210-4BE0-8794-726E556A6FA5}" type="datetimeFigureOut">
              <a:rPr lang="zh-CN" altLang="en-US" smtClean="0"/>
              <a:pPr/>
              <a:t>2016/9/19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60ACA-DC63-480A-B312-A20C574BB5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5912C-8210-4BE0-8794-726E556A6FA5}" type="datetimeFigureOut">
              <a:rPr lang="zh-CN" altLang="en-US" smtClean="0"/>
              <a:pPr/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E60ACA-DC63-480A-B312-A20C574BB5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AppData\Local\Temp\Rar$DIa0.838\二年级上册封面2016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2450856" y="2279362"/>
            <a:ext cx="305724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线段的初步认识</a:t>
            </a:r>
            <a:endParaRPr lang="zh-CN" altLang="en-US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937933" y="2311264"/>
            <a:ext cx="1706075" cy="1024603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3203848" y="2313399"/>
            <a:ext cx="2088067" cy="1014173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4643848" y="2302792"/>
            <a:ext cx="630885" cy="1007675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2938181" y="2302792"/>
            <a:ext cx="265668" cy="102478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214943" y="2300909"/>
            <a:ext cx="1422000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2915816" y="3329970"/>
            <a:ext cx="2376000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017255"/>
            <a:ext cx="1152000" cy="360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" name="标题 3"/>
          <p:cNvSpPr>
            <a:spLocks noGrp="1" noChangeArrowheads="1"/>
          </p:cNvSpPr>
          <p:nvPr/>
        </p:nvSpPr>
        <p:spPr bwMode="auto">
          <a:xfrm>
            <a:off x="1043608" y="1521311"/>
            <a:ext cx="6192688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2400" smtClean="0">
                <a:latin typeface="Arial" pitchFamily="34" charset="0"/>
                <a:ea typeface="楷体" pitchFamily="49" charset="-122"/>
                <a:cs typeface="Arial" pitchFamily="34" charset="0"/>
                <a:sym typeface="宋体" charset="-122"/>
              </a:rPr>
              <a:t>5</a:t>
            </a:r>
            <a:r>
              <a:rPr lang="en-US" altLang="zh-CN" sz="2400" b="1" smtClean="0">
                <a:latin typeface="Times New Roman" pitchFamily="18" charset="0"/>
                <a:ea typeface="楷体" pitchFamily="49" charset="-122"/>
                <a:sym typeface="宋体" charset="-122"/>
              </a:rPr>
              <a:t>.  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  <a:sym typeface="宋体" charset="-122"/>
              </a:rPr>
              <a:t>在每两点之间画一条线段，能画几条？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174228" y="2266792"/>
            <a:ext cx="72000" cy="72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618615" y="2266792"/>
            <a:ext cx="72000" cy="72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898882" y="3291838"/>
            <a:ext cx="72000" cy="72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5237014" y="3283371"/>
            <a:ext cx="72000" cy="72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6" grpId="0" animBg="1"/>
      <p:bldP spid="7" grpId="0" animBg="1"/>
      <p:bldP spid="9" grpId="0" animBg="1"/>
      <p:bldP spid="3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拉紧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2756" y="3903172"/>
            <a:ext cx="2152381" cy="295238"/>
          </a:xfrm>
          <a:prstGeom prst="rect">
            <a:avLst/>
          </a:prstGeom>
        </p:spPr>
      </p:pic>
      <p:pic>
        <p:nvPicPr>
          <p:cNvPr id="38" name="图片 37" descr="拉紧 - 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2756" y="3903172"/>
            <a:ext cx="2152381" cy="295238"/>
          </a:xfrm>
          <a:prstGeom prst="rect">
            <a:avLst/>
          </a:prstGeom>
        </p:spPr>
      </p:pic>
      <p:pic>
        <p:nvPicPr>
          <p:cNvPr id="21" name="图片 20" descr="红云朵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45983" y="915566"/>
            <a:ext cx="1728192" cy="792089"/>
          </a:xfrm>
          <a:prstGeom prst="rect">
            <a:avLst/>
          </a:prstGeom>
        </p:spPr>
      </p:pic>
      <p:pic>
        <p:nvPicPr>
          <p:cNvPr id="19" name="图片 18" descr="蓝云朵.pn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4008" y="915566"/>
            <a:ext cx="1728192" cy="792088"/>
          </a:xfrm>
          <a:prstGeom prst="rect">
            <a:avLst/>
          </a:prstGeom>
        </p:spPr>
      </p:pic>
      <p:sp>
        <p:nvSpPr>
          <p:cNvPr id="37" name="标题 3"/>
          <p:cNvSpPr>
            <a:spLocks noGrp="1" noChangeArrowheads="1"/>
          </p:cNvSpPr>
          <p:nvPr/>
        </p:nvSpPr>
        <p:spPr bwMode="auto">
          <a:xfrm>
            <a:off x="1547664" y="987575"/>
            <a:ext cx="1368151" cy="630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000" b="1" dirty="0" smtClean="0">
                <a:latin typeface="Arial" pitchFamily="34" charset="0"/>
                <a:ea typeface="楷体_GB2312" pitchFamily="49" charset="-122"/>
                <a:cs typeface="Arial" pitchFamily="34" charset="0"/>
              </a:rPr>
              <a:t>桌上的线是弯曲的。</a:t>
            </a:r>
            <a:endParaRPr lang="zh-CN" altLang="en-US" sz="2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9" name="标题 3"/>
          <p:cNvSpPr>
            <a:spLocks noGrp="1" noChangeArrowheads="1"/>
          </p:cNvSpPr>
          <p:nvPr/>
        </p:nvSpPr>
        <p:spPr bwMode="auto">
          <a:xfrm>
            <a:off x="1187624" y="3234928"/>
            <a:ext cx="5904656" cy="416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把线拉直，两手之间的一段可以看成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线段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39592" y="823316"/>
            <a:ext cx="360000" cy="380282"/>
            <a:chOff x="719592" y="1018103"/>
            <a:chExt cx="360000" cy="380282"/>
          </a:xfrm>
        </p:grpSpPr>
        <p:pic>
          <p:nvPicPr>
            <p:cNvPr id="20" name="Picture 6"/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19592" y="1018103"/>
              <a:ext cx="360000" cy="380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Box 6"/>
            <p:cNvSpPr txBox="1"/>
            <p:nvPr/>
          </p:nvSpPr>
          <p:spPr>
            <a:xfrm>
              <a:off x="791580" y="1023578"/>
              <a:ext cx="2160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zh-CN" altLang="en-US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259632" y="843558"/>
            <a:ext cx="6264696" cy="2304256"/>
            <a:chOff x="1187624" y="843558"/>
            <a:chExt cx="6264696" cy="1055748"/>
          </a:xfrm>
        </p:grpSpPr>
        <p:sp>
          <p:nvSpPr>
            <p:cNvPr id="52" name="矩形 51"/>
            <p:cNvSpPr/>
            <p:nvPr/>
          </p:nvSpPr>
          <p:spPr>
            <a:xfrm>
              <a:off x="1187624" y="843558"/>
              <a:ext cx="6264696" cy="1055748"/>
            </a:xfrm>
            <a:prstGeom prst="rect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/>
            <p:cNvCxnSpPr/>
            <p:nvPr/>
          </p:nvCxnSpPr>
          <p:spPr>
            <a:xfrm>
              <a:off x="4319136" y="843558"/>
              <a:ext cx="0" cy="1055748"/>
            </a:xfrm>
            <a:prstGeom prst="line">
              <a:avLst/>
            </a:prstGeom>
            <a:solidFill>
              <a:srgbClr val="FDD3E2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5" name="图片 54" descr="1-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454971" y="1297553"/>
            <a:ext cx="1853333" cy="1697778"/>
          </a:xfrm>
          <a:prstGeom prst="rect">
            <a:avLst/>
          </a:prstGeom>
        </p:spPr>
      </p:pic>
      <p:pic>
        <p:nvPicPr>
          <p:cNvPr id="56" name="图片 55" descr="1-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339752" y="1203598"/>
            <a:ext cx="1786667" cy="1706667"/>
          </a:xfrm>
          <a:prstGeom prst="rect">
            <a:avLst/>
          </a:prstGeom>
        </p:spPr>
      </p:pic>
      <p:sp>
        <p:nvSpPr>
          <p:cNvPr id="57" name="标题 3"/>
          <p:cNvSpPr>
            <a:spLocks noGrp="1" noChangeArrowheads="1"/>
          </p:cNvSpPr>
          <p:nvPr/>
        </p:nvSpPr>
        <p:spPr bwMode="auto">
          <a:xfrm>
            <a:off x="1187624" y="3719683"/>
            <a:ext cx="4536504" cy="416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线段可以用          表示。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8" name="标题 3"/>
          <p:cNvSpPr>
            <a:spLocks noGrp="1" noChangeArrowheads="1"/>
          </p:cNvSpPr>
          <p:nvPr/>
        </p:nvSpPr>
        <p:spPr bwMode="auto">
          <a:xfrm>
            <a:off x="4720288" y="987574"/>
            <a:ext cx="1368151" cy="630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000" b="1" dirty="0" smtClean="0">
                <a:latin typeface="Arial" pitchFamily="34" charset="0"/>
                <a:ea typeface="楷体_GB2312" pitchFamily="49" charset="-122"/>
                <a:cs typeface="Arial" pitchFamily="34" charset="0"/>
              </a:rPr>
              <a:t>把线拉紧，它就直了。</a:t>
            </a:r>
            <a:endParaRPr lang="zh-CN" altLang="en-US" sz="2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478940" y="300379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597401" y="300379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331640" y="300379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4" name="直接连接符 33"/>
          <p:cNvCxnSpPr/>
          <p:nvPr/>
        </p:nvCxnSpPr>
        <p:spPr>
          <a:xfrm flipV="1">
            <a:off x="2936945" y="3969506"/>
            <a:ext cx="0" cy="720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2923598" y="4045221"/>
            <a:ext cx="13212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4247131" y="3969506"/>
            <a:ext cx="0" cy="720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9" grpId="0"/>
      <p:bldP spid="57" grpId="0"/>
      <p:bldP spid="58" grpId="0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"/>
          <p:cNvSpPr>
            <a:spLocks noGrp="1" noChangeArrowheads="1"/>
          </p:cNvSpPr>
          <p:nvPr/>
        </p:nvSpPr>
        <p:spPr bwMode="auto">
          <a:xfrm>
            <a:off x="1331640" y="1077537"/>
            <a:ext cx="5904656" cy="416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直尺、课本的每条边都可以看成线段。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69380" y="1121169"/>
            <a:ext cx="360000" cy="380282"/>
            <a:chOff x="719592" y="1018103"/>
            <a:chExt cx="360000" cy="380282"/>
          </a:xfrm>
        </p:grpSpPr>
        <p:pic>
          <p:nvPicPr>
            <p:cNvPr id="4" name="Picture 6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19592" y="1018103"/>
              <a:ext cx="360000" cy="380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TextBox 4"/>
            <p:cNvSpPr txBox="1"/>
            <p:nvPr/>
          </p:nvSpPr>
          <p:spPr>
            <a:xfrm>
              <a:off x="791580" y="1023578"/>
              <a:ext cx="2160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zh-CN" altLang="en-US" dirty="0"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6" name="图片 5" descr="直尺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5656" y="1781008"/>
            <a:ext cx="5400675" cy="60579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1522960" y="1805852"/>
            <a:ext cx="53064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1522960" y="1734401"/>
            <a:ext cx="0" cy="720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6829360" y="1734401"/>
            <a:ext cx="0" cy="720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descr="白菜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91680" y="2715766"/>
            <a:ext cx="544762" cy="693333"/>
          </a:xfrm>
          <a:prstGeom prst="rect">
            <a:avLst/>
          </a:prstGeom>
        </p:spPr>
      </p:pic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339752" y="2770840"/>
            <a:ext cx="4824536" cy="360000"/>
          </a:xfrm>
          <a:prstGeom prst="wedgeRoundRectCallout">
            <a:avLst>
              <a:gd name="adj1" fmla="val -52956"/>
              <a:gd name="adj2" fmla="val 39528"/>
              <a:gd name="adj3" fmla="val 16667"/>
            </a:avLst>
          </a:prstGeom>
          <a:solidFill>
            <a:srgbClr val="FFFFCC"/>
          </a:solidFill>
          <a:ln w="9525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标题 3"/>
          <p:cNvSpPr>
            <a:spLocks noGrp="1" noChangeArrowheads="1"/>
          </p:cNvSpPr>
          <p:nvPr/>
        </p:nvSpPr>
        <p:spPr bwMode="auto">
          <a:xfrm flipH="1">
            <a:off x="2339752" y="2715766"/>
            <a:ext cx="4968552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200" b="1" dirty="0" smtClean="0">
                <a:latin typeface="楷体_GB2312" pitchFamily="49" charset="-122"/>
                <a:ea typeface="楷体_GB2312" pitchFamily="49" charset="-122"/>
              </a:rPr>
              <a:t>还有哪些物体的边也可以看成是线段？</a:t>
            </a:r>
            <a:endParaRPr lang="zh-CN" altLang="en-US" sz="2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animBg="1"/>
      <p:bldP spid="1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AutoShape 12"/>
          <p:cNvSpPr>
            <a:spLocks noChangeArrowheads="1"/>
          </p:cNvSpPr>
          <p:nvPr/>
        </p:nvSpPr>
        <p:spPr bwMode="auto">
          <a:xfrm flipH="1">
            <a:off x="1746595" y="3363688"/>
            <a:ext cx="4176464" cy="682293"/>
          </a:xfrm>
          <a:prstGeom prst="wedgeRoundRectCallout">
            <a:avLst>
              <a:gd name="adj1" fmla="val -55796"/>
              <a:gd name="adj2" fmla="val 7891"/>
              <a:gd name="adj3" fmla="val 16667"/>
            </a:avLst>
          </a:prstGeom>
          <a:solidFill>
            <a:srgbClr val="EBCDFB"/>
          </a:solidFill>
          <a:ln w="9525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标题 3"/>
          <p:cNvSpPr>
            <a:spLocks noGrp="1" noChangeArrowheads="1"/>
          </p:cNvSpPr>
          <p:nvPr/>
        </p:nvSpPr>
        <p:spPr bwMode="auto">
          <a:xfrm>
            <a:off x="810492" y="858515"/>
            <a:ext cx="6192688" cy="416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把正方形纸对折，折痕也可以看成一条线段。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3528" y="893209"/>
            <a:ext cx="360000" cy="380282"/>
            <a:chOff x="719592" y="1018103"/>
            <a:chExt cx="360000" cy="380282"/>
          </a:xfrm>
        </p:grpSpPr>
        <p:pic>
          <p:nvPicPr>
            <p:cNvPr id="4" name="Picture 6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19592" y="1018103"/>
              <a:ext cx="360000" cy="380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TextBox 4"/>
            <p:cNvSpPr txBox="1"/>
            <p:nvPr/>
          </p:nvSpPr>
          <p:spPr>
            <a:xfrm>
              <a:off x="791580" y="1023578"/>
              <a:ext cx="2160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zh-CN" altLang="en-US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3" name="标题 3"/>
          <p:cNvSpPr>
            <a:spLocks noGrp="1" noChangeArrowheads="1"/>
          </p:cNvSpPr>
          <p:nvPr/>
        </p:nvSpPr>
        <p:spPr bwMode="auto">
          <a:xfrm flipH="1">
            <a:off x="1674588" y="3291681"/>
            <a:ext cx="4392488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200" b="1" dirty="0" smtClean="0">
                <a:latin typeface="楷体_GB2312" pitchFamily="49" charset="-122"/>
                <a:ea typeface="楷体_GB2312" pitchFamily="49" charset="-122"/>
              </a:rPr>
              <a:t>你能折出比这条线段长的折痕吗？比这条线段短的折痕呢</a:t>
            </a:r>
            <a:r>
              <a:rPr lang="en-US" altLang="zh-CN" sz="2200" b="1" dirty="0" smtClean="0">
                <a:latin typeface="楷体_GB2312" pitchFamily="49" charset="-122"/>
                <a:ea typeface="楷体_GB2312" pitchFamily="49" charset="-122"/>
              </a:rPr>
              <a:t>?</a:t>
            </a:r>
            <a:endParaRPr lang="zh-CN" altLang="en-US" sz="2200" b="1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643140" y="1695631"/>
            <a:ext cx="1440000" cy="72000"/>
            <a:chOff x="1115616" y="2355726"/>
            <a:chExt cx="5328592" cy="10800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115616" y="2462902"/>
              <a:ext cx="5328592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1115616" y="2355726"/>
              <a:ext cx="0" cy="1080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6444208" y="2355726"/>
              <a:ext cx="0" cy="1080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82500" y="1516551"/>
            <a:ext cx="1628775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61355" y="1228519"/>
            <a:ext cx="91440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98924" y="1514425"/>
            <a:ext cx="1628775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19004" y="1516551"/>
            <a:ext cx="190500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446934">
            <a:off x="574437" y="2276291"/>
            <a:ext cx="199072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094323">
            <a:off x="1714782" y="2711524"/>
            <a:ext cx="914400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11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EEF3FA"/>
              </a:clrFrom>
              <a:clrTo>
                <a:srgbClr val="EEF3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139084" y="3494716"/>
            <a:ext cx="547004" cy="733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" name="组合 27"/>
          <p:cNvGrpSpPr/>
          <p:nvPr/>
        </p:nvGrpSpPr>
        <p:grpSpPr>
          <a:xfrm>
            <a:off x="6643140" y="2307699"/>
            <a:ext cx="1800000" cy="72000"/>
            <a:chOff x="1115616" y="2355726"/>
            <a:chExt cx="5328592" cy="108000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1115616" y="2462902"/>
              <a:ext cx="5328592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1115616" y="2355726"/>
              <a:ext cx="0" cy="1080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6444208" y="2355726"/>
              <a:ext cx="0" cy="1080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6643140" y="2919767"/>
            <a:ext cx="720000" cy="72000"/>
            <a:chOff x="1115616" y="2355726"/>
            <a:chExt cx="5328592" cy="108000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115616" y="2462902"/>
              <a:ext cx="5328592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1115616" y="2355726"/>
              <a:ext cx="0" cy="1080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6444208" y="2355726"/>
              <a:ext cx="0" cy="1080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右箭头 35"/>
          <p:cNvSpPr/>
          <p:nvPr/>
        </p:nvSpPr>
        <p:spPr>
          <a:xfrm>
            <a:off x="2682700" y="2220028"/>
            <a:ext cx="288032" cy="216024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右箭头 38"/>
          <p:cNvSpPr/>
          <p:nvPr/>
        </p:nvSpPr>
        <p:spPr>
          <a:xfrm>
            <a:off x="4266876" y="2220028"/>
            <a:ext cx="288032" cy="216024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1" name="直接连接符 40"/>
          <p:cNvCxnSpPr/>
          <p:nvPr/>
        </p:nvCxnSpPr>
        <p:spPr>
          <a:xfrm rot="5400000">
            <a:off x="4801234" y="2334291"/>
            <a:ext cx="14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rot="5400000" flipV="1">
            <a:off x="5556685" y="1578291"/>
            <a:ext cx="0" cy="720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rot="5400000" flipV="1">
            <a:off x="5556685" y="3018291"/>
            <a:ext cx="0" cy="720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500"/>
                            </p:stCondLst>
                            <p:childTnLst>
                              <p:par>
                                <p:cTn id="8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4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2" grpId="0"/>
      <p:bldP spid="23" grpId="0"/>
      <p:bldP spid="36" grpId="0" animBg="1"/>
      <p:bldP spid="3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"/>
          <p:cNvSpPr>
            <a:spLocks noGrp="1" noChangeArrowheads="1"/>
          </p:cNvSpPr>
          <p:nvPr/>
        </p:nvSpPr>
        <p:spPr bwMode="auto">
          <a:xfrm>
            <a:off x="1171191" y="1093259"/>
            <a:ext cx="3816424" cy="416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可以沿着直尺的边画线段。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83608" y="1128091"/>
            <a:ext cx="360000" cy="380282"/>
            <a:chOff x="719592" y="1018103"/>
            <a:chExt cx="360000" cy="380282"/>
          </a:xfrm>
        </p:grpSpPr>
        <p:pic>
          <p:nvPicPr>
            <p:cNvPr id="4" name="Picture 6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19592" y="1018103"/>
              <a:ext cx="360000" cy="380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TextBox 4"/>
            <p:cNvSpPr txBox="1"/>
            <p:nvPr/>
          </p:nvSpPr>
          <p:spPr>
            <a:xfrm>
              <a:off x="791580" y="1023578"/>
              <a:ext cx="2160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zh-CN" altLang="en-US" dirty="0"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7" name="图片 6" descr="1-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71191" y="1652389"/>
            <a:ext cx="3781425" cy="1495425"/>
          </a:xfrm>
          <a:prstGeom prst="rect">
            <a:avLst/>
          </a:prstGeom>
        </p:spPr>
      </p:pic>
      <p:pic>
        <p:nvPicPr>
          <p:cNvPr id="10" name="图片 9" descr="直尺－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62724" y="2086407"/>
            <a:ext cx="6793652" cy="831746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1336413" y="2139145"/>
            <a:ext cx="3222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1336413" y="2067694"/>
            <a:ext cx="0" cy="720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4558413" y="2067694"/>
            <a:ext cx="0" cy="720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5.2729E-7 L 0.08473 0.1063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" y="5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5428" y="895246"/>
            <a:ext cx="1152000" cy="360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" name="标题 3"/>
          <p:cNvSpPr>
            <a:spLocks noGrp="1" noChangeArrowheads="1"/>
          </p:cNvSpPr>
          <p:nvPr/>
        </p:nvSpPr>
        <p:spPr bwMode="auto">
          <a:xfrm>
            <a:off x="539552" y="1434728"/>
            <a:ext cx="4248472" cy="416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2400" dirty="0" smtClean="0">
                <a:latin typeface="Arial" pitchFamily="34" charset="0"/>
                <a:ea typeface="楷体" pitchFamily="49" charset="-122"/>
                <a:cs typeface="Arial" pitchFamily="34" charset="0"/>
                <a:sym typeface="宋体" charset="-122"/>
              </a:rPr>
              <a:t>1</a:t>
            </a:r>
            <a:r>
              <a:rPr lang="en-US" altLang="zh-CN" sz="2400" b="1" dirty="0" smtClean="0">
                <a:latin typeface="Times New Roman" pitchFamily="18" charset="0"/>
                <a:ea typeface="楷体" pitchFamily="49" charset="-122"/>
                <a:sym typeface="宋体" charset="-122"/>
              </a:rPr>
              <a:t>.  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  <a:sym typeface="宋体" charset="-122"/>
              </a:rPr>
              <a:t>说一说下面哪些是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线段。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" name="图片 5" descr="想－1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2067" y="1975366"/>
            <a:ext cx="7399217" cy="1028432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3068299" y="2568549"/>
            <a:ext cx="14832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3068299" y="2482808"/>
            <a:ext cx="0" cy="864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4551499" y="2482808"/>
            <a:ext cx="0" cy="864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rot="2420713">
            <a:off x="7265145" y="2566290"/>
            <a:ext cx="972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rot="2420713" flipV="1">
            <a:off x="7408277" y="2176035"/>
            <a:ext cx="0" cy="864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2420713" flipV="1">
            <a:off x="8149095" y="2805299"/>
            <a:ext cx="0" cy="864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6961" y="986988"/>
            <a:ext cx="1152000" cy="360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" name="标题 3"/>
          <p:cNvSpPr>
            <a:spLocks noGrp="1" noChangeArrowheads="1"/>
          </p:cNvSpPr>
          <p:nvPr/>
        </p:nvSpPr>
        <p:spPr bwMode="auto">
          <a:xfrm>
            <a:off x="611560" y="1491630"/>
            <a:ext cx="6840760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2400" dirty="0" smtClean="0">
                <a:latin typeface="Arial" pitchFamily="34" charset="0"/>
                <a:ea typeface="楷体" pitchFamily="49" charset="-122"/>
                <a:cs typeface="Arial" pitchFamily="34" charset="0"/>
                <a:sym typeface="宋体" charset="-122"/>
              </a:rPr>
              <a:t>2</a:t>
            </a:r>
            <a:r>
              <a:rPr lang="en-US" altLang="zh-CN" sz="2400" b="1" dirty="0" smtClean="0">
                <a:latin typeface="Times New Roman" pitchFamily="18" charset="0"/>
                <a:ea typeface="楷体" pitchFamily="49" charset="-122"/>
                <a:sym typeface="宋体" charset="-122"/>
              </a:rPr>
              <a:t>.  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  <a:sym typeface="宋体" charset="-122"/>
              </a:rPr>
              <a:t>每个图形各由几条线段围成？填在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宋体" charset="-122"/>
              </a:rPr>
              <a:t>（  ）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  <a:sym typeface="宋体" charset="-122"/>
              </a:rPr>
              <a:t>里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7844" y="3262213"/>
            <a:ext cx="14499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宋体" charset="-122"/>
              </a:rPr>
              <a:t>（  ）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  <a:sym typeface="宋体" charset="-122"/>
              </a:rPr>
              <a:t>条</a:t>
            </a:r>
            <a:endParaRPr lang="zh-CN" altLang="en-US" sz="2400" dirty="0"/>
          </a:p>
        </p:txBody>
      </p:sp>
      <p:sp>
        <p:nvSpPr>
          <p:cNvPr id="7" name="矩形 6"/>
          <p:cNvSpPr/>
          <p:nvPr/>
        </p:nvSpPr>
        <p:spPr>
          <a:xfrm>
            <a:off x="2627784" y="3262213"/>
            <a:ext cx="14499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宋体" charset="-122"/>
              </a:rPr>
              <a:t>（  ）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  <a:sym typeface="宋体" charset="-122"/>
              </a:rPr>
              <a:t>条</a:t>
            </a:r>
            <a:endParaRPr lang="zh-CN" altLang="en-US" sz="2400" dirty="0"/>
          </a:p>
        </p:txBody>
      </p:sp>
      <p:sp>
        <p:nvSpPr>
          <p:cNvPr id="8" name="矩形 7"/>
          <p:cNvSpPr/>
          <p:nvPr/>
        </p:nvSpPr>
        <p:spPr>
          <a:xfrm>
            <a:off x="4808780" y="3262213"/>
            <a:ext cx="14499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宋体" charset="-122"/>
              </a:rPr>
              <a:t>（  ）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  <a:sym typeface="宋体" charset="-122"/>
              </a:rPr>
              <a:t>条</a:t>
            </a:r>
            <a:endParaRPr lang="zh-CN" altLang="en-US" sz="2400" dirty="0"/>
          </a:p>
        </p:txBody>
      </p:sp>
      <p:sp>
        <p:nvSpPr>
          <p:cNvPr id="9" name="矩形 8"/>
          <p:cNvSpPr/>
          <p:nvPr/>
        </p:nvSpPr>
        <p:spPr>
          <a:xfrm>
            <a:off x="6866516" y="3262213"/>
            <a:ext cx="14499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宋体" charset="-122"/>
              </a:rPr>
              <a:t>（  ）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  <a:sym typeface="宋体" charset="-122"/>
              </a:rPr>
              <a:t>条</a:t>
            </a:r>
            <a:endParaRPr lang="zh-CN" altLang="en-US" sz="2400" dirty="0"/>
          </a:p>
        </p:txBody>
      </p:sp>
      <p:pic>
        <p:nvPicPr>
          <p:cNvPr id="11" name="图片 10" descr="想－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1934955"/>
            <a:ext cx="7200800" cy="122940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124083" y="3262213"/>
            <a:ext cx="504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 smtClean="0">
                <a:latin typeface="Arial" pitchFamily="34" charset="0"/>
                <a:ea typeface="楷体_GB2312" pitchFamily="49" charset="-122"/>
                <a:cs typeface="Arial" pitchFamily="34" charset="0"/>
                <a:sym typeface="宋体" charset="-122"/>
              </a:rPr>
              <a:t>4</a:t>
            </a:r>
            <a:endParaRPr lang="zh-CN" alt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936726" y="3262213"/>
            <a:ext cx="504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 smtClean="0">
                <a:latin typeface="Arial" pitchFamily="34" charset="0"/>
                <a:ea typeface="楷体_GB2312" pitchFamily="49" charset="-122"/>
                <a:cs typeface="Arial" pitchFamily="34" charset="0"/>
                <a:sym typeface="宋体" charset="-122"/>
              </a:rPr>
              <a:t>3</a:t>
            </a:r>
            <a:endParaRPr lang="zh-CN" alt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12739" y="3262213"/>
            <a:ext cx="504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 smtClean="0">
                <a:latin typeface="Arial" pitchFamily="34" charset="0"/>
                <a:ea typeface="楷体_GB2312" pitchFamily="49" charset="-122"/>
                <a:cs typeface="Arial" pitchFamily="34" charset="0"/>
                <a:sym typeface="宋体" charset="-122"/>
              </a:rPr>
              <a:t>4</a:t>
            </a:r>
            <a:endParaRPr lang="zh-CN" alt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168483" y="3262213"/>
            <a:ext cx="504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 smtClean="0">
                <a:latin typeface="Arial" pitchFamily="34" charset="0"/>
                <a:ea typeface="楷体_GB2312" pitchFamily="49" charset="-122"/>
                <a:cs typeface="Arial" pitchFamily="34" charset="0"/>
                <a:sym typeface="宋体" charset="-122"/>
              </a:rPr>
              <a:t>5</a:t>
            </a:r>
            <a:endParaRPr lang="zh-CN" altLang="en-US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6" grpId="0"/>
      <p:bldP spid="7" grpId="0"/>
      <p:bldP spid="8" grpId="0"/>
      <p:bldP spid="9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AutoShape 12"/>
          <p:cNvSpPr>
            <a:spLocks noChangeArrowheads="1"/>
          </p:cNvSpPr>
          <p:nvPr/>
        </p:nvSpPr>
        <p:spPr bwMode="auto">
          <a:xfrm>
            <a:off x="1907704" y="2378571"/>
            <a:ext cx="1872208" cy="648072"/>
          </a:xfrm>
          <a:prstGeom prst="wedgeRoundRectCallout">
            <a:avLst>
              <a:gd name="adj1" fmla="val -61082"/>
              <a:gd name="adj2" fmla="val 11828"/>
              <a:gd name="adj3" fmla="val 16667"/>
            </a:avLst>
          </a:prstGeom>
          <a:solidFill>
            <a:srgbClr val="EBCDFB"/>
          </a:solidFill>
          <a:ln w="9525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5476764" y="1978507"/>
            <a:ext cx="1615516" cy="148436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771550"/>
            <a:ext cx="1152000" cy="360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" name="标题 3"/>
          <p:cNvSpPr>
            <a:spLocks noGrp="1" noChangeArrowheads="1"/>
          </p:cNvSpPr>
          <p:nvPr/>
        </p:nvSpPr>
        <p:spPr bwMode="auto">
          <a:xfrm>
            <a:off x="611560" y="1275606"/>
            <a:ext cx="5616624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2400" dirty="0" smtClean="0">
                <a:latin typeface="Arial" pitchFamily="34" charset="0"/>
                <a:ea typeface="楷体" pitchFamily="49" charset="-122"/>
                <a:cs typeface="Arial" pitchFamily="34" charset="0"/>
                <a:sym typeface="宋体" charset="-122"/>
              </a:rPr>
              <a:t>3</a:t>
            </a:r>
            <a:r>
              <a:rPr lang="en-US" altLang="zh-CN" sz="2400" b="1" dirty="0" smtClean="0">
                <a:latin typeface="Times New Roman" pitchFamily="18" charset="0"/>
                <a:ea typeface="楷体" pitchFamily="49" charset="-122"/>
                <a:sym typeface="宋体" charset="-122"/>
              </a:rPr>
              <a:t>.  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  <a:sym typeface="宋体" charset="-122"/>
              </a:rPr>
              <a:t>用直尺把下面的两点连成一条线段。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436104" y="1923678"/>
            <a:ext cx="72000" cy="72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075354" y="3435846"/>
            <a:ext cx="72000" cy="72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 descr="直尺－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558129">
            <a:off x="4145681" y="3005423"/>
            <a:ext cx="4755556" cy="582222"/>
          </a:xfrm>
          <a:prstGeom prst="rect">
            <a:avLst/>
          </a:prstGeom>
        </p:spPr>
      </p:pic>
      <p:sp>
        <p:nvSpPr>
          <p:cNvPr id="21" name="标题 3"/>
          <p:cNvSpPr>
            <a:spLocks noGrp="1" noChangeArrowheads="1"/>
          </p:cNvSpPr>
          <p:nvPr/>
        </p:nvSpPr>
        <p:spPr bwMode="auto">
          <a:xfrm>
            <a:off x="1835696" y="2378571"/>
            <a:ext cx="2016224" cy="630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000" b="1" dirty="0" smtClean="0">
                <a:latin typeface="楷体_GB2312" pitchFamily="49" charset="-122"/>
                <a:ea typeface="楷体_GB2312" pitchFamily="49" charset="-122"/>
              </a:rPr>
              <a:t>连接两点可以画几条线段？</a:t>
            </a:r>
            <a:endParaRPr lang="zh-CN" altLang="en-US" sz="20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624" y="2378571"/>
            <a:ext cx="616624" cy="697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55" grpId="0"/>
      <p:bldP spid="13" grpId="0" animBg="1"/>
      <p:bldP spid="14" grpId="0" animBg="1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AutoShape 12"/>
          <p:cNvSpPr>
            <a:spLocks noChangeArrowheads="1"/>
          </p:cNvSpPr>
          <p:nvPr/>
        </p:nvSpPr>
        <p:spPr bwMode="auto">
          <a:xfrm>
            <a:off x="4716016" y="2355726"/>
            <a:ext cx="2088232" cy="576064"/>
          </a:xfrm>
          <a:prstGeom prst="wedgeRoundRectCallout">
            <a:avLst>
              <a:gd name="adj1" fmla="val 58306"/>
              <a:gd name="adj2" fmla="val 6602"/>
              <a:gd name="adj3" fmla="val 16667"/>
            </a:avLst>
          </a:prstGeom>
          <a:solidFill>
            <a:srgbClr val="FDD3E2"/>
          </a:solidFill>
          <a:ln w="9525">
            <a:solidFill>
              <a:srgbClr val="CC0066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 flipH="1" flipV="1">
            <a:off x="1675880" y="2908268"/>
            <a:ext cx="1782936" cy="275289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 flipV="1">
            <a:off x="2891550" y="2260691"/>
            <a:ext cx="584200" cy="931333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1689283" y="2243759"/>
            <a:ext cx="1210733" cy="634998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0043" y="915574"/>
            <a:ext cx="1152000" cy="360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" name="标题 3"/>
          <p:cNvSpPr>
            <a:spLocks noGrp="1" noChangeArrowheads="1"/>
          </p:cNvSpPr>
          <p:nvPr/>
        </p:nvSpPr>
        <p:spPr bwMode="auto">
          <a:xfrm>
            <a:off x="980043" y="1419630"/>
            <a:ext cx="4320480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2400" dirty="0" smtClean="0">
                <a:latin typeface="Arial" pitchFamily="34" charset="0"/>
                <a:ea typeface="楷体" pitchFamily="49" charset="-122"/>
                <a:cs typeface="Arial" pitchFamily="34" charset="0"/>
                <a:sym typeface="宋体" charset="-122"/>
              </a:rPr>
              <a:t>4</a:t>
            </a:r>
            <a:r>
              <a:rPr lang="en-US" altLang="zh-CN" sz="2400" b="1" dirty="0" smtClean="0">
                <a:latin typeface="Times New Roman" pitchFamily="18" charset="0"/>
                <a:ea typeface="楷体" pitchFamily="49" charset="-122"/>
                <a:sym typeface="宋体" charset="-122"/>
              </a:rPr>
              <a:t>.  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  <a:sym typeface="宋体" charset="-122"/>
              </a:rPr>
              <a:t>在每两点之间画一条线段。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852251" y="2211726"/>
            <a:ext cx="72000" cy="72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628115" y="2859798"/>
            <a:ext cx="72000" cy="72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428315" y="3147822"/>
            <a:ext cx="72000" cy="72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标题 3"/>
          <p:cNvSpPr>
            <a:spLocks noGrp="1" noChangeArrowheads="1"/>
          </p:cNvSpPr>
          <p:nvPr/>
        </p:nvSpPr>
        <p:spPr bwMode="auto">
          <a:xfrm>
            <a:off x="4796467" y="2355734"/>
            <a:ext cx="2376264" cy="630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zh-CN" altLang="en-US" sz="2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4" name="标题 3"/>
          <p:cNvSpPr>
            <a:spLocks noGrp="1" noChangeArrowheads="1"/>
          </p:cNvSpPr>
          <p:nvPr/>
        </p:nvSpPr>
        <p:spPr bwMode="auto">
          <a:xfrm>
            <a:off x="4644008" y="2321858"/>
            <a:ext cx="2232248" cy="630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000" b="1" dirty="0" smtClean="0">
                <a:latin typeface="楷体_GB2312" pitchFamily="49" charset="-122"/>
                <a:ea typeface="楷体_GB2312" pitchFamily="49" charset="-122"/>
              </a:rPr>
              <a:t>能画几条线段？画出的是什么图形？</a:t>
            </a:r>
            <a:endParaRPr lang="zh-CN" altLang="en-US" sz="20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5" name="Picture 1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948264" y="2283718"/>
            <a:ext cx="495613" cy="847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55" grpId="0"/>
      <p:bldP spid="5" grpId="0" animBg="1"/>
      <p:bldP spid="6" grpId="0" animBg="1"/>
      <p:bldP spid="7" grpId="0" animBg="1"/>
      <p:bldP spid="3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1338</TotalTime>
  <Words>278</Words>
  <Application>Microsoft Office PowerPoint</Application>
  <PresentationFormat>全屏显示(16:9)</PresentationFormat>
  <Paragraphs>29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Calibri</vt:lpstr>
      <vt:lpstr>楷体_GB2312</vt:lpstr>
      <vt:lpstr>楷体</vt:lpstr>
      <vt:lpstr>Times New Roman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hp</dc:creator>
  <cp:lastModifiedBy>dreamsummit</cp:lastModifiedBy>
  <cp:revision>149</cp:revision>
  <dcterms:created xsi:type="dcterms:W3CDTF">2015-12-28T01:01:35Z</dcterms:created>
  <dcterms:modified xsi:type="dcterms:W3CDTF">2016-09-19T00:37:28Z</dcterms:modified>
</cp:coreProperties>
</file>