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7" r:id="rId2"/>
    <p:sldId id="258" r:id="rId3"/>
    <p:sldId id="275" r:id="rId4"/>
    <p:sldId id="260" r:id="rId5"/>
    <p:sldId id="259" r:id="rId6"/>
    <p:sldId id="278" r:id="rId7"/>
    <p:sldId id="274" r:id="rId8"/>
    <p:sldId id="276" r:id="rId9"/>
    <p:sldId id="266" r:id="rId10"/>
    <p:sldId id="277" r:id="rId11"/>
    <p:sldId id="262" r:id="rId12"/>
    <p:sldId id="273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006600"/>
    <a:srgbClr val="FF0000"/>
    <a:srgbClr val="66FFFF"/>
    <a:srgbClr val="FF9933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746" autoAdjust="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67BB967-3F02-4D15-9A30-5B013BB7CD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3058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3EC2D2-A7E0-42F1-918E-6A32DC52CF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954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54D0A3-CB4D-46F5-8227-39E91D33B4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987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08B56C-2937-46BB-85D1-3E89E4EF020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5985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892232-2817-400B-A421-E2AAA676582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2215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E8F22F-71EB-4E16-92B0-1CC3FD6419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093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D7D68D-D592-4C70-A003-8512052B62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0668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25078F-A665-46EE-B322-6313B0FB67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0190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250B6F-1E21-44B1-ABC1-FD86A4C870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8725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82858C-CE9F-4A31-816E-0356B51804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8796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85F0B9-2534-469F-A019-0362FB6AE5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330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C4C913-132D-4803-85C3-8597E05637D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pitchFamily="2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76200" y="152400"/>
            <a:ext cx="3625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 b="1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609600" y="914400"/>
            <a:ext cx="38957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Go For It   Book 1B</a:t>
            </a: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4613275" y="2192338"/>
            <a:ext cx="4405313" cy="304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>
                <a:solidFill>
                  <a:srgbClr val="FF0000"/>
                </a:solidFill>
              </a:rPr>
              <a:t>My favorite subject is science. </a:t>
            </a:r>
          </a:p>
          <a:p>
            <a:pPr algn="ctr" eaLnBrk="1" hangingPunct="1"/>
            <a:endParaRPr lang="en-US" altLang="zh-CN" sz="3600" dirty="0">
              <a:solidFill>
                <a:srgbClr val="FF0000"/>
              </a:solidFill>
            </a:endParaRPr>
          </a:p>
          <a:p>
            <a:pPr algn="ctr" eaLnBrk="1" hangingPunct="1"/>
            <a:r>
              <a:rPr lang="en-US" altLang="zh-CN" sz="2800" dirty="0"/>
              <a:t>Section A </a:t>
            </a:r>
          </a:p>
          <a:p>
            <a:pPr algn="ctr" eaLnBrk="1" hangingPunct="1"/>
            <a:r>
              <a:rPr lang="en-US" altLang="zh-CN" sz="2800" dirty="0"/>
              <a:t>1a-2d</a:t>
            </a:r>
          </a:p>
          <a:p>
            <a:pPr algn="ctr" eaLnBrk="1" hangingPunct="1"/>
            <a:endParaRPr lang="en-US" altLang="zh-CN" sz="2800" dirty="0"/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5715000" y="5881688"/>
            <a:ext cx="2479675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/>
              <a:t>Designer:HuangQian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" y="1677988"/>
            <a:ext cx="3971925" cy="515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音频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2224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456113"/>
            <a:ext cx="2819400" cy="232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0" y="914400"/>
            <a:ext cx="807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’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write back to Lily now!</a:t>
            </a:r>
            <a:endParaRPr lang="zh-CN" alt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2" name="Text Box 2"/>
          <p:cNvSpPr txBox="1">
            <a:spLocks noChangeArrowheads="1"/>
          </p:cNvSpPr>
          <p:nvPr/>
        </p:nvSpPr>
        <p:spPr bwMode="auto">
          <a:xfrm>
            <a:off x="5410200" y="152400"/>
            <a:ext cx="3733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2293" name="AutoShape 3"/>
          <p:cNvSpPr>
            <a:spLocks noChangeArrowheads="1"/>
          </p:cNvSpPr>
          <p:nvPr/>
        </p:nvSpPr>
        <p:spPr bwMode="auto">
          <a:xfrm>
            <a:off x="7277100" y="88900"/>
            <a:ext cx="1828800" cy="538163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/>
              <a:t>及时产出 完成前置任务</a:t>
            </a: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1733550" y="889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12295" name="AutoShape 5"/>
          <p:cNvSpPr>
            <a:spLocks noChangeArrowheads="1"/>
          </p:cNvSpPr>
          <p:nvPr/>
        </p:nvSpPr>
        <p:spPr bwMode="auto">
          <a:xfrm>
            <a:off x="3273425" y="889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reparation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12296" name="AutoShape 6"/>
          <p:cNvSpPr>
            <a:spLocks noChangeArrowheads="1"/>
          </p:cNvSpPr>
          <p:nvPr/>
        </p:nvSpPr>
        <p:spPr bwMode="auto">
          <a:xfrm>
            <a:off x="4757738" y="93663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  <a:p>
            <a:pPr algn="ctr" eaLnBrk="1" hangingPunct="1"/>
            <a:endParaRPr lang="en-US" altLang="zh-CN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7" name="AutoShape 7"/>
          <p:cNvSpPr>
            <a:spLocks noChangeArrowheads="1"/>
          </p:cNvSpPr>
          <p:nvPr/>
        </p:nvSpPr>
        <p:spPr bwMode="auto">
          <a:xfrm>
            <a:off x="236538" y="889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65113" y="1778000"/>
            <a:ext cx="8323262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Dear Lily:</a:t>
            </a:r>
          </a:p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My favorite subject is ___________.Because </a:t>
            </a:r>
          </a:p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’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s____________. 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 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___________teacher </a:t>
            </a:r>
          </a:p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is___________. Thank you. </a:t>
            </a:r>
          </a:p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yours</a:t>
            </a:r>
          </a:p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_________</a:t>
            </a:r>
            <a:endParaRPr lang="en-US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9" name="TextBox 1"/>
          <p:cNvSpPr txBox="1">
            <a:spLocks noChangeArrowheads="1"/>
          </p:cNvSpPr>
          <p:nvPr/>
        </p:nvSpPr>
        <p:spPr bwMode="auto">
          <a:xfrm>
            <a:off x="2667000" y="2316163"/>
            <a:ext cx="56388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 b="1">
              <a:solidFill>
                <a:srgbClr val="FF0000"/>
              </a:solidFill>
            </a:endParaRPr>
          </a:p>
          <a:p>
            <a:pPr eaLnBrk="1" hangingPunct="1"/>
            <a:endParaRPr lang="zh-CN" altLang="en-US"/>
          </a:p>
        </p:txBody>
      </p:sp>
      <p:sp>
        <p:nvSpPr>
          <p:cNvPr id="12300" name="矩形 2"/>
          <p:cNvSpPr>
            <a:spLocks noChangeArrowheads="1"/>
          </p:cNvSpPr>
          <p:nvPr/>
        </p:nvSpPr>
        <p:spPr bwMode="auto">
          <a:xfrm>
            <a:off x="2890838" y="5157788"/>
            <a:ext cx="37338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0000"/>
                </a:solidFill>
              </a:rPr>
              <a:t>Lily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410200" y="152400"/>
            <a:ext cx="3733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7277100" y="549275"/>
            <a:ext cx="1638300" cy="898525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/>
              <a:t>及时产出 完成前置任务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1676400" y="6858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276600" y="6858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reparation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4724400" y="685800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  <a:p>
            <a:pPr algn="ctr" eaLnBrk="1" hangingPunct="1"/>
            <a:endParaRPr lang="en-US" altLang="zh-CN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152400" y="6858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09600" y="2057400"/>
            <a:ext cx="22558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Homework:</a:t>
            </a:r>
          </a:p>
        </p:txBody>
      </p:sp>
      <p:sp>
        <p:nvSpPr>
          <p:cNvPr id="13321" name="TextBox 1"/>
          <p:cNvSpPr txBox="1">
            <a:spLocks noChangeArrowheads="1"/>
          </p:cNvSpPr>
          <p:nvPr/>
        </p:nvSpPr>
        <p:spPr bwMode="auto">
          <a:xfrm>
            <a:off x="2667000" y="2057400"/>
            <a:ext cx="5638800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请你调查你的同学最喜欢的科目，原因以及该科目的老师是谁，并完成你的调查报告。</a:t>
            </a:r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5410200" y="152400"/>
            <a:ext cx="3733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7315200" y="685800"/>
            <a:ext cx="1600200" cy="533400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/>
              <a:t>及时产出 完成前置任务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1676400" y="6858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276600" y="6858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reparation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4724400" y="685800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  <a:p>
            <a:pPr algn="ctr" eaLnBrk="1" hangingPunct="1"/>
            <a:endParaRPr lang="en-US" altLang="zh-CN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152400" y="6858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pic>
        <p:nvPicPr>
          <p:cNvPr id="143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17013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953000" y="152400"/>
            <a:ext cx="3624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7543800" y="153988"/>
            <a:ext cx="15240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及时产出 完成前置任务</a:t>
            </a: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16764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教与学</a:t>
            </a:r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的目标</a:t>
            </a: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3243263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reparation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4786313" y="111125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u="sng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 &amp; Practice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机智传授新知 训练语言技能</a:t>
            </a:r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63500" y="68263"/>
            <a:ext cx="1371600" cy="533400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Task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语言运用任务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01600" y="690563"/>
            <a:ext cx="5681663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★</a:t>
            </a:r>
            <a:r>
              <a:rPr lang="en-US" altLang="zh-CN" sz="4000" b="1"/>
              <a:t>Task for this period: </a:t>
            </a:r>
          </a:p>
          <a:p>
            <a:pPr eaLnBrk="1" hangingPunct="1"/>
            <a:endParaRPr lang="en-US" altLang="zh-CN" sz="2800"/>
          </a:p>
        </p:txBody>
      </p:sp>
      <p:sp>
        <p:nvSpPr>
          <p:cNvPr id="4105" name="TextBox 2"/>
          <p:cNvSpPr txBox="1">
            <a:spLocks noChangeArrowheads="1"/>
          </p:cNvSpPr>
          <p:nvPr/>
        </p:nvSpPr>
        <p:spPr bwMode="auto">
          <a:xfrm>
            <a:off x="3690938" y="1744663"/>
            <a:ext cx="5453062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6600"/>
                </a:solidFill>
              </a:rPr>
              <a:t>   Hello, everyone! I</a:t>
            </a:r>
            <a:r>
              <a:rPr lang="en-US" altLang="zh-CN" sz="2800" b="1">
                <a:solidFill>
                  <a:srgbClr val="006600"/>
                </a:solidFill>
                <a:latin typeface="宋体" panose="02010600030101010101" pitchFamily="2" charset="-122"/>
              </a:rPr>
              <a:t>’</a:t>
            </a:r>
            <a:r>
              <a:rPr lang="en-US" altLang="zh-CN" sz="2800" b="1">
                <a:solidFill>
                  <a:srgbClr val="006600"/>
                </a:solidFill>
              </a:rPr>
              <a:t>m Lily, a reporter from English Weekly(</a:t>
            </a:r>
            <a:r>
              <a:rPr lang="zh-CN" altLang="en-US" sz="2800" b="1">
                <a:solidFill>
                  <a:srgbClr val="006600"/>
                </a:solidFill>
              </a:rPr>
              <a:t>英语周报</a:t>
            </a:r>
            <a:r>
              <a:rPr lang="en-US" altLang="zh-CN" sz="2800" b="1">
                <a:solidFill>
                  <a:srgbClr val="006600"/>
                </a:solidFill>
              </a:rPr>
              <a:t>) . We want to make a new club </a:t>
            </a:r>
            <a:r>
              <a:rPr lang="zh-CN" altLang="en-US" sz="2800" b="1">
                <a:solidFill>
                  <a:srgbClr val="006600"/>
                </a:solidFill>
              </a:rPr>
              <a:t>（俱乐部）</a:t>
            </a:r>
            <a:r>
              <a:rPr lang="en-US" altLang="zh-CN" sz="2800" b="1">
                <a:solidFill>
                  <a:srgbClr val="006600"/>
                </a:solidFill>
              </a:rPr>
              <a:t>. What club is your favorite club ? A Chinese club ? A math club </a:t>
            </a:r>
            <a:r>
              <a:rPr lang="zh-CN" altLang="en-US" sz="2800" b="1">
                <a:solidFill>
                  <a:srgbClr val="006600"/>
                </a:solidFill>
              </a:rPr>
              <a:t>？</a:t>
            </a:r>
            <a:r>
              <a:rPr lang="en-US" altLang="zh-CN" sz="2800" b="1" u="sng">
                <a:solidFill>
                  <a:srgbClr val="FF0000"/>
                </a:solidFill>
              </a:rPr>
              <a:t>What ’s your favorite subject (</a:t>
            </a:r>
            <a:r>
              <a:rPr lang="zh-CN" altLang="en-US" sz="2800" b="1" u="sng">
                <a:solidFill>
                  <a:srgbClr val="FF0000"/>
                </a:solidFill>
              </a:rPr>
              <a:t>最喜欢的学科</a:t>
            </a:r>
            <a:r>
              <a:rPr lang="en-US" altLang="zh-CN" sz="2800" b="1" u="sng">
                <a:solidFill>
                  <a:srgbClr val="FF0000"/>
                </a:solidFill>
              </a:rPr>
              <a:t>) ?Why? </a:t>
            </a:r>
            <a:r>
              <a:rPr lang="en-US" altLang="zh-CN" sz="2800" b="1">
                <a:solidFill>
                  <a:srgbClr val="006600"/>
                </a:solidFill>
              </a:rPr>
              <a:t>Please write to me before Friday.</a:t>
            </a:r>
          </a:p>
          <a:p>
            <a:pPr eaLnBrk="1" hangingPunct="1"/>
            <a:endParaRPr lang="en-US" altLang="zh-CN" sz="2800" b="1" u="sng">
              <a:solidFill>
                <a:srgbClr val="FF0000"/>
              </a:solidFill>
            </a:endParaRP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1830388"/>
            <a:ext cx="3455988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7" name="TextBox 1"/>
          <p:cNvSpPr txBox="1">
            <a:spLocks noChangeArrowheads="1"/>
          </p:cNvSpPr>
          <p:nvPr/>
        </p:nvSpPr>
        <p:spPr bwMode="auto">
          <a:xfrm>
            <a:off x="1104900" y="5181600"/>
            <a:ext cx="2514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FF"/>
                </a:solidFill>
              </a:rPr>
              <a:t>Lily</a:t>
            </a:r>
            <a:endParaRPr lang="zh-CN" altLang="en-US" sz="48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953000" y="152400"/>
            <a:ext cx="3624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7548563" y="144463"/>
            <a:ext cx="15240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/>
              <a:t>及时产出 完成前置任务</a:t>
            </a: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16764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3230563" y="144463"/>
            <a:ext cx="1525587" cy="693737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Preparation</a:t>
            </a:r>
          </a:p>
          <a:p>
            <a:pPr algn="ctr" eaLnBrk="1" hangingPunct="1"/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4756150" y="152400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55563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pic>
        <p:nvPicPr>
          <p:cNvPr id="51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981450"/>
            <a:ext cx="1276350" cy="16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9" name="TextBox 1"/>
          <p:cNvSpPr txBox="1">
            <a:spLocks noChangeArrowheads="1"/>
          </p:cNvSpPr>
          <p:nvPr/>
        </p:nvSpPr>
        <p:spPr bwMode="auto">
          <a:xfrm>
            <a:off x="0" y="5638800"/>
            <a:ext cx="2057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biology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30" name="TextBox 2"/>
          <p:cNvSpPr txBox="1">
            <a:spLocks noChangeArrowheads="1"/>
          </p:cNvSpPr>
          <p:nvPr/>
        </p:nvSpPr>
        <p:spPr bwMode="auto">
          <a:xfrm>
            <a:off x="5314950" y="5624513"/>
            <a:ext cx="2743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politics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513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643063"/>
            <a:ext cx="1200150" cy="137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63" y="1703388"/>
            <a:ext cx="1089025" cy="136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13" y="4056063"/>
            <a:ext cx="1262062" cy="152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1752600"/>
            <a:ext cx="11176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4224338"/>
            <a:ext cx="12890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225" y="1698625"/>
            <a:ext cx="101282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1727200"/>
            <a:ext cx="1127125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4146550"/>
            <a:ext cx="1174750" cy="149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4319588"/>
            <a:ext cx="106680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825" y="1677988"/>
            <a:ext cx="982663" cy="141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41" name="TextBox 1"/>
          <p:cNvSpPr txBox="1">
            <a:spLocks noChangeArrowheads="1"/>
          </p:cNvSpPr>
          <p:nvPr/>
        </p:nvSpPr>
        <p:spPr bwMode="auto">
          <a:xfrm>
            <a:off x="2057400" y="5624513"/>
            <a:ext cx="1628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science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42" name="TextBox 2"/>
          <p:cNvSpPr txBox="1">
            <a:spLocks noChangeArrowheads="1"/>
          </p:cNvSpPr>
          <p:nvPr/>
        </p:nvSpPr>
        <p:spPr bwMode="auto">
          <a:xfrm>
            <a:off x="3832225" y="5576888"/>
            <a:ext cx="1277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</a:rPr>
              <a:t>art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143" name="TextBox 3"/>
          <p:cNvSpPr txBox="1">
            <a:spLocks noChangeArrowheads="1"/>
          </p:cNvSpPr>
          <p:nvPr/>
        </p:nvSpPr>
        <p:spPr bwMode="auto">
          <a:xfrm>
            <a:off x="5010150" y="3348038"/>
            <a:ext cx="123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P.E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44" name="TextBox 4"/>
          <p:cNvSpPr txBox="1">
            <a:spLocks noChangeArrowheads="1"/>
          </p:cNvSpPr>
          <p:nvPr/>
        </p:nvSpPr>
        <p:spPr bwMode="auto">
          <a:xfrm>
            <a:off x="7666038" y="3351213"/>
            <a:ext cx="1676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music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45" name="TextBox 5"/>
          <p:cNvSpPr txBox="1">
            <a:spLocks noChangeArrowheads="1"/>
          </p:cNvSpPr>
          <p:nvPr/>
        </p:nvSpPr>
        <p:spPr bwMode="auto">
          <a:xfrm>
            <a:off x="6046788" y="3322638"/>
            <a:ext cx="2447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history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46" name="TextBox 6"/>
          <p:cNvSpPr txBox="1">
            <a:spLocks noChangeArrowheads="1"/>
          </p:cNvSpPr>
          <p:nvPr/>
        </p:nvSpPr>
        <p:spPr bwMode="auto">
          <a:xfrm>
            <a:off x="6869113" y="5637213"/>
            <a:ext cx="2884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geography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147" name="TextBox 7"/>
          <p:cNvSpPr txBox="1">
            <a:spLocks noChangeArrowheads="1"/>
          </p:cNvSpPr>
          <p:nvPr/>
        </p:nvSpPr>
        <p:spPr bwMode="auto">
          <a:xfrm>
            <a:off x="3203575" y="3322638"/>
            <a:ext cx="1871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English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48" name="TextBox 8"/>
          <p:cNvSpPr txBox="1">
            <a:spLocks noChangeArrowheads="1"/>
          </p:cNvSpPr>
          <p:nvPr/>
        </p:nvSpPr>
        <p:spPr bwMode="auto">
          <a:xfrm>
            <a:off x="1820863" y="3176588"/>
            <a:ext cx="1782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math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49" name="TextBox 9"/>
          <p:cNvSpPr txBox="1">
            <a:spLocks noChangeArrowheads="1"/>
          </p:cNvSpPr>
          <p:nvPr/>
        </p:nvSpPr>
        <p:spPr bwMode="auto">
          <a:xfrm>
            <a:off x="177800" y="3141663"/>
            <a:ext cx="1998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Chinese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150" name="TextBox 1"/>
          <p:cNvSpPr txBox="1">
            <a:spLocks noChangeArrowheads="1"/>
          </p:cNvSpPr>
          <p:nvPr/>
        </p:nvSpPr>
        <p:spPr bwMode="auto">
          <a:xfrm>
            <a:off x="55563" y="806450"/>
            <a:ext cx="874871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Brainstorm : </a:t>
            </a:r>
            <a:r>
              <a:rPr lang="en-US" altLang="zh-CN" sz="2800" b="1"/>
              <a:t>Show me </a:t>
            </a:r>
            <a:r>
              <a:rPr lang="en-US" altLang="zh-CN" sz="3200" b="1">
                <a:solidFill>
                  <a:srgbClr val="FF0000"/>
                </a:solidFill>
              </a:rPr>
              <a:t>subjects</a:t>
            </a:r>
            <a:r>
              <a:rPr lang="en-US" altLang="zh-CN" sz="2800" b="1"/>
              <a:t> you know.</a:t>
            </a:r>
          </a:p>
          <a:p>
            <a:pPr eaLnBrk="1" hangingPunct="1"/>
            <a:endParaRPr lang="en-US" altLang="zh-CN" sz="4000" b="1"/>
          </a:p>
          <a:p>
            <a:pPr eaLnBrk="1" hangingPunct="1"/>
            <a:endParaRPr lang="zh-CN" altLang="en-US" sz="40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724400" y="195263"/>
            <a:ext cx="362426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7391400" y="55563"/>
            <a:ext cx="16002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Production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及时产出 完成前置任务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6764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Objectives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32766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Preparation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4724400" y="152400"/>
            <a:ext cx="2514600" cy="533400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524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Task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17525" y="1860550"/>
            <a:ext cx="1500188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Activity 1:</a:t>
            </a:r>
          </a:p>
          <a:p>
            <a:pPr eaLnBrk="1" hangingPunct="1"/>
            <a:endParaRPr lang="en-US" altLang="zh-CN" sz="2400"/>
          </a:p>
          <a:p>
            <a:pPr eaLnBrk="1" hangingPunct="1"/>
            <a:endParaRPr lang="en-US" altLang="zh-CN" sz="2400"/>
          </a:p>
        </p:txBody>
      </p:sp>
      <p:pic>
        <p:nvPicPr>
          <p:cNvPr id="615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4" name="TextBox 1"/>
          <p:cNvSpPr txBox="1">
            <a:spLocks noChangeArrowheads="1"/>
          </p:cNvSpPr>
          <p:nvPr/>
        </p:nvSpPr>
        <p:spPr bwMode="auto">
          <a:xfrm>
            <a:off x="1717675" y="1476375"/>
            <a:ext cx="762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C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1275" name="TextBox 2"/>
          <p:cNvSpPr txBox="1">
            <a:spLocks noChangeArrowheads="1"/>
          </p:cNvSpPr>
          <p:nvPr/>
        </p:nvSpPr>
        <p:spPr bwMode="auto">
          <a:xfrm>
            <a:off x="1487488" y="2076450"/>
            <a:ext cx="10318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f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1276" name="TextBox 3"/>
          <p:cNvSpPr txBox="1">
            <a:spLocks noChangeArrowheads="1"/>
          </p:cNvSpPr>
          <p:nvPr/>
        </p:nvSpPr>
        <p:spPr bwMode="auto">
          <a:xfrm>
            <a:off x="2247900" y="2713038"/>
            <a:ext cx="16002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b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1277" name="TextBox 4"/>
          <p:cNvSpPr txBox="1">
            <a:spLocks noChangeArrowheads="1"/>
          </p:cNvSpPr>
          <p:nvPr/>
        </p:nvSpPr>
        <p:spPr bwMode="auto">
          <a:xfrm>
            <a:off x="2003425" y="3287713"/>
            <a:ext cx="12731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e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1278" name="TextBox 5"/>
          <p:cNvSpPr txBox="1">
            <a:spLocks noChangeArrowheads="1"/>
          </p:cNvSpPr>
          <p:nvPr/>
        </p:nvSpPr>
        <p:spPr bwMode="auto">
          <a:xfrm>
            <a:off x="1751013" y="3962400"/>
            <a:ext cx="27003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h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1279" name="TextBox 6"/>
          <p:cNvSpPr txBox="1">
            <a:spLocks noChangeArrowheads="1"/>
          </p:cNvSpPr>
          <p:nvPr/>
        </p:nvSpPr>
        <p:spPr bwMode="auto">
          <a:xfrm>
            <a:off x="2247900" y="4530725"/>
            <a:ext cx="13335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d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1280" name="TextBox 7"/>
          <p:cNvSpPr txBox="1">
            <a:spLocks noChangeArrowheads="1"/>
          </p:cNvSpPr>
          <p:nvPr/>
        </p:nvSpPr>
        <p:spPr bwMode="auto">
          <a:xfrm>
            <a:off x="2630488" y="5300663"/>
            <a:ext cx="9413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a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1281" name="TextBox 8"/>
          <p:cNvSpPr txBox="1">
            <a:spLocks noChangeArrowheads="1"/>
          </p:cNvSpPr>
          <p:nvPr/>
        </p:nvSpPr>
        <p:spPr bwMode="auto">
          <a:xfrm>
            <a:off x="2147888" y="5864225"/>
            <a:ext cx="8159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g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953000" y="152400"/>
            <a:ext cx="3624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7467600" y="685800"/>
            <a:ext cx="15240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/>
              <a:t>及时产出 完成前置任务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1676400" y="6858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3276600" y="685800"/>
            <a:ext cx="1371600" cy="533400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Preparation</a:t>
            </a:r>
          </a:p>
          <a:p>
            <a:pPr algn="ctr" eaLnBrk="1" hangingPunct="1"/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4800600" y="685800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152400" y="685800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80975" y="1676400"/>
            <a:ext cx="8963025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Let</a:t>
            </a:r>
            <a:r>
              <a:rPr lang="en-US" altLang="zh-CN" sz="3200" b="1">
                <a:latin typeface="宋体" panose="02010600030101010101" pitchFamily="2" charset="-122"/>
              </a:rPr>
              <a:t>’</a:t>
            </a:r>
            <a:r>
              <a:rPr lang="en-US" altLang="zh-CN" sz="3200" b="1"/>
              <a:t>s Chant .</a:t>
            </a:r>
          </a:p>
          <a:p>
            <a:pPr eaLnBrk="1" hangingPunct="1"/>
            <a:endParaRPr lang="en-US" altLang="zh-CN" sz="3200" b="1"/>
          </a:p>
          <a:p>
            <a:pPr eaLnBrk="1" hangingPunct="1"/>
            <a:r>
              <a:rPr lang="en-US" altLang="zh-CN" sz="2800" b="1">
                <a:solidFill>
                  <a:srgbClr val="0070C0"/>
                </a:solidFill>
              </a:rPr>
              <a:t>Monday, Monday, math on Monday.</a:t>
            </a:r>
          </a:p>
          <a:p>
            <a:pPr eaLnBrk="1" hangingPunct="1"/>
            <a:r>
              <a:rPr lang="en-US" altLang="zh-CN" sz="2800" b="1">
                <a:solidFill>
                  <a:srgbClr val="0070C0"/>
                </a:solidFill>
              </a:rPr>
              <a:t>Tuesday, Tuesday, art on Tuesday!</a:t>
            </a:r>
          </a:p>
          <a:p>
            <a:pPr eaLnBrk="1" hangingPunct="1"/>
            <a:r>
              <a:rPr lang="en-US" altLang="zh-CN" sz="2800" b="1">
                <a:solidFill>
                  <a:srgbClr val="0070C0"/>
                </a:solidFill>
              </a:rPr>
              <a:t>Wednesday, Wednesday, computer on Wednesday.</a:t>
            </a:r>
          </a:p>
          <a:p>
            <a:pPr eaLnBrk="1" hangingPunct="1"/>
            <a:r>
              <a:rPr lang="en-US" altLang="zh-CN" sz="2800" b="1">
                <a:solidFill>
                  <a:srgbClr val="0070C0"/>
                </a:solidFill>
              </a:rPr>
              <a:t>Thursday, Thursday, P.E. on Thursday!</a:t>
            </a:r>
          </a:p>
          <a:p>
            <a:pPr eaLnBrk="1" hangingPunct="1"/>
            <a:r>
              <a:rPr lang="en-US" altLang="zh-CN" sz="2800" b="1">
                <a:solidFill>
                  <a:srgbClr val="0070C0"/>
                </a:solidFill>
              </a:rPr>
              <a:t>Friday, Friday, my favorite day!</a:t>
            </a:r>
          </a:p>
          <a:p>
            <a:pPr eaLnBrk="1" hangingPunct="1"/>
            <a:endParaRPr lang="en-US" altLang="zh-CN" sz="2400"/>
          </a:p>
          <a:p>
            <a:pPr eaLnBrk="1" hangingPunct="1"/>
            <a:r>
              <a:rPr lang="en-US" altLang="zh-CN" sz="3200" b="1"/>
              <a:t> </a:t>
            </a:r>
            <a:endParaRPr lang="en-US" altLang="zh-CN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953000" y="152400"/>
            <a:ext cx="3624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7548563" y="144463"/>
            <a:ext cx="15240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/>
              <a:t>及时产出 完成前置任务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6764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3230563" y="144463"/>
            <a:ext cx="1525587" cy="693737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Preparation</a:t>
            </a:r>
          </a:p>
          <a:p>
            <a:pPr algn="ctr" eaLnBrk="1" hangingPunct="1"/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4756150" y="152400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55563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3400425"/>
            <a:ext cx="1001713" cy="129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01" name="TextBox 1"/>
          <p:cNvSpPr txBox="1">
            <a:spLocks noChangeArrowheads="1"/>
          </p:cNvSpPr>
          <p:nvPr/>
        </p:nvSpPr>
        <p:spPr bwMode="auto">
          <a:xfrm>
            <a:off x="-26988" y="4737100"/>
            <a:ext cx="2057401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biology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202" name="TextBox 2"/>
          <p:cNvSpPr txBox="1">
            <a:spLocks noChangeArrowheads="1"/>
          </p:cNvSpPr>
          <p:nvPr/>
        </p:nvSpPr>
        <p:spPr bwMode="auto">
          <a:xfrm>
            <a:off x="5092700" y="4722813"/>
            <a:ext cx="2743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politics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8203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643063"/>
            <a:ext cx="11477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488" y="1724025"/>
            <a:ext cx="936625" cy="117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5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543300"/>
            <a:ext cx="977900" cy="117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6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1806575"/>
            <a:ext cx="987425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7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3527425"/>
            <a:ext cx="1044575" cy="114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8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225" y="1698625"/>
            <a:ext cx="904875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9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1677988"/>
            <a:ext cx="1038225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0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0" y="3543300"/>
            <a:ext cx="958850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1" name="Picture 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038" y="3609975"/>
            <a:ext cx="8588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2" name="Picture 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313" y="1646238"/>
            <a:ext cx="892175" cy="128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13" name="TextBox 1"/>
          <p:cNvSpPr txBox="1">
            <a:spLocks noChangeArrowheads="1"/>
          </p:cNvSpPr>
          <p:nvPr/>
        </p:nvSpPr>
        <p:spPr bwMode="auto">
          <a:xfrm>
            <a:off x="1547813" y="4727575"/>
            <a:ext cx="1628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</a:rPr>
              <a:t>science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214" name="TextBox 2"/>
          <p:cNvSpPr txBox="1">
            <a:spLocks noChangeArrowheads="1"/>
          </p:cNvSpPr>
          <p:nvPr/>
        </p:nvSpPr>
        <p:spPr bwMode="auto">
          <a:xfrm>
            <a:off x="3732213" y="4676775"/>
            <a:ext cx="1277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</a:rPr>
              <a:t>art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215" name="TextBox 3"/>
          <p:cNvSpPr txBox="1">
            <a:spLocks noChangeArrowheads="1"/>
          </p:cNvSpPr>
          <p:nvPr/>
        </p:nvSpPr>
        <p:spPr bwMode="auto">
          <a:xfrm>
            <a:off x="5010150" y="3060700"/>
            <a:ext cx="123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P.E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216" name="TextBox 4"/>
          <p:cNvSpPr txBox="1">
            <a:spLocks noChangeArrowheads="1"/>
          </p:cNvSpPr>
          <p:nvPr/>
        </p:nvSpPr>
        <p:spPr bwMode="auto">
          <a:xfrm>
            <a:off x="7686675" y="2973388"/>
            <a:ext cx="1676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music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217" name="TextBox 5"/>
          <p:cNvSpPr txBox="1">
            <a:spLocks noChangeArrowheads="1"/>
          </p:cNvSpPr>
          <p:nvPr/>
        </p:nvSpPr>
        <p:spPr bwMode="auto">
          <a:xfrm>
            <a:off x="6091238" y="3087688"/>
            <a:ext cx="2447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history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218" name="TextBox 6"/>
          <p:cNvSpPr txBox="1">
            <a:spLocks noChangeArrowheads="1"/>
          </p:cNvSpPr>
          <p:nvPr/>
        </p:nvSpPr>
        <p:spPr bwMode="auto">
          <a:xfrm>
            <a:off x="7104063" y="4752975"/>
            <a:ext cx="2884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geography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219" name="TextBox 7"/>
          <p:cNvSpPr txBox="1">
            <a:spLocks noChangeArrowheads="1"/>
          </p:cNvSpPr>
          <p:nvPr/>
        </p:nvSpPr>
        <p:spPr bwMode="auto">
          <a:xfrm>
            <a:off x="3073400" y="2973388"/>
            <a:ext cx="1871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English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220" name="TextBox 8"/>
          <p:cNvSpPr txBox="1">
            <a:spLocks noChangeArrowheads="1"/>
          </p:cNvSpPr>
          <p:nvPr/>
        </p:nvSpPr>
        <p:spPr bwMode="auto">
          <a:xfrm>
            <a:off x="1798638" y="2914650"/>
            <a:ext cx="1782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math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221" name="TextBox 9"/>
          <p:cNvSpPr txBox="1">
            <a:spLocks noChangeArrowheads="1"/>
          </p:cNvSpPr>
          <p:nvPr/>
        </p:nvSpPr>
        <p:spPr bwMode="auto">
          <a:xfrm>
            <a:off x="-26988" y="2965450"/>
            <a:ext cx="1550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Chinese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22325" y="5638800"/>
            <a:ext cx="7467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7030A0"/>
                </a:solidFill>
              </a:rPr>
              <a:t>I think English is interesting</a:t>
            </a:r>
            <a:r>
              <a:rPr lang="en-US" altLang="zh-CN">
                <a:solidFill>
                  <a:srgbClr val="7030A0"/>
                </a:solidFill>
              </a:rPr>
              <a:t>.</a:t>
            </a:r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8223" name="TextBox 1"/>
          <p:cNvSpPr txBox="1">
            <a:spLocks noChangeArrowheads="1"/>
          </p:cNvSpPr>
          <p:nvPr/>
        </p:nvSpPr>
        <p:spPr bwMode="auto">
          <a:xfrm>
            <a:off x="55563" y="806450"/>
            <a:ext cx="4662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Our subjects:</a:t>
            </a:r>
            <a:endParaRPr lang="zh-CN" altLang="en-US" sz="40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724400" y="195263"/>
            <a:ext cx="362426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7391400" y="55563"/>
            <a:ext cx="16002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Production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及时产出 完成前置任务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16764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Objectives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32766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Preparation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4724400" y="95250"/>
            <a:ext cx="2514600" cy="533400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152400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Task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pic>
        <p:nvPicPr>
          <p:cNvPr id="92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047163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953000" y="152400"/>
            <a:ext cx="3624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7486650" y="166688"/>
            <a:ext cx="15240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/>
              <a:t>及时产出 完成前置任务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1649413" y="1444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187700" y="144463"/>
            <a:ext cx="1371600" cy="533400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Preparation</a:t>
            </a:r>
          </a:p>
          <a:p>
            <a:pPr algn="ctr" eaLnBrk="1" hangingPunct="1"/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4776788" y="166688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152400" y="1444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pic>
        <p:nvPicPr>
          <p:cNvPr id="102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3109913"/>
            <a:ext cx="1001712" cy="129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9" name="TextBox 1"/>
          <p:cNvSpPr txBox="1">
            <a:spLocks noChangeArrowheads="1"/>
          </p:cNvSpPr>
          <p:nvPr/>
        </p:nvSpPr>
        <p:spPr bwMode="auto">
          <a:xfrm>
            <a:off x="-46038" y="4267200"/>
            <a:ext cx="2057401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biology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50" name="TextBox 2"/>
          <p:cNvSpPr txBox="1">
            <a:spLocks noChangeArrowheads="1"/>
          </p:cNvSpPr>
          <p:nvPr/>
        </p:nvSpPr>
        <p:spPr bwMode="auto">
          <a:xfrm>
            <a:off x="3581400" y="4219575"/>
            <a:ext cx="274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politics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102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1470025"/>
            <a:ext cx="947738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1492250"/>
            <a:ext cx="936625" cy="117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013" y="4943475"/>
            <a:ext cx="977900" cy="117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4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0" y="3105150"/>
            <a:ext cx="987425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5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00" y="3205163"/>
            <a:ext cx="898525" cy="98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6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3" y="4729163"/>
            <a:ext cx="904875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7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3" y="1554163"/>
            <a:ext cx="862012" cy="108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8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275" y="3067050"/>
            <a:ext cx="958850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9" name="Picture 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5091113"/>
            <a:ext cx="8588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0" name="Picture 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63" y="1492250"/>
            <a:ext cx="793750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61" name="TextBox 1"/>
          <p:cNvSpPr txBox="1">
            <a:spLocks noChangeArrowheads="1"/>
          </p:cNvSpPr>
          <p:nvPr/>
        </p:nvSpPr>
        <p:spPr bwMode="auto">
          <a:xfrm>
            <a:off x="2074863" y="6122988"/>
            <a:ext cx="1627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science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62" name="TextBox 2"/>
          <p:cNvSpPr txBox="1">
            <a:spLocks noChangeArrowheads="1"/>
          </p:cNvSpPr>
          <p:nvPr/>
        </p:nvSpPr>
        <p:spPr bwMode="auto">
          <a:xfrm>
            <a:off x="2798763" y="4248150"/>
            <a:ext cx="12779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art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63" name="TextBox 3"/>
          <p:cNvSpPr txBox="1">
            <a:spLocks noChangeArrowheads="1"/>
          </p:cNvSpPr>
          <p:nvPr/>
        </p:nvSpPr>
        <p:spPr bwMode="auto">
          <a:xfrm>
            <a:off x="4102100" y="2586038"/>
            <a:ext cx="1235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P.E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64" name="TextBox 4"/>
          <p:cNvSpPr txBox="1">
            <a:spLocks noChangeArrowheads="1"/>
          </p:cNvSpPr>
          <p:nvPr/>
        </p:nvSpPr>
        <p:spPr bwMode="auto">
          <a:xfrm>
            <a:off x="1419225" y="4289425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music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65" name="TextBox 5"/>
          <p:cNvSpPr txBox="1">
            <a:spLocks noChangeArrowheads="1"/>
          </p:cNvSpPr>
          <p:nvPr/>
        </p:nvSpPr>
        <p:spPr bwMode="auto">
          <a:xfrm>
            <a:off x="3638550" y="6115050"/>
            <a:ext cx="2449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history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66" name="TextBox 6"/>
          <p:cNvSpPr txBox="1">
            <a:spLocks noChangeArrowheads="1"/>
          </p:cNvSpPr>
          <p:nvPr/>
        </p:nvSpPr>
        <p:spPr bwMode="auto">
          <a:xfrm>
            <a:off x="-23813" y="6084888"/>
            <a:ext cx="2884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geography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67" name="TextBox 7"/>
          <p:cNvSpPr txBox="1">
            <a:spLocks noChangeArrowheads="1"/>
          </p:cNvSpPr>
          <p:nvPr/>
        </p:nvSpPr>
        <p:spPr bwMode="auto">
          <a:xfrm>
            <a:off x="2501900" y="2581275"/>
            <a:ext cx="1871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</a:rPr>
              <a:t>English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0268" name="TextBox 8"/>
          <p:cNvSpPr txBox="1">
            <a:spLocks noChangeArrowheads="1"/>
          </p:cNvSpPr>
          <p:nvPr/>
        </p:nvSpPr>
        <p:spPr bwMode="auto">
          <a:xfrm>
            <a:off x="1436688" y="2586038"/>
            <a:ext cx="1782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math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69" name="TextBox 9"/>
          <p:cNvSpPr txBox="1">
            <a:spLocks noChangeArrowheads="1"/>
          </p:cNvSpPr>
          <p:nvPr/>
        </p:nvSpPr>
        <p:spPr bwMode="auto">
          <a:xfrm>
            <a:off x="-60325" y="2635250"/>
            <a:ext cx="1550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</a:rPr>
              <a:t>Chinese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270" name="TextBox 10"/>
          <p:cNvSpPr txBox="1">
            <a:spLocks noChangeArrowheads="1"/>
          </p:cNvSpPr>
          <p:nvPr/>
        </p:nvSpPr>
        <p:spPr bwMode="auto">
          <a:xfrm>
            <a:off x="4860925" y="1062038"/>
            <a:ext cx="42799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4000" b="1" u="sng"/>
          </a:p>
          <a:p>
            <a:pPr eaLnBrk="1" hangingPunct="1"/>
            <a:r>
              <a:rPr lang="en-US" altLang="zh-CN" sz="2000" b="1">
                <a:solidFill>
                  <a:srgbClr val="7030A0"/>
                </a:solidFill>
              </a:rPr>
              <a:t>A:What</a:t>
            </a:r>
            <a:r>
              <a:rPr lang="en-US" altLang="zh-CN" sz="2000" b="1">
                <a:solidFill>
                  <a:srgbClr val="7030A0"/>
                </a:solidFill>
                <a:latin typeface="宋体" panose="02010600030101010101" pitchFamily="2" charset="-122"/>
              </a:rPr>
              <a:t>’</a:t>
            </a:r>
            <a:r>
              <a:rPr lang="en-US" altLang="zh-CN" sz="2000" b="1">
                <a:solidFill>
                  <a:srgbClr val="7030A0"/>
                </a:solidFill>
              </a:rPr>
              <a:t>s your favorite subject?</a:t>
            </a:r>
          </a:p>
          <a:p>
            <a:pPr eaLnBrk="1" hangingPunct="1"/>
            <a:endParaRPr lang="en-US" altLang="zh-CN" sz="2000" b="1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2000" b="1">
                <a:solidFill>
                  <a:srgbClr val="7030A0"/>
                </a:solidFill>
              </a:rPr>
              <a:t>B:My favorite subject   is                      </a:t>
            </a:r>
            <a:r>
              <a:rPr lang="en-US" altLang="zh-CN" sz="2000" b="1">
                <a:solidFill>
                  <a:srgbClr val="FF0000"/>
                </a:solidFill>
              </a:rPr>
              <a:t>geography</a:t>
            </a:r>
            <a:r>
              <a:rPr lang="en-US" altLang="zh-CN" sz="2000" b="1">
                <a:solidFill>
                  <a:srgbClr val="7030A0"/>
                </a:solidFill>
              </a:rPr>
              <a:t>.</a:t>
            </a:r>
          </a:p>
          <a:p>
            <a:pPr eaLnBrk="1" hangingPunct="1"/>
            <a:r>
              <a:rPr lang="en-US" altLang="zh-CN" sz="2000" b="1">
                <a:solidFill>
                  <a:srgbClr val="7030A0"/>
                </a:solidFill>
              </a:rPr>
              <a:t> </a:t>
            </a:r>
          </a:p>
          <a:p>
            <a:pPr eaLnBrk="1" hangingPunct="1"/>
            <a:r>
              <a:rPr lang="en-US" altLang="zh-CN" sz="2000" b="1">
                <a:solidFill>
                  <a:srgbClr val="7030A0"/>
                </a:solidFill>
              </a:rPr>
              <a:t>A:Why do you like </a:t>
            </a:r>
            <a:r>
              <a:rPr lang="en-US" altLang="zh-CN" sz="2000" b="1">
                <a:solidFill>
                  <a:srgbClr val="FF0000"/>
                </a:solidFill>
              </a:rPr>
              <a:t>geography</a:t>
            </a:r>
            <a:r>
              <a:rPr lang="en-US" altLang="zh-CN" sz="2000" b="1">
                <a:solidFill>
                  <a:srgbClr val="7030A0"/>
                </a:solidFill>
              </a:rPr>
              <a:t>?</a:t>
            </a:r>
          </a:p>
          <a:p>
            <a:pPr eaLnBrk="1" hangingPunct="1"/>
            <a:endParaRPr lang="en-US" altLang="zh-CN" sz="2000" b="1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2000" b="1">
                <a:solidFill>
                  <a:srgbClr val="7030A0"/>
                </a:solidFill>
              </a:rPr>
              <a:t>B:Because it is </a:t>
            </a:r>
            <a:r>
              <a:rPr lang="en-US" altLang="zh-CN" sz="2000" b="1">
                <a:solidFill>
                  <a:srgbClr val="FF0000"/>
                </a:solidFill>
              </a:rPr>
              <a:t>fun</a:t>
            </a:r>
            <a:r>
              <a:rPr lang="en-US" altLang="zh-CN" sz="2000" b="1">
                <a:solidFill>
                  <a:srgbClr val="7030A0"/>
                </a:solidFill>
              </a:rPr>
              <a:t>.</a:t>
            </a:r>
          </a:p>
          <a:p>
            <a:pPr eaLnBrk="1" hangingPunct="1"/>
            <a:endParaRPr lang="en-US" altLang="zh-CN" sz="2000" b="1">
              <a:solidFill>
                <a:srgbClr val="7030A0"/>
              </a:solidFill>
            </a:endParaRPr>
          </a:p>
          <a:p>
            <a:pPr eaLnBrk="1" hangingPunct="1"/>
            <a:endParaRPr lang="en-US" altLang="zh-CN" sz="2000" b="1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2000" b="1">
                <a:solidFill>
                  <a:srgbClr val="7030A0"/>
                </a:solidFill>
              </a:rPr>
              <a:t>A:Who is your </a:t>
            </a:r>
            <a:r>
              <a:rPr lang="en-US" altLang="zh-CN" sz="2000" b="1">
                <a:solidFill>
                  <a:srgbClr val="FF0000"/>
                </a:solidFill>
              </a:rPr>
              <a:t>geography</a:t>
            </a:r>
            <a:r>
              <a:rPr lang="en-US" altLang="zh-CN" sz="2000" b="1">
                <a:solidFill>
                  <a:srgbClr val="7030A0"/>
                </a:solidFill>
              </a:rPr>
              <a:t> teacher?</a:t>
            </a:r>
          </a:p>
          <a:p>
            <a:pPr eaLnBrk="1" hangingPunct="1"/>
            <a:endParaRPr lang="en-US" altLang="zh-CN" sz="2000" b="1">
              <a:solidFill>
                <a:srgbClr val="7030A0"/>
              </a:solidFill>
            </a:endParaRPr>
          </a:p>
          <a:p>
            <a:pPr eaLnBrk="1" hangingPunct="1"/>
            <a:r>
              <a:rPr lang="en-US" altLang="zh-CN" sz="2000" b="1">
                <a:solidFill>
                  <a:srgbClr val="002060"/>
                </a:solidFill>
              </a:rPr>
              <a:t>B:  </a:t>
            </a:r>
            <a:r>
              <a:rPr lang="en-US" altLang="zh-CN" sz="2000" b="1">
                <a:solidFill>
                  <a:srgbClr val="FF0000"/>
                </a:solidFill>
              </a:rPr>
              <a:t>Mr. Tian.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0271" name="TextBox 1"/>
          <p:cNvSpPr txBox="1">
            <a:spLocks noChangeArrowheads="1"/>
          </p:cNvSpPr>
          <p:nvPr/>
        </p:nvSpPr>
        <p:spPr bwMode="auto">
          <a:xfrm>
            <a:off x="158750" y="825500"/>
            <a:ext cx="5178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/>
              <a:t>Pair work: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4953000" y="152400"/>
            <a:ext cx="36242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石峰区初中英语</a:t>
            </a:r>
            <a:r>
              <a:rPr lang="zh-CN" altLang="en-US">
                <a:latin typeface="Arial" panose="020B0604020202020204" pitchFamily="34" charset="0"/>
                <a:ea typeface="方正舒体" panose="02010601030101010101" pitchFamily="2" charset="-122"/>
              </a:rPr>
              <a:t>“</a:t>
            </a:r>
            <a:r>
              <a:rPr lang="en-US" altLang="zh-CN">
                <a:latin typeface="方正舒体" panose="02010601030101010101" pitchFamily="2" charset="-122"/>
                <a:ea typeface="方正舒体" panose="02010601030101010101" pitchFamily="2" charset="-122"/>
              </a:rPr>
              <a:t>TOP133</a:t>
            </a:r>
            <a:r>
              <a:rPr lang="en-US" altLang="zh-CN">
                <a:latin typeface="Arial" panose="020B0604020202020204" pitchFamily="34" charset="0"/>
                <a:ea typeface="方正舒体" panose="02010601030101010101" pitchFamily="2" charset="-122"/>
              </a:rPr>
              <a:t>”</a:t>
            </a:r>
            <a:r>
              <a:rPr lang="zh-CN" altLang="en-US">
                <a:latin typeface="方正舒体" panose="02010601030101010101" pitchFamily="2" charset="-122"/>
                <a:ea typeface="方正舒体" panose="02010601030101010101" pitchFamily="2" charset="-122"/>
              </a:rPr>
              <a:t>教学模式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7596188" y="152400"/>
            <a:ext cx="15240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roduction</a:t>
            </a:r>
          </a:p>
          <a:p>
            <a:pPr algn="ctr" eaLnBrk="1" hangingPunct="1"/>
            <a:r>
              <a:rPr lang="zh-CN" altLang="en-US" sz="1200" b="1"/>
              <a:t>及时产出 完成前置任务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1704975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bjectives</a:t>
            </a:r>
          </a:p>
          <a:p>
            <a:pPr algn="ctr" eaLnBrk="1" hangingPunct="1"/>
            <a:r>
              <a:rPr lang="zh-CN" altLang="en-US" sz="1200" b="1">
                <a:latin typeface="黑体" panose="02010609060101010101" pitchFamily="49" charset="-122"/>
                <a:ea typeface="黑体" panose="02010609060101010101" pitchFamily="49" charset="-122"/>
              </a:rPr>
              <a:t>教与学的目标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276600" y="68263"/>
            <a:ext cx="1371600" cy="533400"/>
          </a:xfrm>
          <a:prstGeom prst="flowChartAlternateProcess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Preparation</a:t>
            </a:r>
          </a:p>
          <a:p>
            <a:pPr algn="ctr" eaLnBrk="1" hangingPunct="1"/>
            <a:r>
              <a:rPr lang="zh-CN" altLang="en-US" sz="1200">
                <a:latin typeface="黑体" panose="02010609060101010101" pitchFamily="49" charset="-122"/>
                <a:ea typeface="黑体" panose="02010609060101010101" pitchFamily="49" charset="-122"/>
              </a:rPr>
              <a:t>轻松导入 开启思维</a:t>
            </a: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4800600" y="106363"/>
            <a:ext cx="2514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resentation&amp; Practice</a:t>
            </a:r>
          </a:p>
          <a:p>
            <a:pPr algn="ctr" eaLnBrk="1" hangingPunct="1"/>
            <a:r>
              <a:rPr lang="zh-CN" altLang="en-US" sz="1200" b="1"/>
              <a:t>机智传授新知 训练语言技能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180975" y="68263"/>
            <a:ext cx="1371600" cy="533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ask</a:t>
            </a:r>
          </a:p>
          <a:p>
            <a:pPr algn="ctr" eaLnBrk="1" hangingPunct="1"/>
            <a:r>
              <a:rPr lang="zh-CN" altLang="en-US" sz="1200" b="1"/>
              <a:t>语言运用任务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71488" y="838200"/>
            <a:ext cx="8963025" cy="575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 Let</a:t>
            </a:r>
            <a:r>
              <a:rPr lang="en-US" altLang="zh-CN" sz="3200" b="1">
                <a:latin typeface="宋体" panose="02010600030101010101" pitchFamily="2" charset="-122"/>
              </a:rPr>
              <a:t>’</a:t>
            </a:r>
            <a:r>
              <a:rPr lang="en-US" altLang="zh-CN" sz="3200" b="1"/>
              <a:t>s Chant .</a:t>
            </a:r>
          </a:p>
          <a:p>
            <a:pPr eaLnBrk="1" hangingPunct="1"/>
            <a:endParaRPr lang="en-US" altLang="zh-CN" sz="3200" b="1"/>
          </a:p>
          <a:p>
            <a:pPr eaLnBrk="1" hangingPunct="1"/>
            <a:r>
              <a:rPr lang="en-US" altLang="zh-CN" sz="2800" b="1">
                <a:solidFill>
                  <a:srgbClr val="006600"/>
                </a:solidFill>
              </a:rPr>
              <a:t>Fun fun fun,music is fun.</a:t>
            </a:r>
          </a:p>
          <a:p>
            <a:pPr eaLnBrk="1" hangingPunct="1"/>
            <a:r>
              <a:rPr lang="en-US" altLang="zh-CN" sz="2800" b="1">
                <a:solidFill>
                  <a:srgbClr val="006600"/>
                </a:solidFill>
              </a:rPr>
              <a:t>Interesting interesting,science is interesting.</a:t>
            </a:r>
          </a:p>
          <a:p>
            <a:pPr eaLnBrk="1" hangingPunct="1"/>
            <a:r>
              <a:rPr lang="en-US" altLang="zh-CN" sz="2800" b="1">
                <a:solidFill>
                  <a:srgbClr val="006600"/>
                </a:solidFill>
              </a:rPr>
              <a:t>Tired tired tired,P.E is tired.</a:t>
            </a:r>
          </a:p>
          <a:p>
            <a:pPr eaLnBrk="1" hangingPunct="1"/>
            <a:r>
              <a:rPr lang="en-US" altLang="zh-CN" sz="2800" b="1">
                <a:solidFill>
                  <a:srgbClr val="006600"/>
                </a:solidFill>
              </a:rPr>
              <a:t>Difficult difficult, math is difficult.</a:t>
            </a:r>
          </a:p>
          <a:p>
            <a:pPr eaLnBrk="1" hangingPunct="1"/>
            <a:r>
              <a:rPr lang="en-US" altLang="zh-CN" sz="2800" b="1">
                <a:solidFill>
                  <a:srgbClr val="006600"/>
                </a:solidFill>
              </a:rPr>
              <a:t>Relaxing relaxing,Chinse is relaxing.</a:t>
            </a:r>
          </a:p>
          <a:p>
            <a:pPr eaLnBrk="1" hangingPunct="1"/>
            <a:r>
              <a:rPr lang="en-US" altLang="zh-CN" sz="2800" b="1">
                <a:solidFill>
                  <a:srgbClr val="006600"/>
                </a:solidFill>
              </a:rPr>
              <a:t>Boring boring boring,nothing is boring!</a:t>
            </a:r>
          </a:p>
          <a:p>
            <a:pPr eaLnBrk="1" hangingPunct="1"/>
            <a:r>
              <a:rPr lang="en-US" altLang="zh-CN" sz="2800" b="1">
                <a:solidFill>
                  <a:srgbClr val="006600"/>
                </a:solidFill>
              </a:rPr>
              <a:t> Nothing is boring!</a:t>
            </a:r>
          </a:p>
          <a:p>
            <a:pPr eaLnBrk="1" hangingPunct="1"/>
            <a:endParaRPr lang="en-US" altLang="zh-CN" sz="2800" b="1">
              <a:solidFill>
                <a:srgbClr val="006600"/>
              </a:solidFill>
            </a:endParaRPr>
          </a:p>
          <a:p>
            <a:pPr eaLnBrk="1" hangingPunct="1"/>
            <a:endParaRPr lang="en-US" altLang="zh-CN" sz="2800" b="1">
              <a:solidFill>
                <a:srgbClr val="006600"/>
              </a:solidFill>
            </a:endParaRPr>
          </a:p>
          <a:p>
            <a:pPr eaLnBrk="1" hangingPunct="1"/>
            <a:endParaRPr lang="en-US" altLang="zh-CN" sz="2800" b="1">
              <a:solidFill>
                <a:srgbClr val="006600"/>
              </a:solidFill>
            </a:endParaRPr>
          </a:p>
          <a:p>
            <a:pPr eaLnBrk="1" hangingPunct="1"/>
            <a:endParaRPr lang="en-US" altLang="zh-CN" sz="240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1507</TotalTime>
  <Words>784</Words>
  <Application>Microsoft Office PowerPoint</Application>
  <PresentationFormat>全屏显示(4:3)</PresentationFormat>
  <Paragraphs>220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Verdana</vt:lpstr>
      <vt:lpstr>宋体</vt:lpstr>
      <vt:lpstr>Arial</vt:lpstr>
      <vt:lpstr>Wingdings</vt:lpstr>
      <vt:lpstr>Calibri</vt:lpstr>
      <vt:lpstr>方正舒体</vt:lpstr>
      <vt:lpstr>黑体</vt:lpstr>
      <vt:lpstr>Profile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new</cp:lastModifiedBy>
  <cp:revision>119</cp:revision>
  <cp:lastPrinted>1601-01-01T00:00:00Z</cp:lastPrinted>
  <dcterms:created xsi:type="dcterms:W3CDTF">1601-01-01T00:00:00Z</dcterms:created>
  <dcterms:modified xsi:type="dcterms:W3CDTF">2014-12-25T07:10:37Z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