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33.xml" ContentType="application/vnd.openxmlformats-officedocument.presentationml.tags+xml"/>
  <Override PartName="/ppt/notesSlides/notesSlide11.xml" ContentType="application/vnd.openxmlformats-officedocument.presentationml.notesSlide+xml"/>
  <Default Extension="gif" ContentType="image/gif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slideLayouts/slideLayout34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9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2" r:id="rId3"/>
    <p:sldMasterId id="2147483682" r:id="rId4"/>
    <p:sldMasterId id="2147483692" r:id="rId5"/>
  </p:sldMasterIdLst>
  <p:notesMasterIdLst>
    <p:notesMasterId r:id="rId46"/>
  </p:notesMasterIdLst>
  <p:sldIdLst>
    <p:sldId id="378" r:id="rId6"/>
    <p:sldId id="272" r:id="rId7"/>
    <p:sldId id="281" r:id="rId8"/>
    <p:sldId id="275" r:id="rId9"/>
    <p:sldId id="278" r:id="rId10"/>
    <p:sldId id="411" r:id="rId11"/>
    <p:sldId id="410" r:id="rId12"/>
    <p:sldId id="279" r:id="rId13"/>
    <p:sldId id="256" r:id="rId14"/>
    <p:sldId id="257" r:id="rId15"/>
    <p:sldId id="443" r:id="rId16"/>
    <p:sldId id="442" r:id="rId17"/>
    <p:sldId id="354" r:id="rId18"/>
    <p:sldId id="452" r:id="rId19"/>
    <p:sldId id="356" r:id="rId20"/>
    <p:sldId id="453" r:id="rId21"/>
    <p:sldId id="454" r:id="rId22"/>
    <p:sldId id="357" r:id="rId23"/>
    <p:sldId id="358" r:id="rId24"/>
    <p:sldId id="359" r:id="rId25"/>
    <p:sldId id="360" r:id="rId26"/>
    <p:sldId id="300" r:id="rId27"/>
    <p:sldId id="362" r:id="rId28"/>
    <p:sldId id="301" r:id="rId29"/>
    <p:sldId id="363" r:id="rId30"/>
    <p:sldId id="364" r:id="rId31"/>
    <p:sldId id="366" r:id="rId32"/>
    <p:sldId id="367" r:id="rId33"/>
    <p:sldId id="451" r:id="rId34"/>
    <p:sldId id="368" r:id="rId35"/>
    <p:sldId id="376" r:id="rId36"/>
    <p:sldId id="369" r:id="rId37"/>
    <p:sldId id="370" r:id="rId38"/>
    <p:sldId id="316" r:id="rId39"/>
    <p:sldId id="444" r:id="rId40"/>
    <p:sldId id="445" r:id="rId41"/>
    <p:sldId id="450" r:id="rId42"/>
    <p:sldId id="447" r:id="rId43"/>
    <p:sldId id="448" r:id="rId44"/>
    <p:sldId id="373" r:id="rId45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00"/>
    <a:srgbClr val="202020"/>
    <a:srgbClr val="323232"/>
    <a:srgbClr val="CC3300"/>
    <a:srgbClr val="CC0000"/>
    <a:srgbClr val="990000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4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833D93B-9203-4779-93DC-27C4A8EBFB70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07B49F6-E1DC-4AC3-8F76-C82DA99916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2875" y="768350"/>
            <a:ext cx="6818313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711200" y="4860925"/>
            <a:ext cx="5683250" cy="460533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3731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9075" tIns="49538" rIns="99075" bIns="49538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73732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9075" tIns="49538" rIns="99075" bIns="49538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73733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4FCDC1-776B-4717-8A5C-6011B4A6FC60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6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711200" y="4860925"/>
            <a:ext cx="5683250" cy="460533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3427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9075" tIns="49538" rIns="99075" bIns="49538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103428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9075" tIns="49538" rIns="99075" bIns="49538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103429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E1927A4-B072-4933-B79D-77061D792BEC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5475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9075" tIns="49538" rIns="99075" bIns="49538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</a:p>
        </p:txBody>
      </p:sp>
      <p:sp>
        <p:nvSpPr>
          <p:cNvPr id="105476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9075" tIns="49538" rIns="99075" bIns="49538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</a:p>
        </p:txBody>
      </p:sp>
      <p:sp>
        <p:nvSpPr>
          <p:cNvPr id="105477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95460B9-778C-4C0C-8FB8-772E57AF01E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2875" y="768350"/>
            <a:ext cx="6818313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7523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9075" tIns="49538" rIns="99075" bIns="49538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107524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9075" tIns="49538" rIns="99075" bIns="49538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107525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337E040-A3A7-4A53-BA7F-BC1ACA794F6B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2875" y="768350"/>
            <a:ext cx="6818313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711200" y="4860925"/>
            <a:ext cx="5683250" cy="460533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5779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9075" tIns="49538" rIns="99075" bIns="49538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75780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9075" tIns="49538" rIns="99075" bIns="49538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75781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0B52FF-FEC9-452E-8639-E10D2034A3AC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98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6816BD1-7E20-4CCA-849C-8E233512083A}" type="slidenum">
              <a:rPr lang="zh-CN" altLang="en-US">
                <a:solidFill>
                  <a:srgbClr val="000000"/>
                </a:solidFill>
                <a:ea typeface="微软雅黑" pitchFamily="34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CN">
              <a:solidFill>
                <a:srgbClr val="0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217328B9-19FE-4A9D-A0D9-F795BF450239}" type="slidenum">
              <a:rPr lang="zh-CN" altLang="en-US">
                <a:solidFill>
                  <a:srgbClr val="000000"/>
                </a:solidFill>
                <a:ea typeface="微软雅黑" pitchFamily="34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zh-CN">
              <a:solidFill>
                <a:srgbClr val="0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39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F9247474-4154-4ABB-86FB-0E2EB5D42342}" type="slidenum">
              <a:rPr lang="zh-CN" altLang="en-US">
                <a:solidFill>
                  <a:srgbClr val="000000"/>
                </a:solidFill>
                <a:ea typeface="微软雅黑" pitchFamily="34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zh-CN">
              <a:solidFill>
                <a:srgbClr val="0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60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7FD92258-870E-4553-BE5E-1988DC35945D}" type="slidenum">
              <a:rPr lang="zh-CN" altLang="en-US">
                <a:solidFill>
                  <a:srgbClr val="000000"/>
                </a:solidFill>
                <a:ea typeface="微软雅黑" pitchFamily="34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zh-CN">
              <a:solidFill>
                <a:srgbClr val="0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90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20BF6667-13AD-48EC-B303-24D83928245E}" type="slidenum">
              <a:rPr lang="zh-CN" altLang="en-US">
                <a:solidFill>
                  <a:srgbClr val="000000"/>
                </a:solidFill>
                <a:ea typeface="微软雅黑" pitchFamily="34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CN">
              <a:solidFill>
                <a:srgbClr val="0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31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E8997DEF-D1F1-4B0D-9A96-C1DEFC7E2D63}" type="slidenum">
              <a:rPr lang="zh-CN" altLang="en-US">
                <a:solidFill>
                  <a:srgbClr val="000000"/>
                </a:solidFill>
                <a:ea typeface="微软雅黑" pitchFamily="34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altLang="zh-CN">
              <a:solidFill>
                <a:srgbClr val="0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83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82F08446-0BE7-4DF8-A9CA-387E8740B608}" type="slidenum">
              <a:rPr lang="zh-CN" altLang="en-US">
                <a:solidFill>
                  <a:srgbClr val="000000"/>
                </a:solidFill>
                <a:ea typeface="微软雅黑" pitchFamily="34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 altLang="zh-CN">
              <a:solidFill>
                <a:srgbClr val="0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7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25BD-C6C1-4E2C-833C-469FB6A613BF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502E9-1DAF-4FDB-9E68-4EFBBCBEC5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7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6249E-736C-4911-8732-B8A29A349B79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31A2E-2D9A-45EB-90D4-D6E36AC95C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18C75-2519-4FBC-A098-827092DA1036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A9FF7-2B15-4000-BDE8-E7E0B812D1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2F008-6373-465E-8E34-98AFA5B93ACA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83484-50CC-4B9D-B99C-48DFE23A7F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2950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10800" y="0"/>
            <a:ext cx="198120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54563"/>
            <a:ext cx="2012950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210800" y="4787900"/>
            <a:ext cx="1981200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924175" y="1414123"/>
            <a:ext cx="6343651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111443" y="3909814"/>
            <a:ext cx="1969116" cy="293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19375" y="2602399"/>
            <a:ext cx="6953251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14764" y="3376612"/>
            <a:ext cx="4562475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558B9-7654-4620-A7AE-DEE7D0A3915B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CFF45-A5E3-4113-AB25-7BBAEE9688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23636-929B-490E-B600-9B91CED8DFAF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24D05-460B-47EE-BD3E-78BE4F2B9D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29000" cy="360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63000" y="3324225"/>
            <a:ext cx="3429000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03625"/>
            <a:ext cx="31623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29700" y="0"/>
            <a:ext cx="3190875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2875" y="3276601"/>
            <a:ext cx="6826251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76526" y="4017965"/>
            <a:ext cx="6838951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C75C7-E9D9-4C52-937A-8CA78E55930B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4489B-F280-4276-8396-4F853DE3E6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DC58B-AB7F-4B9E-AFE3-791465758460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C25E1-867D-4EAC-99E7-4FF54A618F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814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759825"/>
            <a:ext cx="5157787" cy="3429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814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759825"/>
            <a:ext cx="5183188" cy="3429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3891E-149F-470B-B876-F3251D3ABD6C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E4038-61B4-4D75-828B-B09BF8DFC8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2950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10800" y="0"/>
            <a:ext cx="198120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54563"/>
            <a:ext cx="2012950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210800" y="4787900"/>
            <a:ext cx="1981200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924175" y="1414123"/>
            <a:ext cx="6343651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111443" y="3909814"/>
            <a:ext cx="1969116" cy="293640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2619375" y="2510323"/>
            <a:ext cx="6953251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3643314" y="3376612"/>
            <a:ext cx="4905375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21464-F04A-4530-922E-67823BABB856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6CBD9-930C-44F3-A87D-6491F1A0E9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128A5-5B58-45EB-B762-6DB9521C51CE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9AE02-6F3E-46AA-990C-C56B3C4813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7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671E7-CC6B-40C4-8AF3-DC417CE8461F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E66E7-A918-4A32-AC43-F7C45CF361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647702"/>
            <a:ext cx="3932237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647701"/>
            <a:ext cx="617220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6737E-49A6-4E1D-B29F-3E0EFBBB3E0B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B0A9B-4306-4067-8699-A771AC7680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ECCAA-E49E-430A-A950-A6F834FF33DD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45283-A9C0-48CA-AEDB-9BF7972035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57200"/>
            <a:ext cx="105156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A2180-8E55-4C81-8D60-4570C3088AE3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4BC85-92D3-46BE-A06E-04B5046361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2"/>
            <a:ext cx="10515600" cy="1102995"/>
          </a:xfrm>
        </p:spPr>
        <p:txBody>
          <a:bodyPr lIns="144145" anchor="b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0455F-355E-4082-8F1B-C171E81D7813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4747F-1D4C-4482-A6CB-791F1B3912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4269A-FEC3-460B-A81A-C1337A9B5A6E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9DAA2-19AC-47CA-AC23-B053BFFC01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  <p:sp>
        <p:nvSpPr>
          <p:cNvPr id="74754" name="标题 74753"/>
          <p:cNvSpPr>
            <a:spLocks noGrp="1" noRot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74755" name="副标题 74754"/>
          <p:cNvSpPr>
            <a:spLocks noGrp="1" noRot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5" name="日期占位符 74755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74756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747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5EC149BA-4BC0-4628-8DC3-2DDAF5506B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1F3125AB-8BFC-40CC-AC6B-D3C5068590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415D7A01-0FDE-4BBE-967C-FB7A9AACBE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600200"/>
            <a:ext cx="5579957" cy="44989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8" y="1600200"/>
            <a:ext cx="5579957" cy="44989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4B537549-1932-4F5C-AAD5-B9F45ECA45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F7E0B58C-1251-4143-B14E-F390802BC5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2EACCBF8-AB75-4AEC-98C8-4741D2CD80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  <p:sp>
        <p:nvSpPr>
          <p:cNvPr id="3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1A02BC7D-FAE8-4229-8F88-EB41375F38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D9ACE550-CA8E-439A-8265-699FBCD3B6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B82453BB-210C-4EF1-83FE-4624D4C58C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69" y="1482091"/>
            <a:ext cx="5220971" cy="823595"/>
          </a:xfrm>
        </p:spPr>
        <p:txBody>
          <a:bodyPr anchor="ctr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2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7" y="1482091"/>
            <a:ext cx="5097145" cy="823595"/>
          </a:xfrm>
        </p:spPr>
        <p:txBody>
          <a:bodyPr anchor="ctr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7" y="2368552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62F72-9991-40CE-8538-3D2009584ED6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58B88-165A-413D-A962-6CED97CAD7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6E0CFCDD-2E59-4879-A05E-642258377B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8" y="228601"/>
            <a:ext cx="2846917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228601"/>
            <a:ext cx="8375712" cy="587057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CB5ECA65-E234-44C1-A656-8CF4F50BC7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A6E36-861C-47E4-ACF2-2F473D899D85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10CF-9BFC-4C1F-A64C-2ECE776EE3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699" y="-1905"/>
            <a:ext cx="7017385" cy="6861810"/>
          </a:xfrm>
          <a:noFill/>
        </p:spPr>
        <p:txBody>
          <a:bodyPr lIns="252095" tIns="144145" rtlCol="0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6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1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A99A0-CE21-4F02-8D55-5F0C109F660F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FC4CE-8BB9-418C-A3E5-C9C2EFDAC5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6" y="-7620"/>
            <a:ext cx="7017385" cy="6861810"/>
          </a:xfrm>
          <a:noFill/>
        </p:spPr>
        <p:txBody>
          <a:bodyPr lIns="252095" tIns="144145" rtlCol="0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7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7D7C2-249E-4989-B74B-3F539E1E7608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C3D7E-A37F-437A-96D9-892385BC2C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9F569-329F-46F8-B1E8-88616943E367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A7735-C3FC-488E-822A-5BF81CCFFF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pPr>
              <a:defRPr/>
            </a:pPr>
            <a:fld id="{A3F6A9F7-6AB5-4506-B95C-CB2B8748FF5C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pPr>
              <a:defRPr/>
            </a:pPr>
            <a:fld id="{888F0A5C-F7C2-4390-AC13-EFF7F231B3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ransition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itchFamily="34" charset="-122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itchFamily="34" charset="-122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itchFamily="34" charset="-122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120000"/>
        </a:lnSpc>
        <a:spcBef>
          <a:spcPts val="1000"/>
        </a:spcBef>
        <a:spcAft>
          <a:spcPct val="0"/>
        </a:spcAft>
        <a:buSzPct val="75000"/>
        <a:buFont typeface="Arial" charset="0"/>
        <a:buChar char="•"/>
        <a:defRPr sz="2800" kern="1200">
          <a:solidFill>
            <a:srgbClr val="262626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4675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75000"/>
        <a:buFont typeface="Arial" charset="0"/>
        <a:buChar char="•"/>
        <a:defRPr sz="2200" kern="1200">
          <a:solidFill>
            <a:srgbClr val="404040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6475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75000"/>
        <a:buFont typeface="Arial" charset="0"/>
        <a:buChar char="‒"/>
        <a:defRPr sz="2000" kern="1200">
          <a:solidFill>
            <a:srgbClr val="595959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300" indent="-228600" algn="l" rtl="0" fontAlgn="base">
        <a:spcBef>
          <a:spcPts val="500"/>
        </a:spcBef>
        <a:spcAft>
          <a:spcPct val="0"/>
        </a:spcAft>
        <a:buSzPct val="75000"/>
        <a:buFont typeface="Arial" charset="0"/>
        <a:buChar char="˃"/>
        <a:defRPr kern="1200">
          <a:solidFill>
            <a:srgbClr val="7F7F7F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100" indent="-228600" algn="l" rtl="0" fontAlgn="base">
        <a:lnSpc>
          <a:spcPct val="90000"/>
        </a:lnSpc>
        <a:spcBef>
          <a:spcPts val="500"/>
        </a:spcBef>
        <a:spcAft>
          <a:spcPct val="0"/>
        </a:spcAft>
        <a:buSzPct val="75000"/>
        <a:buFont typeface="Arial" charset="0"/>
        <a:buChar char="˃"/>
        <a:defRPr kern="1200">
          <a:solidFill>
            <a:srgbClr val="7F7F7F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BD06573-ED09-45B0-9D30-A2EA1B8EF973}" type="datetimeFigureOut">
              <a:rPr lang="zh-CN" altLang="en-US"/>
              <a:pPr>
                <a:defRPr/>
              </a:pPr>
              <a:t>2019-9-2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975A547-6232-4D44-89F4-42DF57DB59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/>
          <p:cNvPicPr>
            <a:picLocks noChangeAspect="1" noChangeArrowheads="1"/>
          </p:cNvPicPr>
          <p:nvPr userDrawn="1"/>
        </p:nvPicPr>
        <p:blipFill>
          <a:blip r:embed="rId11"/>
          <a:srcRect l="5125" r="4079" b="21777"/>
          <a:stretch>
            <a:fillRect/>
          </a:stretch>
        </p:blipFill>
        <p:spPr bwMode="auto">
          <a:xfrm>
            <a:off x="0" y="5829300"/>
            <a:ext cx="12192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图片 3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0704513" y="165100"/>
            <a:ext cx="12207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3" y="164637"/>
            <a:ext cx="3695733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258763" y="123825"/>
            <a:ext cx="14541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6"/>
          <p:cNvPicPr>
            <a:picLocks noChangeAspect="1" noChangeArrowheads="1"/>
          </p:cNvPicPr>
          <p:nvPr userDrawn="1"/>
        </p:nvPicPr>
        <p:blipFill>
          <a:blip r:embed="rId11"/>
          <a:srcRect l="5125" r="4079" b="21777"/>
          <a:stretch>
            <a:fillRect/>
          </a:stretch>
        </p:blipFill>
        <p:spPr bwMode="auto">
          <a:xfrm>
            <a:off x="0" y="5829300"/>
            <a:ext cx="12192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图片 3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0704513" y="165100"/>
            <a:ext cx="12207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2" y="164637"/>
            <a:ext cx="3695733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258763" y="123825"/>
            <a:ext cx="14541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73729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401638" y="228600"/>
            <a:ext cx="11388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6083" name="文本占位符 73730"/>
          <p:cNvSpPr>
            <a:spLocks noGrp="1" noRot="1" noChangeArrowheads="1"/>
          </p:cNvSpPr>
          <p:nvPr/>
        </p:nvSpPr>
        <p:spPr bwMode="auto"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</a:pPr>
            <a:r>
              <a:rPr lang="zh-CN" altLang="en-US" sz="3200"/>
              <a:t>单击此处编辑母版文本样式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800"/>
              <a:t>第二级</a:t>
            </a:r>
          </a:p>
          <a:p>
            <a:pPr marL="1143000" lvl="2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400"/>
              <a:t>第三级</a:t>
            </a:r>
          </a:p>
          <a:p>
            <a:pPr marL="1600200" lvl="3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ª"/>
            </a:pPr>
            <a:r>
              <a:rPr lang="zh-CN" altLang="en-US" sz="2000"/>
              <a:t>第四级</a:t>
            </a:r>
          </a:p>
          <a:p>
            <a:pPr marL="2057400" lvl="4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w"/>
            </a:pPr>
            <a:r>
              <a:rPr lang="zh-CN" altLang="en-US" sz="2000"/>
              <a:t>第五级</a:t>
            </a:r>
          </a:p>
        </p:txBody>
      </p:sp>
      <p:sp>
        <p:nvSpPr>
          <p:cNvPr id="73732" name="日期占位符 73731"/>
          <p:cNvSpPr>
            <a:spLocks noGrp="1"/>
          </p:cNvSpPr>
          <p:nvPr>
            <p:ph type="dt" sz="half" idx="2"/>
          </p:nvPr>
        </p:nvSpPr>
        <p:spPr>
          <a:xfrm>
            <a:off x="401638" y="6245225"/>
            <a:ext cx="3052762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solidFill>
                  <a:srgbClr val="FFFFFF"/>
                </a:solidFill>
                <a:latin typeface="Times New Roman" panose="02020603050405020304" pitchFamily="18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3733" name="页脚占位符 7373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solidFill>
                  <a:srgbClr val="FFFFFF"/>
                </a:solidFill>
                <a:latin typeface="Times New Roman" panose="02020603050405020304" pitchFamily="18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3734" name="灯片编号占位符 7373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305276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  <a:latin typeface="Times New Roman" panose="02020603050405020304" pitchFamily="18" charset="0"/>
                <a:ea typeface="+mn-ea"/>
              </a:defRPr>
            </a:lvl1pPr>
          </a:lstStyle>
          <a:p>
            <a:pPr>
              <a:defRPr/>
            </a:pPr>
            <a:fld id="{7FE9BC7E-2020-4807-84D1-2B0750582E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29.jpeg"/><Relationship Id="rId4" Type="http://schemas.openxmlformats.org/officeDocument/2006/relationships/notesSlide" Target="../notesSlides/notesSlide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736725" y="1751013"/>
            <a:ext cx="8475663" cy="2763837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br>
              <a:rPr lang="en-US" altLang="zh-CN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</a:rPr>
              <a:t>先来欣赏几幅图片吧！ </a:t>
            </a:r>
            <a:b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</a:rPr>
            </a:b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</a:rPr>
            </a:b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</a:rPr>
              <a:t>  </a:t>
            </a:r>
            <a:r>
              <a:rPr lang="zh-CN" altLang="en-US" sz="4800" b="1" dirty="0">
                <a:solidFill>
                  <a:srgbClr val="0000CC"/>
                </a:solidFill>
                <a:latin typeface="黑体" panose="02010609060101010101" charset="-122"/>
              </a:rPr>
              <a:t> 思考：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</a:rPr>
              <a:t>它们有什么品质？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9063" y="558800"/>
            <a:ext cx="7051675" cy="6073775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dirty="0">
                <a:solidFill>
                  <a:srgbClr val="FF0000"/>
                </a:solidFill>
              </a:rPr>
              <a:t>宗璞</a:t>
            </a:r>
            <a:r>
              <a:rPr lang="zh-CN" altLang="en-US" sz="4400" dirty="0"/>
              <a:t>，</a:t>
            </a:r>
            <a:r>
              <a:rPr lang="zh-CN" altLang="en-US" sz="3200" b="1" dirty="0">
                <a:solidFill>
                  <a:schemeClr val="tx1"/>
                </a:solidFill>
              </a:rPr>
              <a:t>原名</a:t>
            </a:r>
            <a:r>
              <a:rPr lang="zh-CN" altLang="en-US" sz="3200" b="1" dirty="0">
                <a:solidFill>
                  <a:srgbClr val="FF0000"/>
                </a:solidFill>
              </a:rPr>
              <a:t>冯钟璞</a:t>
            </a:r>
            <a:r>
              <a:rPr lang="zh-CN" altLang="en-US" sz="3200" dirty="0"/>
              <a:t>，</a:t>
            </a:r>
            <a:r>
              <a:rPr lang="zh-CN" altLang="en-US" sz="3200" b="1" dirty="0">
                <a:solidFill>
                  <a:schemeClr val="tx1"/>
                </a:solidFill>
              </a:rPr>
              <a:t>女，1928年出生，当代作家，常用笔名宗璞。代表性作品有短篇小说《红豆》《弦上的梦》，系列长篇小说《野葫芦引》和</a:t>
            </a:r>
            <a:r>
              <a:rPr lang="zh-CN" altLang="en-US" sz="3200" b="1" dirty="0">
                <a:solidFill>
                  <a:srgbClr val="FF3300"/>
                </a:solidFill>
              </a:rPr>
              <a:t>散文《紫藤萝瀑布》</a:t>
            </a:r>
            <a:r>
              <a:rPr lang="zh-CN" altLang="en-US" sz="3200" b="1" dirty="0">
                <a:solidFill>
                  <a:schemeClr val="tx1"/>
                </a:solidFill>
              </a:rPr>
              <a:t>等。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《丁香结》是她的一部散文集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,荣获中国作家协会主办的首届新时期散文集嘉奖。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dirty="0"/>
              <a:t>       </a:t>
            </a:r>
            <a:r>
              <a:rPr lang="zh-CN" altLang="en-US" sz="3200" b="1" dirty="0">
                <a:solidFill>
                  <a:schemeClr val="tx1"/>
                </a:solidFill>
              </a:rPr>
              <a:t>她的小说，刻意求新，语言明丽含蓄，流畅而有余韵，颇具特色。</a:t>
            </a:r>
            <a:r>
              <a:rPr lang="zh-CN" altLang="en-US" sz="3200" b="1" dirty="0">
                <a:solidFill>
                  <a:srgbClr val="0000CC"/>
                </a:solidFill>
              </a:rPr>
              <a:t>她的散文情谊深长，隽永如水。</a:t>
            </a:r>
          </a:p>
        </p:txBody>
      </p:sp>
      <p:pic>
        <p:nvPicPr>
          <p:cNvPr id="4" name="图片 3" descr="t01a584ab42b396023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2825" y="490538"/>
            <a:ext cx="4767263" cy="605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4438" y="53975"/>
            <a:ext cx="2065337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1225" y="2187575"/>
            <a:ext cx="1122363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950" y="908050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2707" name="组合 5"/>
          <p:cNvGrpSpPr>
            <a:grpSpLocks/>
          </p:cNvGrpSpPr>
          <p:nvPr/>
        </p:nvGrpSpPr>
        <p:grpSpPr bwMode="auto">
          <a:xfrm>
            <a:off x="158750" y="908050"/>
            <a:ext cx="2763838" cy="661988"/>
            <a:chOff x="0" y="0"/>
            <a:chExt cx="2071702" cy="661806"/>
          </a:xfrm>
        </p:grpSpPr>
        <p:sp>
          <p:nvSpPr>
            <p:cNvPr id="72727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5039884" y="836712"/>
            <a:ext cx="2496069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+mn-ea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72709" name="TextBox 3"/>
          <p:cNvSpPr txBox="1">
            <a:spLocks noChangeArrowheads="1"/>
          </p:cNvSpPr>
          <p:nvPr/>
        </p:nvSpPr>
        <p:spPr bwMode="auto">
          <a:xfrm>
            <a:off x="577850" y="1628775"/>
            <a:ext cx="28844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zhuì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72710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800" y="2205038"/>
            <a:ext cx="112236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1" name="图片 2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3138" y="2205038"/>
            <a:ext cx="1122362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2" name="文本框 6"/>
          <p:cNvSpPr txBox="1">
            <a:spLocks noChangeArrowheads="1"/>
          </p:cNvSpPr>
          <p:nvPr/>
        </p:nvSpPr>
        <p:spPr bwMode="auto">
          <a:xfrm>
            <a:off x="4805363" y="2279650"/>
            <a:ext cx="2041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幽   雅</a:t>
            </a:r>
          </a:p>
        </p:txBody>
      </p:sp>
      <p:sp>
        <p:nvSpPr>
          <p:cNvPr id="72713" name="TextBox 23"/>
          <p:cNvSpPr txBox="1">
            <a:spLocks noChangeArrowheads="1"/>
          </p:cNvSpPr>
          <p:nvPr/>
        </p:nvSpPr>
        <p:spPr bwMode="auto">
          <a:xfrm>
            <a:off x="4751388" y="1628775"/>
            <a:ext cx="27114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yōu    yǎ    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72714" name="文本框 6"/>
          <p:cNvSpPr txBox="1">
            <a:spLocks noChangeArrowheads="1"/>
          </p:cNvSpPr>
          <p:nvPr/>
        </p:nvSpPr>
        <p:spPr bwMode="auto">
          <a:xfrm>
            <a:off x="558800" y="2276475"/>
            <a:ext cx="2733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缀 （缀满）</a:t>
            </a:r>
          </a:p>
        </p:txBody>
      </p:sp>
      <p:sp>
        <p:nvSpPr>
          <p:cNvPr id="72715" name="TextBox 3"/>
          <p:cNvSpPr txBox="1">
            <a:spLocks noChangeArrowheads="1"/>
          </p:cNvSpPr>
          <p:nvPr/>
        </p:nvSpPr>
        <p:spPr bwMode="auto">
          <a:xfrm>
            <a:off x="431800" y="3476625"/>
            <a:ext cx="2495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bó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72716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450" y="4221163"/>
            <a:ext cx="112236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7" name="文本框 6"/>
          <p:cNvSpPr txBox="1">
            <a:spLocks noChangeArrowheads="1"/>
          </p:cNvSpPr>
          <p:nvPr/>
        </p:nvSpPr>
        <p:spPr bwMode="auto">
          <a:xfrm>
            <a:off x="411163" y="4292600"/>
            <a:ext cx="29654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薄 （单薄）</a:t>
            </a:r>
          </a:p>
        </p:txBody>
      </p:sp>
      <p:pic>
        <p:nvPicPr>
          <p:cNvPr id="72718" name="图片 2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35963" y="4205288"/>
            <a:ext cx="11207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9" name="文本框 6"/>
          <p:cNvSpPr txBox="1">
            <a:spLocks noChangeArrowheads="1"/>
          </p:cNvSpPr>
          <p:nvPr/>
        </p:nvSpPr>
        <p:spPr bwMode="auto">
          <a:xfrm>
            <a:off x="8550275" y="4254500"/>
            <a:ext cx="2733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恍 （恍然）</a:t>
            </a:r>
          </a:p>
        </p:txBody>
      </p: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8280400" y="3348038"/>
            <a:ext cx="44402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huǎng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72721" name="TextBox 3"/>
          <p:cNvSpPr txBox="1">
            <a:spLocks noChangeArrowheads="1"/>
          </p:cNvSpPr>
          <p:nvPr/>
        </p:nvSpPr>
        <p:spPr bwMode="auto">
          <a:xfrm>
            <a:off x="8202613" y="1557338"/>
            <a:ext cx="3076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àn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72722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99450" y="2133600"/>
            <a:ext cx="1122363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23" name="文本框 6"/>
          <p:cNvSpPr txBox="1">
            <a:spLocks noChangeArrowheads="1"/>
          </p:cNvSpPr>
          <p:nvPr/>
        </p:nvSpPr>
        <p:spPr bwMode="auto">
          <a:xfrm>
            <a:off x="8296275" y="2205038"/>
            <a:ext cx="2965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案 （伏案）</a:t>
            </a:r>
          </a:p>
        </p:txBody>
      </p:sp>
      <p:sp>
        <p:nvSpPr>
          <p:cNvPr id="72724" name="TextBox 3"/>
          <p:cNvSpPr txBox="1">
            <a:spLocks noChangeArrowheads="1"/>
          </p:cNvSpPr>
          <p:nvPr/>
        </p:nvSpPr>
        <p:spPr bwMode="auto">
          <a:xfrm>
            <a:off x="4656138" y="3429000"/>
            <a:ext cx="17335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hú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72725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5038" y="4244975"/>
            <a:ext cx="1122362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26" name="文本框 6"/>
          <p:cNvSpPr txBox="1">
            <a:spLocks noChangeArrowheads="1"/>
          </p:cNvSpPr>
          <p:nvPr/>
        </p:nvSpPr>
        <p:spPr bwMode="auto">
          <a:xfrm>
            <a:off x="4948238" y="4316413"/>
            <a:ext cx="27336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糊 （模糊）</a:t>
            </a:r>
          </a:p>
        </p:txBody>
      </p:sp>
    </p:spTree>
  </p:cSld>
  <p:clrMapOvr>
    <a:masterClrMapping/>
  </p:clrMapOvr>
  <p:transition spd="slow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950" y="908050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4754" name="组合 5"/>
          <p:cNvGrpSpPr>
            <a:grpSpLocks/>
          </p:cNvGrpSpPr>
          <p:nvPr/>
        </p:nvGrpSpPr>
        <p:grpSpPr bwMode="auto">
          <a:xfrm>
            <a:off x="158750" y="908050"/>
            <a:ext cx="2763838" cy="661988"/>
            <a:chOff x="0" y="0"/>
            <a:chExt cx="2071702" cy="661806"/>
          </a:xfrm>
        </p:grpSpPr>
        <p:sp>
          <p:nvSpPr>
            <p:cNvPr id="74788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4079777" y="836712"/>
            <a:ext cx="3840163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+mn-ea"/>
                <a:cs typeface="+mn-ea"/>
              </a:rPr>
              <a:t>我会读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74756" name="文本框 9"/>
          <p:cNvSpPr txBox="1">
            <a:spLocks noChangeArrowheads="1"/>
          </p:cNvSpPr>
          <p:nvPr/>
        </p:nvSpPr>
        <p:spPr bwMode="auto">
          <a:xfrm>
            <a:off x="336550" y="1630363"/>
            <a:ext cx="1425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zhái yuàn</a:t>
            </a:r>
          </a:p>
        </p:txBody>
      </p:sp>
      <p:sp>
        <p:nvSpPr>
          <p:cNvPr id="74757" name="TextBox 1"/>
          <p:cNvSpPr txBox="1">
            <a:spLocks noChangeArrowheads="1"/>
          </p:cNvSpPr>
          <p:nvPr/>
        </p:nvSpPr>
        <p:spPr bwMode="auto">
          <a:xfrm>
            <a:off x="431800" y="2133600"/>
            <a:ext cx="1919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宅 院</a:t>
            </a:r>
          </a:p>
        </p:txBody>
      </p:sp>
      <p:sp>
        <p:nvSpPr>
          <p:cNvPr id="74758" name="TextBox 20"/>
          <p:cNvSpPr txBox="1">
            <a:spLocks noChangeArrowheads="1"/>
          </p:cNvSpPr>
          <p:nvPr/>
        </p:nvSpPr>
        <p:spPr bwMode="auto">
          <a:xfrm>
            <a:off x="433388" y="2781300"/>
            <a:ext cx="2206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bèn zhuō</a:t>
            </a:r>
          </a:p>
        </p:txBody>
      </p:sp>
      <p:sp>
        <p:nvSpPr>
          <p:cNvPr id="74759" name="TextBox 24"/>
          <p:cNvSpPr txBox="1">
            <a:spLocks noChangeArrowheads="1"/>
          </p:cNvSpPr>
          <p:nvPr/>
        </p:nvSpPr>
        <p:spPr bwMode="auto">
          <a:xfrm>
            <a:off x="239713" y="3286125"/>
            <a:ext cx="1990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笨 拙</a:t>
            </a:r>
          </a:p>
        </p:txBody>
      </p:sp>
      <p:sp>
        <p:nvSpPr>
          <p:cNvPr id="74760" name="TextBox 5"/>
          <p:cNvSpPr txBox="1">
            <a:spLocks noChangeArrowheads="1"/>
          </p:cNvSpPr>
          <p:nvPr/>
        </p:nvSpPr>
        <p:spPr bwMode="auto">
          <a:xfrm>
            <a:off x="2351088" y="2063750"/>
            <a:ext cx="2016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 幽 雅</a:t>
            </a:r>
          </a:p>
        </p:txBody>
      </p:sp>
      <p:sp>
        <p:nvSpPr>
          <p:cNvPr id="74761" name="TextBox 5"/>
          <p:cNvSpPr txBox="1">
            <a:spLocks noChangeArrowheads="1"/>
          </p:cNvSpPr>
          <p:nvPr/>
        </p:nvSpPr>
        <p:spPr bwMode="auto">
          <a:xfrm>
            <a:off x="5138738" y="2043113"/>
            <a:ext cx="2016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伏 案</a:t>
            </a:r>
          </a:p>
        </p:txBody>
      </p:sp>
      <p:sp>
        <p:nvSpPr>
          <p:cNvPr id="74762" name="TextBox 2"/>
          <p:cNvSpPr txBox="1">
            <a:spLocks noChangeArrowheads="1"/>
          </p:cNvSpPr>
          <p:nvPr/>
        </p:nvSpPr>
        <p:spPr bwMode="auto">
          <a:xfrm>
            <a:off x="2351088" y="2781300"/>
            <a:ext cx="3073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 cēn cī</a:t>
            </a:r>
          </a:p>
        </p:txBody>
      </p:sp>
      <p:sp>
        <p:nvSpPr>
          <p:cNvPr id="74763" name="TextBox 5"/>
          <p:cNvSpPr txBox="1">
            <a:spLocks noChangeArrowheads="1"/>
          </p:cNvSpPr>
          <p:nvPr/>
        </p:nvSpPr>
        <p:spPr bwMode="auto">
          <a:xfrm>
            <a:off x="2351088" y="3267075"/>
            <a:ext cx="3263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参 差</a:t>
            </a:r>
          </a:p>
        </p:txBody>
      </p:sp>
      <p:sp>
        <p:nvSpPr>
          <p:cNvPr id="74764" name="TextBox 2"/>
          <p:cNvSpPr txBox="1">
            <a:spLocks noChangeArrowheads="1"/>
          </p:cNvSpPr>
          <p:nvPr/>
        </p:nvSpPr>
        <p:spPr bwMode="auto">
          <a:xfrm>
            <a:off x="7535863" y="3862388"/>
            <a:ext cx="406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mí méng</a:t>
            </a:r>
          </a:p>
        </p:txBody>
      </p:sp>
      <p:sp>
        <p:nvSpPr>
          <p:cNvPr id="74765" name="TextBox 5"/>
          <p:cNvSpPr txBox="1">
            <a:spLocks noChangeArrowheads="1"/>
          </p:cNvSpPr>
          <p:nvPr/>
        </p:nvSpPr>
        <p:spPr bwMode="auto">
          <a:xfrm>
            <a:off x="144463" y="4365625"/>
            <a:ext cx="220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照 耀</a:t>
            </a:r>
          </a:p>
        </p:txBody>
      </p:sp>
      <p:sp>
        <p:nvSpPr>
          <p:cNvPr id="74766" name="TextBox 2"/>
          <p:cNvSpPr txBox="1">
            <a:spLocks noChangeArrowheads="1"/>
          </p:cNvSpPr>
          <p:nvPr/>
        </p:nvSpPr>
        <p:spPr bwMode="auto">
          <a:xfrm>
            <a:off x="433388" y="3933825"/>
            <a:ext cx="2398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zhào yào</a:t>
            </a:r>
          </a:p>
        </p:txBody>
      </p:sp>
      <p:sp>
        <p:nvSpPr>
          <p:cNvPr id="74767" name="TextBox 5"/>
          <p:cNvSpPr txBox="1">
            <a:spLocks noChangeArrowheads="1"/>
          </p:cNvSpPr>
          <p:nvPr/>
        </p:nvSpPr>
        <p:spPr bwMode="auto">
          <a:xfrm>
            <a:off x="2351088" y="4325938"/>
            <a:ext cx="2400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文 思</a:t>
            </a:r>
          </a:p>
        </p:txBody>
      </p:sp>
      <p:sp>
        <p:nvSpPr>
          <p:cNvPr id="74768" name="TextBox 2"/>
          <p:cNvSpPr txBox="1">
            <a:spLocks noChangeArrowheads="1"/>
          </p:cNvSpPr>
          <p:nvPr/>
        </p:nvSpPr>
        <p:spPr bwMode="auto">
          <a:xfrm>
            <a:off x="2640013" y="3894138"/>
            <a:ext cx="27828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wén sī </a:t>
            </a:r>
          </a:p>
        </p:txBody>
      </p:sp>
      <p:sp>
        <p:nvSpPr>
          <p:cNvPr id="74769" name="TextBox 5"/>
          <p:cNvSpPr txBox="1">
            <a:spLocks noChangeArrowheads="1"/>
          </p:cNvSpPr>
          <p:nvPr/>
        </p:nvSpPr>
        <p:spPr bwMode="auto">
          <a:xfrm>
            <a:off x="4945063" y="4294188"/>
            <a:ext cx="2400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梦 想</a:t>
            </a:r>
          </a:p>
        </p:txBody>
      </p:sp>
      <p:sp>
        <p:nvSpPr>
          <p:cNvPr id="74770" name="TextBox 2"/>
          <p:cNvSpPr txBox="1">
            <a:spLocks noChangeArrowheads="1"/>
          </p:cNvSpPr>
          <p:nvPr/>
        </p:nvSpPr>
        <p:spPr bwMode="auto">
          <a:xfrm>
            <a:off x="4846638" y="2781300"/>
            <a:ext cx="2400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yǎn lián</a:t>
            </a:r>
          </a:p>
        </p:txBody>
      </p:sp>
      <p:sp>
        <p:nvSpPr>
          <p:cNvPr id="74771" name="TextBox 2"/>
          <p:cNvSpPr txBox="1">
            <a:spLocks noChangeArrowheads="1"/>
          </p:cNvSpPr>
          <p:nvPr/>
        </p:nvSpPr>
        <p:spPr bwMode="auto">
          <a:xfrm>
            <a:off x="7535863" y="2781300"/>
            <a:ext cx="2784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dān bó</a:t>
            </a:r>
          </a:p>
        </p:txBody>
      </p:sp>
      <p:sp>
        <p:nvSpPr>
          <p:cNvPr id="74772" name="TextBox 5"/>
          <p:cNvSpPr txBox="1">
            <a:spLocks noChangeArrowheads="1"/>
          </p:cNvSpPr>
          <p:nvPr/>
        </p:nvSpPr>
        <p:spPr bwMode="auto">
          <a:xfrm>
            <a:off x="4751388" y="3267075"/>
            <a:ext cx="25939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眼 帘</a:t>
            </a:r>
          </a:p>
        </p:txBody>
      </p:sp>
      <p:sp>
        <p:nvSpPr>
          <p:cNvPr id="74773" name="TextBox 5"/>
          <p:cNvSpPr txBox="1">
            <a:spLocks noChangeArrowheads="1"/>
          </p:cNvSpPr>
          <p:nvPr/>
        </p:nvSpPr>
        <p:spPr bwMode="auto">
          <a:xfrm>
            <a:off x="7392988" y="3267075"/>
            <a:ext cx="1966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单 薄</a:t>
            </a:r>
          </a:p>
        </p:txBody>
      </p:sp>
      <p:sp>
        <p:nvSpPr>
          <p:cNvPr id="74774" name="TextBox 2"/>
          <p:cNvSpPr txBox="1">
            <a:spLocks noChangeArrowheads="1"/>
          </p:cNvSpPr>
          <p:nvPr/>
        </p:nvSpPr>
        <p:spPr bwMode="auto">
          <a:xfrm>
            <a:off x="4751388" y="3862388"/>
            <a:ext cx="24495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mèng xiǎng</a:t>
            </a:r>
          </a:p>
        </p:txBody>
      </p:sp>
      <p:sp>
        <p:nvSpPr>
          <p:cNvPr id="74775" name="TextBox 18"/>
          <p:cNvSpPr txBox="1">
            <a:spLocks noChangeArrowheads="1"/>
          </p:cNvSpPr>
          <p:nvPr/>
        </p:nvSpPr>
        <p:spPr bwMode="auto">
          <a:xfrm>
            <a:off x="7727950" y="2062163"/>
            <a:ext cx="2305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浑 浊</a:t>
            </a:r>
          </a:p>
        </p:txBody>
      </p:sp>
      <p:sp>
        <p:nvSpPr>
          <p:cNvPr id="74776" name="TextBox 5"/>
          <p:cNvSpPr txBox="1">
            <a:spLocks noChangeArrowheads="1"/>
          </p:cNvSpPr>
          <p:nvPr/>
        </p:nvSpPr>
        <p:spPr bwMode="auto">
          <a:xfrm>
            <a:off x="7345363" y="4294188"/>
            <a:ext cx="3455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迷 蒙</a:t>
            </a:r>
          </a:p>
        </p:txBody>
      </p:sp>
      <p:sp>
        <p:nvSpPr>
          <p:cNvPr id="74777" name="TextBox 5"/>
          <p:cNvSpPr txBox="1">
            <a:spLocks noChangeArrowheads="1"/>
          </p:cNvSpPr>
          <p:nvPr/>
        </p:nvSpPr>
        <p:spPr bwMode="auto">
          <a:xfrm>
            <a:off x="144463" y="5445125"/>
            <a:ext cx="29749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印 象</a:t>
            </a:r>
          </a:p>
        </p:txBody>
      </p:sp>
      <p:sp>
        <p:nvSpPr>
          <p:cNvPr id="74778" name="TextBox 2"/>
          <p:cNvSpPr txBox="1">
            <a:spLocks noChangeArrowheads="1"/>
          </p:cNvSpPr>
          <p:nvPr/>
        </p:nvSpPr>
        <p:spPr bwMode="auto">
          <a:xfrm>
            <a:off x="7739063" y="4962525"/>
            <a:ext cx="406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píng dàn</a:t>
            </a:r>
          </a:p>
        </p:txBody>
      </p:sp>
      <p:sp>
        <p:nvSpPr>
          <p:cNvPr id="74779" name="TextBox 5"/>
          <p:cNvSpPr txBox="1">
            <a:spLocks noChangeArrowheads="1"/>
          </p:cNvSpPr>
          <p:nvPr/>
        </p:nvSpPr>
        <p:spPr bwMode="auto">
          <a:xfrm>
            <a:off x="2554288" y="5426075"/>
            <a:ext cx="2400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愁 怨</a:t>
            </a:r>
          </a:p>
        </p:txBody>
      </p:sp>
      <p:sp>
        <p:nvSpPr>
          <p:cNvPr id="74780" name="TextBox 2"/>
          <p:cNvSpPr txBox="1">
            <a:spLocks noChangeArrowheads="1"/>
          </p:cNvSpPr>
          <p:nvPr/>
        </p:nvSpPr>
        <p:spPr bwMode="auto">
          <a:xfrm>
            <a:off x="2670175" y="4994275"/>
            <a:ext cx="2784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chóu yuàn</a:t>
            </a:r>
          </a:p>
        </p:txBody>
      </p:sp>
      <p:sp>
        <p:nvSpPr>
          <p:cNvPr id="74781" name="TextBox 5"/>
          <p:cNvSpPr txBox="1">
            <a:spLocks noChangeArrowheads="1"/>
          </p:cNvSpPr>
          <p:nvPr/>
        </p:nvSpPr>
        <p:spPr bwMode="auto">
          <a:xfrm>
            <a:off x="5148263" y="5394325"/>
            <a:ext cx="2400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顺 心</a:t>
            </a:r>
          </a:p>
        </p:txBody>
      </p:sp>
      <p:sp>
        <p:nvSpPr>
          <p:cNvPr id="74782" name="TextBox 5"/>
          <p:cNvSpPr txBox="1">
            <a:spLocks noChangeArrowheads="1"/>
          </p:cNvSpPr>
          <p:nvPr/>
        </p:nvSpPr>
        <p:spPr bwMode="auto">
          <a:xfrm>
            <a:off x="7548563" y="5394325"/>
            <a:ext cx="3455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平 淡</a:t>
            </a:r>
          </a:p>
        </p:txBody>
      </p:sp>
      <p:sp>
        <p:nvSpPr>
          <p:cNvPr id="74783" name="文本框 9"/>
          <p:cNvSpPr txBox="1">
            <a:spLocks noChangeArrowheads="1"/>
          </p:cNvSpPr>
          <p:nvPr/>
        </p:nvSpPr>
        <p:spPr bwMode="auto">
          <a:xfrm>
            <a:off x="2551113" y="1628775"/>
            <a:ext cx="9953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yōu yǎ</a:t>
            </a:r>
          </a:p>
        </p:txBody>
      </p:sp>
      <p:sp>
        <p:nvSpPr>
          <p:cNvPr id="74784" name="文本框 9"/>
          <p:cNvSpPr txBox="1">
            <a:spLocks noChangeArrowheads="1"/>
          </p:cNvSpPr>
          <p:nvPr/>
        </p:nvSpPr>
        <p:spPr bwMode="auto">
          <a:xfrm>
            <a:off x="5143500" y="1628775"/>
            <a:ext cx="882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fú àn</a:t>
            </a:r>
          </a:p>
        </p:txBody>
      </p:sp>
      <p:sp>
        <p:nvSpPr>
          <p:cNvPr id="74785" name="文本框 9"/>
          <p:cNvSpPr txBox="1">
            <a:spLocks noChangeArrowheads="1"/>
          </p:cNvSpPr>
          <p:nvPr/>
        </p:nvSpPr>
        <p:spPr bwMode="auto">
          <a:xfrm>
            <a:off x="431800" y="5013325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yìn xiàng</a:t>
            </a:r>
          </a:p>
        </p:txBody>
      </p:sp>
      <p:sp>
        <p:nvSpPr>
          <p:cNvPr id="74786" name="文本框 9"/>
          <p:cNvSpPr txBox="1">
            <a:spLocks noChangeArrowheads="1"/>
          </p:cNvSpPr>
          <p:nvPr/>
        </p:nvSpPr>
        <p:spPr bwMode="auto">
          <a:xfrm>
            <a:off x="7543800" y="1589088"/>
            <a:ext cx="1419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hún zhuó</a:t>
            </a:r>
          </a:p>
        </p:txBody>
      </p:sp>
      <p:sp>
        <p:nvSpPr>
          <p:cNvPr id="74787" name="TextBox 2"/>
          <p:cNvSpPr txBox="1">
            <a:spLocks noChangeArrowheads="1"/>
          </p:cNvSpPr>
          <p:nvPr/>
        </p:nvSpPr>
        <p:spPr bwMode="auto">
          <a:xfrm>
            <a:off x="5232400" y="4941888"/>
            <a:ext cx="406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shùn xīn</a:t>
            </a:r>
          </a:p>
        </p:txBody>
      </p:sp>
    </p:spTree>
  </p:cSld>
  <p:clrMapOvr>
    <a:masterClrMapping/>
  </p:clrMapOvr>
  <p:transition spd="slow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左大括号 11"/>
          <p:cNvSpPr/>
          <p:nvPr/>
        </p:nvSpPr>
        <p:spPr>
          <a:xfrm>
            <a:off x="4132263" y="2803525"/>
            <a:ext cx="523875" cy="154463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802" name="文本框 9"/>
          <p:cNvSpPr txBox="1">
            <a:spLocks noChangeArrowheads="1"/>
          </p:cNvSpPr>
          <p:nvPr/>
        </p:nvSpPr>
        <p:spPr bwMode="auto">
          <a:xfrm>
            <a:off x="4783138" y="2349500"/>
            <a:ext cx="49625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ea typeface="黑体" pitchFamily="2" charset="-122"/>
                <a:sym typeface="+mn-ea"/>
              </a:rPr>
              <a:t>  </a:t>
            </a:r>
            <a:r>
              <a:rPr lang="zh-CN" altLang="en-US" sz="3200" b="1">
                <a:ea typeface="黑体" pitchFamily="2" charset="-122"/>
                <a:sym typeface="+mn-ea"/>
              </a:rPr>
              <a:t> báo  薄片   薄饼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ea typeface="黑体" pitchFamily="2" charset="-122"/>
                <a:sym typeface="+mn-ea"/>
              </a:rPr>
              <a:t>  bó   浅薄   薄礼  刻薄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ea typeface="黑体" pitchFamily="2" charset="-122"/>
                <a:sym typeface="+mn-ea"/>
              </a:rPr>
              <a:t>  bò   薄荷</a:t>
            </a:r>
            <a:endParaRPr lang="zh-CN" altLang="en-US" sz="3200">
              <a:ea typeface="黑体" pitchFamily="2" charset="-122"/>
              <a:sym typeface="+mn-ea"/>
            </a:endParaRPr>
          </a:p>
        </p:txBody>
      </p:sp>
      <p:sp>
        <p:nvSpPr>
          <p:cNvPr id="76803" name="文本框 10"/>
          <p:cNvSpPr txBox="1">
            <a:spLocks noChangeArrowheads="1"/>
          </p:cNvSpPr>
          <p:nvPr/>
        </p:nvSpPr>
        <p:spPr bwMode="auto">
          <a:xfrm>
            <a:off x="3059113" y="820738"/>
            <a:ext cx="422116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5400">
                <a:ea typeface="黑体" pitchFamily="2" charset="-122"/>
              </a:rPr>
              <a:t>多音字：</a:t>
            </a:r>
          </a:p>
        </p:txBody>
      </p:sp>
      <p:sp>
        <p:nvSpPr>
          <p:cNvPr id="76804" name="文本框 1"/>
          <p:cNvSpPr txBox="1">
            <a:spLocks noChangeArrowheads="1"/>
          </p:cNvSpPr>
          <p:nvPr/>
        </p:nvSpPr>
        <p:spPr bwMode="auto">
          <a:xfrm>
            <a:off x="3349625" y="3268663"/>
            <a:ext cx="7477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ea typeface="黑体" pitchFamily="2" charset="-122"/>
                <a:sym typeface="+mn-ea"/>
              </a:rPr>
              <a:t>薄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755650" y="1897063"/>
            <a:ext cx="17637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 noProof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参</a:t>
            </a:r>
            <a:endParaRPr lang="zh-CN" altLang="en-US" sz="8000" b="1">
              <a:solidFill>
                <a:srgbClr val="FF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248150" y="1074738"/>
            <a:ext cx="37830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（</a:t>
            </a:r>
            <a:r>
              <a:rPr lang="zh-CN" altLang="en-US" sz="4400" b="1" noProof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参加</a:t>
            </a:r>
            <a:r>
              <a:rPr lang="zh-CN" altLang="en-US" sz="44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）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93763" y="4406900"/>
            <a:ext cx="106314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例</a:t>
            </a:r>
            <a:r>
              <a:rPr lang="zh-CN" altLang="en-US" sz="32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：去北京</a:t>
            </a:r>
            <a:r>
              <a:rPr lang="zh-CN" altLang="en-US" sz="3200" b="1" noProof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等线"/>
              </a:rPr>
              <a:t>参</a:t>
            </a:r>
            <a:r>
              <a:rPr lang="zh-CN" altLang="en-US" sz="36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（ </a:t>
            </a:r>
            <a:r>
              <a:rPr lang="zh-CN" altLang="en-US" sz="32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    </a:t>
            </a:r>
            <a:r>
              <a:rPr lang="zh-CN" altLang="en-US" sz="36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）</a:t>
            </a:r>
            <a:r>
              <a:rPr lang="zh-CN" altLang="en-US" sz="32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加人</a:t>
            </a:r>
            <a:r>
              <a:rPr lang="zh-CN" altLang="en-US" sz="3200" b="1" noProof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等线"/>
              </a:rPr>
              <a:t>参</a:t>
            </a:r>
            <a:r>
              <a:rPr lang="zh-CN" altLang="en-US" sz="36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（ </a:t>
            </a:r>
            <a:r>
              <a:rPr lang="zh-CN" altLang="en-US" sz="32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    </a:t>
            </a:r>
            <a:r>
              <a:rPr lang="zh-CN" altLang="en-US" sz="36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）</a:t>
            </a:r>
            <a:r>
              <a:rPr lang="zh-CN" altLang="en-US" sz="32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博览会的爸爸，告诉我博览会上的产品质量也是</a:t>
            </a:r>
            <a:r>
              <a:rPr lang="zh-CN" altLang="en-US" sz="3200" b="1" noProof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等线"/>
              </a:rPr>
              <a:t>参</a:t>
            </a:r>
            <a:r>
              <a:rPr lang="zh-CN" altLang="en-US" sz="36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（ </a:t>
            </a:r>
            <a:r>
              <a:rPr lang="zh-CN" altLang="en-US" sz="32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    </a:t>
            </a:r>
            <a:r>
              <a:rPr lang="zh-CN" altLang="en-US" sz="36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）</a:t>
            </a:r>
            <a:r>
              <a:rPr lang="zh-CN" altLang="en-US" sz="32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差不齐的。</a:t>
            </a:r>
            <a:endParaRPr lang="zh-CN" altLang="en-US" sz="3200" b="1">
              <a:solidFill>
                <a:srgbClr val="000000"/>
              </a:solidFill>
              <a:latin typeface="黑体" pitchFamily="2" charset="-122"/>
              <a:ea typeface="黑体" pitchFamily="2" charset="-122"/>
              <a:cs typeface="等线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06938" y="4421188"/>
            <a:ext cx="18065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等线"/>
                <a:sym typeface="等线"/>
              </a:rPr>
              <a:t>c</a:t>
            </a:r>
            <a:r>
              <a:rPr lang="en-US" altLang="zh-CN" sz="360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等线"/>
              </a:rPr>
              <a:t>ā</a:t>
            </a:r>
            <a:r>
              <a:rPr lang="en-US" altLang="zh-CN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等线"/>
                <a:sym typeface="等线"/>
              </a:rPr>
              <a:t>n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230688" y="3338513"/>
            <a:ext cx="26574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楷体"/>
                <a:ea typeface="楷体"/>
                <a:cs typeface="楷体"/>
              </a:rPr>
              <a:t>（参差）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2273300" y="1538288"/>
            <a:ext cx="234950" cy="2562225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200" noProof="1">
              <a:solidFill>
                <a:prstClr val="black"/>
              </a:solidFill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2014538" y="1052513"/>
            <a:ext cx="23669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3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等线"/>
              </a:rPr>
              <a:t>c</a:t>
            </a:r>
            <a:r>
              <a:rPr lang="en-US" altLang="zh-CN" sz="4000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等线"/>
              </a:rPr>
              <a:t>ā</a:t>
            </a:r>
            <a:r>
              <a:rPr lang="en-US" altLang="zh-CN" sz="3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等线"/>
              </a:rPr>
              <a:t>n</a:t>
            </a:r>
          </a:p>
        </p:txBody>
      </p:sp>
      <p:grpSp>
        <p:nvGrpSpPr>
          <p:cNvPr id="165897" name="组合 22"/>
          <p:cNvGrpSpPr>
            <a:grpSpLocks/>
          </p:cNvGrpSpPr>
          <p:nvPr/>
        </p:nvGrpSpPr>
        <p:grpSpPr bwMode="auto">
          <a:xfrm>
            <a:off x="1117600" y="495300"/>
            <a:ext cx="2246313" cy="679450"/>
            <a:chOff x="2197150" y="2511380"/>
            <a:chExt cx="2245758" cy="679269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197150" y="2511380"/>
              <a:ext cx="1642657" cy="0"/>
            </a:xfrm>
            <a:prstGeom prst="line">
              <a:avLst/>
            </a:prstGeom>
            <a:ln w="317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197150" y="3190649"/>
              <a:ext cx="1653766" cy="0"/>
            </a:xfrm>
            <a:prstGeom prst="line">
              <a:avLst/>
            </a:prstGeom>
            <a:ln w="317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2197150" y="2536773"/>
              <a:ext cx="2245758" cy="58404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  <a:extLst>
              <a:ext uri="{909E8E84-426E-40DD-AFC4-6F175D3DCCD1}"/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defRPr/>
              </a:pPr>
              <a:r>
                <a:rPr lang="zh-CN" altLang="en-US" sz="3200" b="1" spc="5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多音字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831871" y="2511380"/>
              <a:ext cx="306312" cy="334874"/>
            </a:xfrm>
            <a:prstGeom prst="line">
              <a:avLst/>
            </a:prstGeom>
            <a:ln w="317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849330" y="2828795"/>
              <a:ext cx="269808" cy="361854"/>
            </a:xfrm>
            <a:prstGeom prst="line">
              <a:avLst/>
            </a:prstGeom>
            <a:ln w="317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303792" y="3522070"/>
            <a:ext cx="1852130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cēn</a:t>
            </a: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2166938" y="2368550"/>
            <a:ext cx="2366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3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等线"/>
              </a:rPr>
              <a:t>shēn</a:t>
            </a:r>
          </a:p>
        </p:txBody>
      </p:sp>
      <p:sp>
        <p:nvSpPr>
          <p:cNvPr id="33" name="文本框 18"/>
          <p:cNvSpPr txBox="1">
            <a:spLocks noChangeArrowheads="1"/>
          </p:cNvSpPr>
          <p:nvPr/>
        </p:nvSpPr>
        <p:spPr bwMode="auto">
          <a:xfrm>
            <a:off x="4221163" y="2247900"/>
            <a:ext cx="377983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（人参）</a:t>
            </a:r>
          </a:p>
        </p:txBody>
      </p:sp>
      <p:sp>
        <p:nvSpPr>
          <p:cNvPr id="32" name="文本框 2"/>
          <p:cNvSpPr txBox="1">
            <a:spLocks noChangeArrowheads="1"/>
          </p:cNvSpPr>
          <p:nvPr/>
        </p:nvSpPr>
        <p:spPr bwMode="auto">
          <a:xfrm>
            <a:off x="3059113" y="5505450"/>
            <a:ext cx="1804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等线"/>
                <a:sym typeface="等线"/>
              </a:rPr>
              <a:t>cēn</a:t>
            </a:r>
          </a:p>
        </p:txBody>
      </p:sp>
      <p:sp>
        <p:nvSpPr>
          <p:cNvPr id="36" name="文本框 2"/>
          <p:cNvSpPr txBox="1">
            <a:spLocks noChangeArrowheads="1"/>
          </p:cNvSpPr>
          <p:nvPr/>
        </p:nvSpPr>
        <p:spPr bwMode="auto">
          <a:xfrm>
            <a:off x="8974138" y="4519613"/>
            <a:ext cx="1806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等线"/>
                <a:sym typeface="等线"/>
              </a:rPr>
              <a:t>shēn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9" grpId="0"/>
      <p:bldP spid="5" grpId="0"/>
      <p:bldP spid="3" grpId="0"/>
      <p:bldP spid="12" grpId="0"/>
      <p:bldP spid="17" grpId="0" animBg="1"/>
      <p:bldP spid="20" grpId="0" bldLvl="0" animBg="1"/>
      <p:bldP spid="21" grpId="0" bldLvl="0" animBg="1"/>
      <p:bldP spid="33" grpId="0"/>
      <p:bldP spid="32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标题 1"/>
          <p:cNvSpPr>
            <a:spLocks noGrp="1"/>
          </p:cNvSpPr>
          <p:nvPr>
            <p:ph type="ctrTitle"/>
          </p:nvPr>
        </p:nvSpPr>
        <p:spPr>
          <a:xfrm>
            <a:off x="742950" y="1262063"/>
            <a:ext cx="9115425" cy="3313112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sz="4400" b="1" smtClean="0">
                <a:solidFill>
                  <a:srgbClr val="0000CC"/>
                </a:solidFill>
                <a:sym typeface="+mn-ea"/>
              </a:rPr>
              <a:t/>
            </a:r>
            <a:br>
              <a:rPr lang="zh-CN" altLang="en-US" sz="4400" b="1" smtClean="0">
                <a:solidFill>
                  <a:srgbClr val="0000CC"/>
                </a:solidFill>
                <a:sym typeface="+mn-ea"/>
              </a:rPr>
            </a:br>
            <a:r>
              <a:rPr lang="zh-CN" altLang="en-US" sz="4400" b="1" smtClean="0">
                <a:solidFill>
                  <a:srgbClr val="FF0000"/>
                </a:solidFill>
                <a:sym typeface="+mn-ea"/>
              </a:rPr>
              <a:t>朗读课文</a:t>
            </a:r>
            <a:r>
              <a:rPr lang="en-US" altLang="zh-CN" sz="4400" b="1" smtClean="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4400" b="1" smtClean="0">
                <a:solidFill>
                  <a:srgbClr val="FF0000"/>
                </a:solidFill>
                <a:sym typeface="+mn-ea"/>
              </a:rPr>
              <a:t>想一想：</a:t>
            </a:r>
            <a:r>
              <a:rPr lang="zh-CN" altLang="en-US" sz="4400" b="1" smtClean="0">
                <a:solidFill>
                  <a:srgbClr val="0000CC"/>
                </a:solidFill>
                <a:sym typeface="+mn-ea"/>
              </a:rPr>
              <a:t/>
            </a:r>
            <a:br>
              <a:rPr lang="zh-CN" altLang="en-US" sz="4400" b="1" smtClean="0">
                <a:solidFill>
                  <a:srgbClr val="0000CC"/>
                </a:solidFill>
                <a:sym typeface="+mn-ea"/>
              </a:rPr>
            </a:br>
            <a:r>
              <a:rPr lang="zh-CN" altLang="en-US" sz="4400" b="1" smtClean="0">
                <a:solidFill>
                  <a:srgbClr val="0000CC"/>
                </a:solidFill>
                <a:sym typeface="+mn-ea"/>
              </a:rPr>
              <a:t>作者在写丁香结之前，用较多的篇幅写了什么？ </a:t>
            </a:r>
            <a:endParaRPr lang="en-US" altLang="zh-CN" sz="4400" b="1" smtClean="0">
              <a:solidFill>
                <a:srgbClr val="0000CC"/>
              </a:solidFill>
              <a:sym typeface="+mn-ea"/>
            </a:endParaRPr>
          </a:p>
        </p:txBody>
      </p:sp>
      <p:sp>
        <p:nvSpPr>
          <p:cNvPr id="77826" name="标题 1"/>
          <p:cNvSpPr>
            <a:spLocks noGrp="1"/>
          </p:cNvSpPr>
          <p:nvPr/>
        </p:nvSpPr>
        <p:spPr bwMode="auto">
          <a:xfrm>
            <a:off x="168275" y="563563"/>
            <a:ext cx="4648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ea typeface="黑体" pitchFamily="2" charset="-122"/>
              </a:rPr>
              <a:t>整 体 感 知：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2924175" y="4695825"/>
            <a:ext cx="24796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CC00CC"/>
                </a:solidFill>
              </a:rPr>
              <a:t>丁香花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标题 1"/>
          <p:cNvSpPr>
            <a:spLocks noGrp="1"/>
          </p:cNvSpPr>
          <p:nvPr>
            <p:ph type="ctrTitle" idx="4294967295"/>
          </p:nvPr>
        </p:nvSpPr>
        <p:spPr>
          <a:xfrm>
            <a:off x="742950" y="1262063"/>
            <a:ext cx="9115425" cy="3313112"/>
          </a:xfrm>
        </p:spPr>
        <p:txBody>
          <a:bodyPr anchor="b"/>
          <a:lstStyle/>
          <a:p>
            <a:pPr>
              <a:lnSpc>
                <a:spcPct val="150000"/>
              </a:lnSpc>
            </a:pPr>
            <a:r>
              <a:rPr lang="zh-CN" altLang="en-US" sz="4400" b="1" smtClean="0">
                <a:solidFill>
                  <a:srgbClr val="0000CC"/>
                </a:solidFill>
                <a:sym typeface="+mn-ea"/>
              </a:rPr>
              <a:t/>
            </a:r>
            <a:br>
              <a:rPr lang="zh-CN" altLang="en-US" sz="4400" b="1" smtClean="0">
                <a:solidFill>
                  <a:srgbClr val="0000CC"/>
                </a:solidFill>
                <a:sym typeface="+mn-ea"/>
              </a:rPr>
            </a:br>
            <a:r>
              <a:rPr lang="zh-CN" altLang="en-US" sz="4400" b="1" smtClean="0">
                <a:solidFill>
                  <a:srgbClr val="FF0000"/>
                </a:solidFill>
                <a:sym typeface="+mn-ea"/>
              </a:rPr>
              <a:t>朗读课文</a:t>
            </a:r>
            <a:r>
              <a:rPr lang="en-US" altLang="zh-CN" sz="4400" b="1" smtClean="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4400" b="1" smtClean="0">
                <a:solidFill>
                  <a:srgbClr val="FF0000"/>
                </a:solidFill>
                <a:sym typeface="+mn-ea"/>
              </a:rPr>
              <a:t>想一想：</a:t>
            </a:r>
            <a:r>
              <a:rPr lang="zh-CN" altLang="en-US" sz="4400" b="1" smtClean="0">
                <a:solidFill>
                  <a:srgbClr val="0000CC"/>
                </a:solidFill>
                <a:sym typeface="+mn-ea"/>
              </a:rPr>
              <a:t/>
            </a:r>
            <a:br>
              <a:rPr lang="zh-CN" altLang="en-US" sz="4400" b="1" smtClean="0">
                <a:solidFill>
                  <a:srgbClr val="0000CC"/>
                </a:solidFill>
                <a:sym typeface="+mn-ea"/>
              </a:rPr>
            </a:br>
            <a:r>
              <a:rPr lang="zh-CN" altLang="en-US" sz="4400" b="1" smtClean="0">
                <a:solidFill>
                  <a:srgbClr val="0000CC"/>
                </a:solidFill>
                <a:sym typeface="+mn-ea"/>
              </a:rPr>
              <a:t>丁香结出现在文中的哪些地方？</a:t>
            </a:r>
          </a:p>
        </p:txBody>
      </p:sp>
      <p:sp>
        <p:nvSpPr>
          <p:cNvPr id="166915" name="标题 1"/>
          <p:cNvSpPr>
            <a:spLocks noGrp="1"/>
          </p:cNvSpPr>
          <p:nvPr/>
        </p:nvSpPr>
        <p:spPr bwMode="auto">
          <a:xfrm>
            <a:off x="168275" y="563563"/>
            <a:ext cx="4648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ea typeface="黑体" pitchFamily="2" charset="-122"/>
              </a:rPr>
              <a:t>整 体 感 知：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标题 1"/>
          <p:cNvSpPr>
            <a:spLocks noGrp="1"/>
          </p:cNvSpPr>
          <p:nvPr>
            <p:ph type="ctrTitle" idx="4294967295"/>
          </p:nvPr>
        </p:nvSpPr>
        <p:spPr>
          <a:xfrm>
            <a:off x="742950" y="1262063"/>
            <a:ext cx="9115425" cy="3313112"/>
          </a:xfrm>
        </p:spPr>
        <p:txBody>
          <a:bodyPr anchor="b"/>
          <a:lstStyle/>
          <a:p>
            <a:pPr>
              <a:lnSpc>
                <a:spcPct val="150000"/>
              </a:lnSpc>
            </a:pPr>
            <a:r>
              <a:rPr lang="zh-CN" altLang="en-US" sz="4400" b="1" smtClean="0">
                <a:solidFill>
                  <a:srgbClr val="0000CC"/>
                </a:solidFill>
                <a:sym typeface="+mn-ea"/>
              </a:rPr>
              <a:t/>
            </a:r>
            <a:br>
              <a:rPr lang="zh-CN" altLang="en-US" sz="4400" b="1" smtClean="0">
                <a:solidFill>
                  <a:srgbClr val="0000CC"/>
                </a:solidFill>
                <a:sym typeface="+mn-ea"/>
              </a:rPr>
            </a:br>
            <a:r>
              <a:rPr lang="zh-CN" altLang="en-US" sz="4400" b="1" smtClean="0">
                <a:solidFill>
                  <a:srgbClr val="FF0000"/>
                </a:solidFill>
                <a:sym typeface="+mn-ea"/>
              </a:rPr>
              <a:t>精读课文</a:t>
            </a:r>
            <a:r>
              <a:rPr lang="en-US" altLang="zh-CN" sz="4400" b="1" smtClean="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4400" b="1" smtClean="0">
                <a:solidFill>
                  <a:srgbClr val="FF0000"/>
                </a:solidFill>
                <a:sym typeface="+mn-ea"/>
              </a:rPr>
              <a:t>想一想：</a:t>
            </a:r>
            <a:r>
              <a:rPr lang="zh-CN" altLang="en-US" sz="4400" b="1" smtClean="0">
                <a:solidFill>
                  <a:srgbClr val="0000CC"/>
                </a:solidFill>
                <a:sym typeface="+mn-ea"/>
              </a:rPr>
              <a:t/>
            </a:r>
            <a:br>
              <a:rPr lang="zh-CN" altLang="en-US" sz="4400" b="1" smtClean="0">
                <a:solidFill>
                  <a:srgbClr val="0000CC"/>
                </a:solidFill>
                <a:sym typeface="+mn-ea"/>
              </a:rPr>
            </a:br>
            <a:r>
              <a:rPr lang="zh-CN" altLang="en-US" sz="4400" b="1" smtClean="0">
                <a:solidFill>
                  <a:srgbClr val="0000CC"/>
                </a:solidFill>
                <a:sym typeface="+mn-ea"/>
              </a:rPr>
              <a:t>作者是从哪几方面描写丁香花的？赋予了丁香什么样的品格？</a:t>
            </a:r>
          </a:p>
        </p:txBody>
      </p:sp>
      <p:sp>
        <p:nvSpPr>
          <p:cNvPr id="167939" name="标题 1"/>
          <p:cNvSpPr>
            <a:spLocks noGrp="1"/>
          </p:cNvSpPr>
          <p:nvPr/>
        </p:nvSpPr>
        <p:spPr bwMode="auto">
          <a:xfrm>
            <a:off x="168275" y="563563"/>
            <a:ext cx="4648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ea typeface="黑体" pitchFamily="2" charset="-122"/>
              </a:rPr>
              <a:t>整 体 感 知：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144463" y="1012825"/>
            <a:ext cx="7843837" cy="56515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800" dirty="0"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2800" dirty="0"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2800" dirty="0"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      </a:t>
            </a:r>
            <a:endParaRPr lang="en-US" altLang="zh-CN" sz="2800" b="1" dirty="0">
              <a:solidFill>
                <a:schemeClr val="tx1"/>
              </a:solidFill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2800" b="1" dirty="0">
              <a:solidFill>
                <a:schemeClr val="tx1"/>
              </a:solidFill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  城里街旁，忽然呈出两片雪白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，顿使人眼前一亮，再仔细看，才知是两行丁香花。</a:t>
            </a:r>
            <a:endParaRPr lang="en-US" altLang="zh-CN" sz="3200" b="1" dirty="0">
              <a:solidFill>
                <a:schemeClr val="tx1"/>
              </a:solidFill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3200" b="1" dirty="0">
              <a:solidFill>
                <a:schemeClr val="tx1"/>
              </a:solidFill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      最好的是图书馆北面的丁香三角地，那儿有十多棵白丁香和紫丁香。月光下白的潇洒，紫的朦胧。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3200" dirty="0"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dirty="0"/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dirty="0">
                <a:sym typeface="+mn-ea"/>
              </a:rPr>
              <a:t> </a:t>
            </a:r>
            <a:endParaRPr lang="zh-CN" altLang="en-US" dirty="0"/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8443913" y="2479675"/>
            <a:ext cx="3176587" cy="836613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dirty="0">
                <a:sym typeface="+mn-ea"/>
              </a:rPr>
              <a:t>  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、颜色方面</a:t>
            </a:r>
            <a:r>
              <a:rPr lang="zh-CN" altLang="en-US" sz="4000" dirty="0">
                <a:sym typeface="+mn-ea"/>
              </a:rPr>
              <a:t>   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4000" dirty="0"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510588" y="3540125"/>
            <a:ext cx="247967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  <a:sym typeface="+mn-ea"/>
              </a:rPr>
              <a:t>品质：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  <a:sym typeface="+mn-ea"/>
              </a:rPr>
              <a:t>洁白无瑕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8125" y="422275"/>
            <a:ext cx="10271125" cy="142081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solidFill>
                  <a:srgbClr val="0000CC"/>
                </a:solidFill>
                <a:sym typeface="+mn-ea"/>
              </a:rPr>
              <a:t>作者是从哪几方面描写丁香花的？</a:t>
            </a:r>
            <a:br>
              <a:rPr lang="zh-CN" altLang="en-US" sz="3600" b="1" smtClean="0">
                <a:solidFill>
                  <a:srgbClr val="0000CC"/>
                </a:solidFill>
                <a:sym typeface="+mn-ea"/>
              </a:rPr>
            </a:br>
            <a:r>
              <a:rPr lang="zh-CN" altLang="en-US" sz="3600" b="1" smtClean="0">
                <a:solidFill>
                  <a:srgbClr val="0000CC"/>
                </a:solidFill>
                <a:sym typeface="+mn-ea"/>
              </a:rPr>
              <a:t>赋予了丁香什么样的品格？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  <p:bldP spid="4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219075" y="1901825"/>
            <a:ext cx="7508875" cy="3232150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zh-CN" altLang="en-US" sz="4000" b="1" smtClean="0">
                <a:solidFill>
                  <a:schemeClr val="tx1"/>
                </a:solidFill>
                <a:latin typeface="黑体" pitchFamily="2" charset="-122"/>
                <a:sym typeface="+mn-ea"/>
              </a:rPr>
              <a:t>还有淡淡的幽雅的甜香，非桂非兰，在夜色中也能让人分辨出，这是丁香。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7956550" y="2005013"/>
            <a:ext cx="3433763" cy="112077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4000"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4000"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>
                <a:sym typeface="+mn-ea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+mn-ea"/>
                <a:sym typeface="+mn-ea"/>
              </a:rPr>
              <a:t>气味方面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4000"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4000" dirty="0"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215313" y="3827463"/>
            <a:ext cx="2200275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  <a:sym typeface="+mn-ea"/>
              </a:rPr>
              <a:t>品质：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  <a:sym typeface="+mn-ea"/>
              </a:rPr>
              <a:t>幽雅芬芳</a:t>
            </a:r>
          </a:p>
          <a:p>
            <a:endParaRPr lang="zh-CN" altLang="en-US">
              <a:ea typeface="黑体" pitchFamily="2" charset="-122"/>
            </a:endParaRPr>
          </a:p>
        </p:txBody>
      </p:sp>
      <p:sp>
        <p:nvSpPr>
          <p:cNvPr id="4" name="标题 1"/>
          <p:cNvSpPr>
            <a:spLocks noChangeArrowheads="1"/>
          </p:cNvSpPr>
          <p:nvPr/>
        </p:nvSpPr>
        <p:spPr bwMode="auto">
          <a:xfrm>
            <a:off x="331788" y="546100"/>
            <a:ext cx="10272712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  <a:sym typeface="+mn-ea"/>
              </a:rPr>
              <a:t>作者是从哪几方面描写丁香花的？</a:t>
            </a:r>
            <a:br>
              <a:rPr lang="zh-CN" altLang="en-US" sz="3600" b="1">
                <a:solidFill>
                  <a:srgbClr val="0000CC"/>
                </a:solidFill>
                <a:ea typeface="黑体" pitchFamily="2" charset="-122"/>
                <a:sym typeface="+mn-ea"/>
              </a:rPr>
            </a:b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  <a:sym typeface="+mn-ea"/>
              </a:rPr>
              <a:t>赋予了丁香什么样的品格？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4763" y="515938"/>
            <a:ext cx="5135562" cy="987425"/>
          </a:xfrm>
        </p:spPr>
        <p:txBody>
          <a:bodyPr/>
          <a:lstStyle/>
          <a:p>
            <a:r>
              <a:rPr lang="zh-CN" altLang="en-US" sz="4800" b="1" smtClean="0">
                <a:solidFill>
                  <a:srgbClr val="FF0000"/>
                </a:solidFill>
                <a:latin typeface="黑体" pitchFamily="2" charset="-122"/>
              </a:rPr>
              <a:t>高洁   坚强不屈</a:t>
            </a:r>
          </a:p>
        </p:txBody>
      </p:sp>
      <p:pic>
        <p:nvPicPr>
          <p:cNvPr id="4" name="内容占位符 3" descr="b4f0f462gd80ccf2ac945&amp;690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818188" y="2127250"/>
            <a:ext cx="6224587" cy="4475163"/>
          </a:xfrm>
        </p:spPr>
      </p:pic>
      <p:pic>
        <p:nvPicPr>
          <p:cNvPr id="5" name="图片 4" descr="18261125_143103509133_2"/>
          <p:cNvPicPr>
            <a:picLocks noChangeAspect="1"/>
          </p:cNvPicPr>
          <p:nvPr/>
        </p:nvPicPr>
        <p:blipFill>
          <a:blip r:embed="rId4"/>
          <a:srcRect l="-874" t="-4425" r="874" b="4939"/>
          <a:stretch>
            <a:fillRect/>
          </a:stretch>
        </p:blipFill>
        <p:spPr bwMode="auto">
          <a:xfrm>
            <a:off x="279400" y="623888"/>
            <a:ext cx="5407025" cy="603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165100" y="1771650"/>
            <a:ext cx="7550150" cy="448627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有的宅院里探出半树银妆，星星般的小花缀满枝头，从墙上窥着行人，惹得人走过了还要回头望。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       那十字小白花，那样小，却不显得单薄。许多小花形成一簇，许多簇花开满一树，遮掩着我的窗，照耀着我的文思和梦想。</a:t>
            </a:r>
            <a:endParaRPr lang="zh-CN" altLang="en-US" sz="3200" dirty="0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8293100" y="2101850"/>
            <a:ext cx="2633663" cy="833438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>
                <a:sym typeface="+mn-ea"/>
              </a:rPr>
              <a:t>                                           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z="3200">
              <a:sym typeface="+mn-ea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、形态方面</a:t>
            </a:r>
            <a:r>
              <a:rPr lang="zh-CN" altLang="en-US" sz="3200">
                <a:sym typeface="+mn-ea"/>
              </a:rPr>
              <a:t> 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3200"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3200" dirty="0"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432800" y="3743325"/>
            <a:ext cx="229235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ea typeface="黑体" pitchFamily="2" charset="-122"/>
                <a:sym typeface="+mn-ea"/>
              </a:rPr>
              <a:t>品质：</a:t>
            </a:r>
          </a:p>
          <a:p>
            <a:r>
              <a:rPr lang="zh-CN" altLang="en-US" sz="3600" b="1">
                <a:solidFill>
                  <a:srgbClr val="0000CC"/>
                </a:solidFill>
                <a:ea typeface="黑体" pitchFamily="2" charset="-122"/>
                <a:sym typeface="+mn-ea"/>
              </a:rPr>
              <a:t>可爱灵动</a:t>
            </a:r>
          </a:p>
        </p:txBody>
      </p:sp>
      <p:sp>
        <p:nvSpPr>
          <p:cNvPr id="4" name="标题 1"/>
          <p:cNvSpPr>
            <a:spLocks noChangeArrowheads="1"/>
          </p:cNvSpPr>
          <p:nvPr/>
        </p:nvSpPr>
        <p:spPr bwMode="auto">
          <a:xfrm>
            <a:off x="320675" y="482600"/>
            <a:ext cx="1027112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  <a:sym typeface="+mn-ea"/>
              </a:rPr>
              <a:t>作者是从哪几方面描写丁香花的？</a:t>
            </a:r>
            <a:br>
              <a:rPr lang="zh-CN" altLang="en-US" sz="3600" b="1">
                <a:solidFill>
                  <a:srgbClr val="0000CC"/>
                </a:solidFill>
                <a:ea typeface="黑体" pitchFamily="2" charset="-122"/>
                <a:sym typeface="+mn-ea"/>
              </a:rPr>
            </a:b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  <a:sym typeface="+mn-ea"/>
              </a:rPr>
              <a:t>赋予了丁香什么样的品格？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  <p:bldP spid="7" grpId="1" uiExpand="1" build="p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标题 4"/>
          <p:cNvSpPr>
            <a:spLocks noGrp="1"/>
          </p:cNvSpPr>
          <p:nvPr>
            <p:ph type="title"/>
          </p:nvPr>
        </p:nvSpPr>
        <p:spPr>
          <a:xfrm>
            <a:off x="895350" y="430213"/>
            <a:ext cx="6443663" cy="1081087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rgbClr val="FF0000"/>
                </a:solidFill>
                <a:sym typeface="+mn-ea"/>
              </a:rPr>
              <a:t>品读句子：</a:t>
            </a:r>
            <a:r>
              <a:rPr lang="zh-CN" altLang="en-US" smtClean="0">
                <a:solidFill>
                  <a:srgbClr val="FF0000"/>
                </a:solidFill>
              </a:rPr>
              <a:t>读第一段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209550" y="1422400"/>
            <a:ext cx="11085513" cy="191452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、有的宅院里探出半树银妆，星星般的小花缀满枝头，从墙上窥着行人，惹得人走过了还要回头望。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B050"/>
                </a:solidFill>
                <a:sym typeface="+mn-ea"/>
              </a:rPr>
              <a:t>运用了什么修辞手法？有什么好处？</a:t>
            </a:r>
            <a:endParaRPr lang="zh-CN" altLang="en-US" sz="32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44475" y="3487738"/>
            <a:ext cx="11790363" cy="334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比喻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 </a:t>
            </a:r>
            <a:r>
              <a:rPr lang="zh-CN" altLang="en-US" sz="2800" dirty="0">
                <a:latin typeface="+mn-lt"/>
                <a:ea typeface="+mn-ea"/>
                <a:sym typeface="+mn-ea"/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latin typeface="+mn-lt"/>
                <a:ea typeface="+mn-ea"/>
                <a:sym typeface="+mn-ea"/>
              </a:rPr>
              <a:t> 把枝头的小花比作星星，形象地写出了丁香花小巧、繁密、耀目的特点。</a:t>
            </a: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拟人</a:t>
            </a:r>
            <a:r>
              <a:rPr lang="zh-CN" altLang="en-US" sz="3200" dirty="0">
                <a:solidFill>
                  <a:srgbClr val="00B0F0"/>
                </a:solidFill>
                <a:latin typeface="+mn-lt"/>
                <a:ea typeface="+mn-ea"/>
                <a:sym typeface="+mn-ea"/>
              </a:rPr>
              <a:t> </a:t>
            </a:r>
            <a:r>
              <a:rPr lang="zh-CN" altLang="en-US" sz="3200" dirty="0">
                <a:latin typeface="+mn-lt"/>
                <a:ea typeface="+mn-ea"/>
                <a:sym typeface="+mn-ea"/>
              </a:rPr>
              <a:t> </a:t>
            </a:r>
            <a:r>
              <a:rPr lang="zh-CN" altLang="en-US" sz="3200" b="1" dirty="0">
                <a:latin typeface="+mn-ea"/>
                <a:ea typeface="+mn-ea"/>
                <a:sym typeface="+mn-ea"/>
              </a:rPr>
              <a:t> 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sym typeface="+mn-ea"/>
              </a:rPr>
              <a:t>探出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sym typeface="+mn-ea"/>
              </a:rPr>
              <a:t>和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sym typeface="+mn-ea"/>
              </a:rPr>
              <a:t>窥着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sym typeface="+mn-ea"/>
              </a:rPr>
              <a:t>都是人的神态动作，作者将丁香花人格化，形象生动地刻画出伸出宅院外墙的半树丁香花娇俏灵动、惹人怜爱的情态。</a:t>
            </a:r>
            <a:endParaRPr lang="zh-CN" altLang="en-US" sz="2400" dirty="0">
              <a:latin typeface="+mn-lt"/>
              <a:ea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标题 1"/>
          <p:cNvSpPr>
            <a:spLocks noGrp="1"/>
          </p:cNvSpPr>
          <p:nvPr>
            <p:ph type="title"/>
          </p:nvPr>
        </p:nvSpPr>
        <p:spPr>
          <a:xfrm>
            <a:off x="733425" y="455613"/>
            <a:ext cx="4044950" cy="827087"/>
          </a:xfrm>
        </p:spPr>
        <p:txBody>
          <a:bodyPr/>
          <a:lstStyle/>
          <a:p>
            <a:r>
              <a:rPr lang="zh-CN" altLang="zh-CN" smtClean="0">
                <a:solidFill>
                  <a:srgbClr val="FF0000"/>
                </a:solidFill>
              </a:rPr>
              <a:t>朗读第二段</a:t>
            </a:r>
          </a:p>
        </p:txBody>
      </p:sp>
      <p:pic>
        <p:nvPicPr>
          <p:cNvPr id="4" name="内容占位符 3" descr="66019f9eha863fac5b265&amp;690"/>
          <p:cNvPicPr>
            <a:picLocks noGrp="1" noChangeAspect="1"/>
          </p:cNvPicPr>
          <p:nvPr>
            <p:ph idx="1"/>
          </p:nvPr>
        </p:nvPicPr>
        <p:blipFill>
          <a:blip r:embed="rId3"/>
          <a:srcRect l="267" t="-4338" r="-267" b="4338"/>
          <a:stretch>
            <a:fillRect/>
          </a:stretch>
        </p:blipFill>
        <p:spPr>
          <a:xfrm>
            <a:off x="41275" y="987425"/>
            <a:ext cx="6049963" cy="5864225"/>
          </a:xfrm>
        </p:spPr>
      </p:pic>
      <p:pic>
        <p:nvPicPr>
          <p:cNvPr id="5" name="图片 4" descr="8186288_162642023000_2"/>
          <p:cNvPicPr>
            <a:picLocks noChangeAspect="1"/>
          </p:cNvPicPr>
          <p:nvPr/>
        </p:nvPicPr>
        <p:blipFill>
          <a:blip r:embed="rId4"/>
          <a:srcRect l="481" t="-4976" r="-481" b="4976"/>
          <a:stretch>
            <a:fillRect/>
          </a:stretch>
        </p:blipFill>
        <p:spPr bwMode="auto">
          <a:xfrm>
            <a:off x="6089650" y="987425"/>
            <a:ext cx="6088063" cy="58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标题 4"/>
          <p:cNvSpPr>
            <a:spLocks noGrp="1"/>
          </p:cNvSpPr>
          <p:nvPr>
            <p:ph type="title"/>
          </p:nvPr>
        </p:nvSpPr>
        <p:spPr>
          <a:xfrm>
            <a:off x="1111250" y="153988"/>
            <a:ext cx="3605213" cy="1325562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朗读第三段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5959475" y="1117600"/>
            <a:ext cx="6134100" cy="4684713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dirty="0"/>
              <a:t>    </a:t>
            </a:r>
            <a:r>
              <a:rPr lang="zh-CN" altLang="en-US" sz="3200" b="1" dirty="0">
                <a:solidFill>
                  <a:schemeClr val="tx1"/>
                </a:solidFill>
              </a:rPr>
              <a:t>那十字小白花，那样小，却不显得单薄。许多小花形成一簇，许多簇花开满一树，遮掩着我的窗，</a:t>
            </a:r>
            <a:r>
              <a:rPr lang="zh-CN" altLang="en-US" sz="3200" b="1" dirty="0">
                <a:solidFill>
                  <a:srgbClr val="FF0000"/>
                </a:solidFill>
              </a:rPr>
              <a:t>照耀</a:t>
            </a:r>
            <a:r>
              <a:rPr lang="zh-CN" altLang="en-US" sz="3200" b="1" dirty="0">
                <a:solidFill>
                  <a:schemeClr val="tx1"/>
                </a:solidFill>
              </a:rPr>
              <a:t>着我的文思和梦想。</a:t>
            </a:r>
            <a:r>
              <a:rPr lang="zh-CN" altLang="en-US" sz="2800" dirty="0"/>
              <a:t> 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2800" dirty="0"/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</a:rPr>
              <a:t>思考</a:t>
            </a:r>
            <a:r>
              <a:rPr lang="zh-CN" altLang="en-US" sz="2800" b="1" dirty="0"/>
              <a:t>：</a:t>
            </a:r>
            <a:r>
              <a:rPr lang="en-US" altLang="zh-CN" sz="3200" b="1" dirty="0">
                <a:solidFill>
                  <a:srgbClr val="0000CC"/>
                </a:solidFill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</a:rPr>
              <a:t>照耀</a:t>
            </a:r>
            <a:r>
              <a:rPr lang="en-US" altLang="zh-CN" sz="3200" b="1" dirty="0">
                <a:solidFill>
                  <a:srgbClr val="0000CC"/>
                </a:solidFill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</a:rPr>
              <a:t>有怎样的表达效果？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3200" b="1" dirty="0">
              <a:solidFill>
                <a:srgbClr val="0000CC"/>
              </a:solidFill>
            </a:endParaRPr>
          </a:p>
        </p:txBody>
      </p:sp>
      <p:pic>
        <p:nvPicPr>
          <p:cNvPr id="2" name="内容占位符 1"/>
          <p:cNvPicPr preferRelativeResize="0">
            <a:picLocks noGrp="1" noChangeAspect="1"/>
          </p:cNvPicPr>
          <p:nvPr>
            <p:ph sz="half" idx="1"/>
            <p:custDataLst>
              <p:tags r:id="rId2"/>
            </p:custDataLst>
          </p:nvPr>
        </p:nvPicPr>
        <p:blipFill>
          <a:blip r:embed="rId5"/>
          <a:srcRect b="10931"/>
          <a:stretch>
            <a:fillRect/>
          </a:stretch>
        </p:blipFill>
        <p:spPr>
          <a:xfrm>
            <a:off x="15875" y="1146175"/>
            <a:ext cx="5868988" cy="4554538"/>
          </a:xfr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7025" y="146050"/>
            <a:ext cx="11401425" cy="5597525"/>
          </a:xfrm>
        </p:spPr>
        <p:txBody>
          <a:bodyPr/>
          <a:lstStyle/>
          <a:p>
            <a:pPr algn="l"/>
            <a:r>
              <a:rPr lang="en-US" altLang="zh-CN" sz="3600" b="1" smtClean="0">
                <a:solidFill>
                  <a:srgbClr val="FF0000"/>
                </a:solidFill>
                <a:latin typeface="黑体" pitchFamily="2" charset="-122"/>
                <a:sym typeface="+mn-ea"/>
              </a:rPr>
              <a:t>                </a:t>
            </a:r>
          </a:p>
          <a:p>
            <a:pPr algn="l"/>
            <a:r>
              <a:rPr lang="en-US" altLang="zh-CN" sz="3600" b="1" smtClean="0">
                <a:solidFill>
                  <a:srgbClr val="FF0000"/>
                </a:solidFill>
                <a:latin typeface="黑体" pitchFamily="2" charset="-122"/>
                <a:sym typeface="+mn-ea"/>
              </a:rPr>
              <a:t>2</a:t>
            </a:r>
            <a:r>
              <a:rPr lang="zh-CN" altLang="en-US" sz="3600" b="1" smtClean="0">
                <a:solidFill>
                  <a:srgbClr val="FF0000"/>
                </a:solidFill>
                <a:latin typeface="黑体" pitchFamily="2" charset="-122"/>
                <a:sym typeface="+mn-ea"/>
              </a:rPr>
              <a:t>、</a:t>
            </a:r>
            <a:r>
              <a:rPr lang="en-US" altLang="zh-CN" sz="3600" b="1" smtClean="0">
                <a:solidFill>
                  <a:srgbClr val="FF0000"/>
                </a:solidFill>
                <a:latin typeface="黑体" pitchFamily="2" charset="-122"/>
                <a:sym typeface="+mn-ea"/>
              </a:rPr>
              <a:t> “</a:t>
            </a:r>
            <a:r>
              <a:rPr lang="zh-CN" altLang="en-US" sz="3600" b="1" smtClean="0">
                <a:solidFill>
                  <a:srgbClr val="FF0000"/>
                </a:solidFill>
                <a:latin typeface="黑体" pitchFamily="2" charset="-122"/>
                <a:sym typeface="+mn-ea"/>
              </a:rPr>
              <a:t>照耀</a:t>
            </a:r>
            <a:r>
              <a:rPr lang="en-US" altLang="zh-CN" sz="3600" b="1" smtClean="0">
                <a:solidFill>
                  <a:srgbClr val="FF0000"/>
                </a:solidFill>
                <a:latin typeface="黑体" pitchFamily="2" charset="-122"/>
                <a:sym typeface="+mn-ea"/>
              </a:rPr>
              <a:t>”</a:t>
            </a:r>
            <a:r>
              <a:rPr lang="zh-CN" altLang="en-US" sz="3600" b="1" smtClean="0">
                <a:solidFill>
                  <a:srgbClr val="FF0000"/>
                </a:solidFill>
                <a:latin typeface="黑体" pitchFamily="2" charset="-122"/>
                <a:sym typeface="+mn-ea"/>
              </a:rPr>
              <a:t>一词的表达效果：</a:t>
            </a:r>
          </a:p>
          <a:p>
            <a:pPr algn="l">
              <a:lnSpc>
                <a:spcPct val="150000"/>
              </a:lnSpc>
            </a:pPr>
            <a:r>
              <a:rPr lang="zh-CN" altLang="en-US" sz="2800" smtClean="0">
                <a:solidFill>
                  <a:srgbClr val="898989"/>
                </a:solidFill>
              </a:rPr>
              <a:t>     </a:t>
            </a:r>
            <a:r>
              <a:rPr lang="zh-CN" altLang="en-US" sz="3200" smtClean="0">
                <a:solidFill>
                  <a:srgbClr val="898989"/>
                </a:solidFill>
              </a:rPr>
              <a:t>     </a:t>
            </a:r>
            <a:r>
              <a:rPr lang="zh-CN" altLang="en-US" sz="3600" smtClean="0">
                <a:solidFill>
                  <a:srgbClr val="898989"/>
                </a:solidFill>
              </a:rPr>
              <a:t> </a:t>
            </a:r>
            <a:r>
              <a:rPr lang="zh-CN" altLang="en-US" sz="3600" b="1" smtClean="0">
                <a:solidFill>
                  <a:srgbClr val="CC00CC"/>
                </a:solidFill>
              </a:rPr>
              <a:t>既写</a:t>
            </a:r>
            <a:r>
              <a:rPr lang="zh-CN" altLang="en-US" sz="3600" b="1" smtClean="0">
                <a:solidFill>
                  <a:srgbClr val="0000CC"/>
                </a:solidFill>
              </a:rPr>
              <a:t>出了</a:t>
            </a:r>
            <a:r>
              <a:rPr lang="zh-CN" altLang="en-US" sz="3600" b="1" smtClean="0">
                <a:solidFill>
                  <a:srgbClr val="0000CC"/>
                </a:solidFill>
                <a:latin typeface="黑体" pitchFamily="2" charset="-122"/>
              </a:rPr>
              <a:t>花白得如雪如月，似有光辉晕出；</a:t>
            </a:r>
            <a:r>
              <a:rPr lang="zh-CN" altLang="en-US" sz="3600" b="1" smtClean="0">
                <a:solidFill>
                  <a:srgbClr val="CC00CC"/>
                </a:solidFill>
                <a:latin typeface="黑体" pitchFamily="2" charset="-122"/>
              </a:rPr>
              <a:t>又写</a:t>
            </a:r>
            <a:r>
              <a:rPr lang="zh-CN" altLang="en-US" sz="3600" b="1" smtClean="0">
                <a:solidFill>
                  <a:srgbClr val="0000CC"/>
                </a:solidFill>
                <a:latin typeface="黑体" pitchFamily="2" charset="-122"/>
              </a:rPr>
              <a:t>出花与人的联系之深，将花对作者心灵的鼓舞与慰藉、人对花的依赖巧妙地表达出来。</a:t>
            </a:r>
            <a:r>
              <a:rPr lang="zh-CN" altLang="en-US" sz="3600" b="1" smtClean="0">
                <a:solidFill>
                  <a:schemeClr val="tx1"/>
                </a:solidFill>
                <a:latin typeface="黑体" pitchFamily="2" charset="-122"/>
              </a:rPr>
              <a:t>窗前的丁香花见证了作者的写作生活，让她的文思和梦想更加焕发光彩，</a:t>
            </a:r>
            <a:r>
              <a:rPr lang="en-US" altLang="zh-CN" sz="3600" b="1" smtClean="0">
                <a:solidFill>
                  <a:schemeClr val="tx1"/>
                </a:solidFill>
                <a:latin typeface="黑体" pitchFamily="2" charset="-122"/>
              </a:rPr>
              <a:t>“</a:t>
            </a:r>
            <a:r>
              <a:rPr lang="zh-CN" altLang="en-US" sz="3600" b="1" smtClean="0">
                <a:solidFill>
                  <a:schemeClr val="tx1"/>
                </a:solidFill>
                <a:latin typeface="黑体" pitchFamily="2" charset="-122"/>
              </a:rPr>
              <a:t>照耀</a:t>
            </a:r>
            <a:r>
              <a:rPr lang="en-US" altLang="zh-CN" sz="3600" b="1" smtClean="0">
                <a:solidFill>
                  <a:schemeClr val="tx1"/>
                </a:solidFill>
                <a:latin typeface="黑体" pitchFamily="2" charset="-122"/>
              </a:rPr>
              <a:t>”</a:t>
            </a:r>
            <a:r>
              <a:rPr lang="zh-CN" altLang="en-US" sz="3600" b="1" smtClean="0">
                <a:solidFill>
                  <a:schemeClr val="tx1"/>
                </a:solidFill>
                <a:latin typeface="黑体" pitchFamily="2" charset="-122"/>
              </a:rPr>
              <a:t>将这种相依相伴的知音之情表达得巧妙脱俗。</a:t>
            </a:r>
          </a:p>
        </p:txBody>
      </p:sp>
    </p:spTree>
    <p:custDataLst>
      <p:tags r:id="rId1"/>
    </p:custDataLst>
  </p:cSld>
  <p:clrMapOvr>
    <a:masterClrMapping/>
  </p:clrMapOvr>
  <p:transition advTm="3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标题 1"/>
          <p:cNvSpPr>
            <a:spLocks noGrp="1"/>
          </p:cNvSpPr>
          <p:nvPr>
            <p:ph type="title"/>
          </p:nvPr>
        </p:nvSpPr>
        <p:spPr>
          <a:xfrm>
            <a:off x="1081088" y="484188"/>
            <a:ext cx="6161087" cy="812800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读</a:t>
            </a:r>
            <a:r>
              <a:rPr lang="en-US" altLang="zh-CN" b="1" smtClean="0">
                <a:solidFill>
                  <a:srgbClr val="FF0000"/>
                </a:solidFill>
              </a:rPr>
              <a:t>4——6</a:t>
            </a:r>
            <a:r>
              <a:rPr lang="zh-CN" altLang="en-US" b="1" smtClean="0">
                <a:solidFill>
                  <a:srgbClr val="FF0000"/>
                </a:solidFill>
              </a:rPr>
              <a:t>段，思考：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300" y="1071563"/>
            <a:ext cx="11911013" cy="54562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chemeClr val="tx1"/>
                </a:solidFill>
              </a:rPr>
              <a:t>1.</a:t>
            </a:r>
            <a:r>
              <a:rPr lang="zh-CN" altLang="en-US" sz="3600" b="1" smtClean="0">
                <a:solidFill>
                  <a:schemeClr val="tx1"/>
                </a:solidFill>
              </a:rPr>
              <a:t>雨中丁香有什么特点？作者为什么说</a:t>
            </a:r>
            <a:r>
              <a:rPr lang="en-US" altLang="zh-CN" sz="3600" b="1" smtClean="0">
                <a:solidFill>
                  <a:schemeClr val="tx1"/>
                </a:solidFill>
              </a:rPr>
              <a:t>“</a:t>
            </a:r>
            <a:r>
              <a:rPr lang="zh-CN" altLang="en-US" sz="3600" b="1" smtClean="0">
                <a:solidFill>
                  <a:schemeClr val="tx1"/>
                </a:solidFill>
              </a:rPr>
              <a:t>丁香确实该和微雨连在一起</a:t>
            </a:r>
            <a:r>
              <a:rPr lang="en-US" altLang="zh-CN" sz="3600" b="1" smtClean="0">
                <a:solidFill>
                  <a:schemeClr val="tx1"/>
                </a:solidFill>
              </a:rPr>
              <a:t>”</a:t>
            </a:r>
            <a:r>
              <a:rPr lang="zh-CN" altLang="en-US" sz="3600" b="1" smtClean="0">
                <a:solidFill>
                  <a:schemeClr val="tx1"/>
                </a:solidFill>
              </a:rPr>
              <a:t>？</a:t>
            </a:r>
          </a:p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chemeClr val="tx1"/>
                </a:solidFill>
              </a:rPr>
              <a:t>2.</a:t>
            </a:r>
            <a:r>
              <a:rPr lang="zh-CN" altLang="en-US" sz="3600" b="1" smtClean="0">
                <a:solidFill>
                  <a:schemeClr val="tx1"/>
                </a:solidFill>
              </a:rPr>
              <a:t>作者为什么把丁香花喻为丁香结？</a:t>
            </a:r>
          </a:p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chemeClr val="tx1"/>
                </a:solidFill>
              </a:rPr>
              <a:t>3.</a:t>
            </a:r>
            <a:r>
              <a:rPr lang="zh-CN" altLang="en-US" sz="3600" b="1" smtClean="0">
                <a:solidFill>
                  <a:schemeClr val="tx1"/>
                </a:solidFill>
              </a:rPr>
              <a:t>丁香结具有什么象征意义？如何理解</a:t>
            </a:r>
            <a:r>
              <a:rPr lang="en-US" altLang="zh-CN" sz="3600" b="1" smtClean="0">
                <a:solidFill>
                  <a:schemeClr val="tx1"/>
                </a:solidFill>
              </a:rPr>
              <a:t>“结，是解不完的；人生中的问题也是解不完的，不然，岂不是太平淡无味了</a:t>
            </a:r>
            <a:r>
              <a:rPr lang="zh-CN" altLang="en-US" sz="3600" b="1" smtClean="0">
                <a:solidFill>
                  <a:schemeClr val="tx1"/>
                </a:solidFill>
              </a:rPr>
              <a:t>吗</a:t>
            </a:r>
            <a:r>
              <a:rPr lang="en-US" altLang="zh-CN" sz="3600" b="1" smtClean="0">
                <a:solidFill>
                  <a:schemeClr val="tx1"/>
                </a:solidFill>
              </a:rPr>
              <a:t>”</a:t>
            </a:r>
            <a:r>
              <a:rPr lang="zh-CN" altLang="en-US" sz="3600" b="1" smtClean="0">
                <a:solidFill>
                  <a:schemeClr val="tx1"/>
                </a:solidFill>
              </a:rPr>
              <a:t>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标题 4"/>
          <p:cNvSpPr>
            <a:spLocks noGrp="1"/>
          </p:cNvSpPr>
          <p:nvPr>
            <p:ph type="title"/>
          </p:nvPr>
        </p:nvSpPr>
        <p:spPr>
          <a:xfrm>
            <a:off x="296863" y="369888"/>
            <a:ext cx="11307762" cy="1327150"/>
          </a:xfrm>
        </p:spPr>
        <p:txBody>
          <a:bodyPr/>
          <a:lstStyle/>
          <a:p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雨中丁香有什么特点？作者为什么说</a:t>
            </a:r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丁香确实该和微雨连在一起</a:t>
            </a:r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？</a:t>
            </a:r>
          </a:p>
        </p:txBody>
      </p:sp>
      <p:pic>
        <p:nvPicPr>
          <p:cNvPr id="2" name="内容占位符 1" descr="20140519103180628062"/>
          <p:cNvPicPr>
            <a:picLocks noGrp="1" noChangeAspect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0325" y="1509713"/>
            <a:ext cx="5683250" cy="2408237"/>
          </a:xfrm>
        </p:spPr>
      </p:pic>
      <p:pic>
        <p:nvPicPr>
          <p:cNvPr id="3" name="内容占位符 2" descr="t017fdbaac0d8bbcaf2"/>
          <p:cNvPicPr>
            <a:picLocks noGrp="1" noChangeAspect="1"/>
          </p:cNvPicPr>
          <p:nvPr>
            <p:ph sz="half" idx="2"/>
          </p:nvPr>
        </p:nvPicPr>
        <p:blipFill>
          <a:blip r:embed="rId5"/>
          <a:srcRect l="563" t="-11649" r="-562" b="11649"/>
          <a:stretch>
            <a:fillRect/>
          </a:stretch>
        </p:blipFill>
        <p:spPr>
          <a:xfrm>
            <a:off x="87313" y="3305175"/>
            <a:ext cx="5580062" cy="3467100"/>
          </a:xfrm>
        </p:spPr>
      </p:pic>
      <p:pic>
        <p:nvPicPr>
          <p:cNvPr id="8" name="图片 7" descr="center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27700" y="1690688"/>
            <a:ext cx="5962650" cy="509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1301750" y="1311275"/>
            <a:ext cx="9859963" cy="4954588"/>
          </a:xfrm>
        </p:spPr>
        <p:txBody>
          <a:bodyPr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en-US" altLang="zh-CN" sz="4000"/>
              <a:t>       </a:t>
            </a:r>
            <a:r>
              <a:rPr lang="zh-CN" altLang="zh-CN" sz="4000" b="1">
                <a:solidFill>
                  <a:srgbClr val="0000CC"/>
                </a:solidFill>
              </a:rPr>
              <a:t>雨中丁香朦胧妩媚，线条模糊，颜色交融柔和，犹如一幅色彩边缘模糊、柔和婉约的画作。</a:t>
            </a:r>
          </a:p>
          <a:p>
            <a:pPr algn="l">
              <a:buFont typeface="Arial" panose="020B0604020202020204" pitchFamily="34" charset="0"/>
              <a:buNone/>
              <a:defRPr/>
            </a:pPr>
            <a:endParaRPr lang="zh-CN" altLang="zh-CN" sz="4000" b="1">
              <a:solidFill>
                <a:srgbClr val="0000CC"/>
              </a:solidFill>
            </a:endParaRPr>
          </a:p>
          <a:p>
            <a:pPr algn="l">
              <a:buFont typeface="Arial" panose="020B0604020202020204" pitchFamily="34" charset="0"/>
              <a:buNone/>
              <a:defRPr/>
            </a:pPr>
            <a:r>
              <a:rPr lang="zh-CN" altLang="zh-CN" sz="4000" b="1">
                <a:solidFill>
                  <a:srgbClr val="0000CC"/>
                </a:solidFill>
              </a:rPr>
              <a:t>       着了水滴的丁香格外妩媚，十分动人，不禁让作者赞同古人常将丁香和微雨联系在一起的写法。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55850" y="946150"/>
            <a:ext cx="7885113" cy="714375"/>
          </a:xfrm>
        </p:spPr>
        <p:txBody>
          <a:bodyPr/>
          <a:lstStyle/>
          <a:p>
            <a:r>
              <a:rPr lang="en-US" altLang="zh-CN" sz="3600" b="1" smtClean="0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作者为什么把丁香花喻为丁香结？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09750" y="1736725"/>
            <a:ext cx="8943975" cy="2549525"/>
          </a:xfrm>
        </p:spPr>
        <p:txBody>
          <a:bodyPr/>
          <a:lstStyle/>
          <a:p>
            <a:pPr algn="l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/>
              <a:t>       </a:t>
            </a:r>
            <a:r>
              <a:rPr lang="zh-CN" altLang="en-US" sz="3600" b="1">
                <a:solidFill>
                  <a:srgbClr val="0000CC"/>
                </a:solidFill>
              </a:rPr>
              <a:t>小小的花苞圆圆的，鼓鼓的，恰如衣襟上的盘花扣。我才恍然，果然是丁香结！ 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0000CC"/>
                </a:solidFill>
              </a:rPr>
              <a:t>       丁香结，这三个字给人许多想象。在联想到那些诗句，真觉得它们负担着解不开的愁怨了。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AutoShape 3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1776413" y="6021388"/>
            <a:ext cx="1106487" cy="441325"/>
          </a:xfrm>
          <a:prstGeom prst="actionButtonBlank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0" hangingPunct="0"/>
            <a:r>
              <a:rPr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返回</a:t>
            </a:r>
          </a:p>
        </p:txBody>
      </p:sp>
      <p:sp>
        <p:nvSpPr>
          <p:cNvPr id="164867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23888" y="6021388"/>
            <a:ext cx="1108075" cy="441325"/>
          </a:xfrm>
          <a:prstGeom prst="actionButtonBlank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0" hangingPunct="0"/>
            <a:r>
              <a:rPr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上页                  </a:t>
            </a:r>
          </a:p>
        </p:txBody>
      </p:sp>
      <p:sp>
        <p:nvSpPr>
          <p:cNvPr id="164868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2927350" y="6021388"/>
            <a:ext cx="1106488" cy="441325"/>
          </a:xfrm>
          <a:prstGeom prst="actionButtonBlank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0" hangingPunct="0"/>
            <a:r>
              <a:rPr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下页                  </a:t>
            </a:r>
          </a:p>
        </p:txBody>
      </p:sp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54063"/>
            <a:ext cx="6350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4" name="Picture 6"/>
          <p:cNvPicPr>
            <a:picLocks noChangeAspect="1" noChangeArrowheads="1"/>
          </p:cNvPicPr>
          <p:nvPr/>
        </p:nvPicPr>
        <p:blipFill>
          <a:blip r:embed="rId3"/>
          <a:srcRect l="3227"/>
          <a:stretch>
            <a:fillRect/>
          </a:stretch>
        </p:blipFill>
        <p:spPr bwMode="auto">
          <a:xfrm>
            <a:off x="6383338" y="250825"/>
            <a:ext cx="5808662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71" name="Picture 7"/>
          <p:cNvPicPr>
            <a:picLocks noChangeAspect="1" noChangeArrowheads="1"/>
          </p:cNvPicPr>
          <p:nvPr/>
        </p:nvPicPr>
        <p:blipFill>
          <a:blip r:embed="rId4"/>
          <a:srcRect r="4533"/>
          <a:stretch>
            <a:fillRect/>
          </a:stretch>
        </p:blipFill>
        <p:spPr bwMode="auto">
          <a:xfrm>
            <a:off x="6178550" y="3573463"/>
            <a:ext cx="606266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8025" y="811213"/>
            <a:ext cx="3746500" cy="5160962"/>
          </a:xfrm>
        </p:spPr>
        <p:txBody>
          <a:bodyPr/>
          <a:lstStyle/>
          <a:p>
            <a:r>
              <a:rPr lang="en-US" altLang="zh-CN" smtClean="0"/>
              <a:t>        </a:t>
            </a:r>
            <a:r>
              <a:rPr lang="zh-CN" altLang="en-US" sz="4800" b="1" smtClean="0">
                <a:solidFill>
                  <a:srgbClr val="FF0000"/>
                </a:solidFill>
                <a:latin typeface="黑体" pitchFamily="2" charset="-122"/>
              </a:rPr>
              <a:t>谦虚</a:t>
            </a:r>
            <a:br>
              <a:rPr lang="zh-CN" altLang="en-US" sz="4800" b="1" smtClean="0">
                <a:solidFill>
                  <a:srgbClr val="FF0000"/>
                </a:solidFill>
                <a:latin typeface="黑体" pitchFamily="2" charset="-122"/>
              </a:rPr>
            </a:br>
            <a:r>
              <a:rPr lang="zh-CN" altLang="en-US" sz="4800" b="1" smtClean="0">
                <a:solidFill>
                  <a:srgbClr val="FF0000"/>
                </a:solidFill>
                <a:latin typeface="黑体" pitchFamily="2" charset="-122"/>
              </a:rPr>
              <a:t/>
            </a:r>
            <a:br>
              <a:rPr lang="zh-CN" altLang="en-US" sz="4800" b="1" smtClean="0">
                <a:solidFill>
                  <a:srgbClr val="FF0000"/>
                </a:solidFill>
                <a:latin typeface="黑体" pitchFamily="2" charset="-122"/>
              </a:rPr>
            </a:br>
            <a:r>
              <a:rPr lang="zh-CN" altLang="en-US" sz="4800" b="1" smtClean="0">
                <a:solidFill>
                  <a:srgbClr val="FF0000"/>
                </a:solidFill>
                <a:latin typeface="黑体" pitchFamily="2" charset="-122"/>
              </a:rPr>
              <a:t>   有气节</a:t>
            </a:r>
            <a:br>
              <a:rPr lang="zh-CN" altLang="en-US" sz="4800" b="1" smtClean="0">
                <a:solidFill>
                  <a:srgbClr val="FF0000"/>
                </a:solidFill>
                <a:latin typeface="黑体" pitchFamily="2" charset="-122"/>
              </a:rPr>
            </a:br>
            <a:r>
              <a:rPr lang="zh-CN" altLang="en-US" sz="4800" b="1" smtClean="0">
                <a:solidFill>
                  <a:srgbClr val="FF0000"/>
                </a:solidFill>
                <a:latin typeface="黑体" pitchFamily="2" charset="-122"/>
              </a:rPr>
              <a:t/>
            </a:r>
            <a:br>
              <a:rPr lang="zh-CN" altLang="en-US" sz="4800" b="1" smtClean="0">
                <a:solidFill>
                  <a:srgbClr val="FF0000"/>
                </a:solidFill>
                <a:latin typeface="黑体" pitchFamily="2" charset="-122"/>
              </a:rPr>
            </a:br>
            <a:r>
              <a:rPr lang="zh-CN" altLang="en-US" sz="4800" b="1" smtClean="0">
                <a:solidFill>
                  <a:srgbClr val="FF0000"/>
                </a:solidFill>
                <a:latin typeface="黑体" pitchFamily="2" charset="-122"/>
              </a:rPr>
              <a:t>  刚直不阿</a:t>
            </a:r>
            <a:r>
              <a:rPr lang="zh-CN" altLang="en-US" b="1" smtClean="0">
                <a:solidFill>
                  <a:srgbClr val="FF0000"/>
                </a:solidFill>
                <a:latin typeface="黑体" pitchFamily="2" charset="-122"/>
              </a:rPr>
              <a:t/>
            </a:r>
            <a:br>
              <a:rPr lang="zh-CN" altLang="en-US" b="1" smtClean="0">
                <a:solidFill>
                  <a:srgbClr val="FF0000"/>
                </a:solidFill>
                <a:latin typeface="黑体" pitchFamily="2" charset="-122"/>
              </a:rPr>
            </a:br>
            <a:endParaRPr lang="zh-CN" altLang="en-US" b="1" smtClean="0">
              <a:solidFill>
                <a:srgbClr val="FF0000"/>
              </a:solidFill>
              <a:latin typeface="黑体" pitchFamily="2" charset="-122"/>
            </a:endParaRPr>
          </a:p>
        </p:txBody>
      </p:sp>
      <p:pic>
        <p:nvPicPr>
          <p:cNvPr id="62466" name="内容占位符 3" descr="549219_20151005114750094348_1"/>
          <p:cNvPicPr>
            <a:picLocks noGrp="1" noChangeAspect="1"/>
          </p:cNvPicPr>
          <p:nvPr>
            <p:ph idx="1"/>
          </p:nvPr>
        </p:nvPicPr>
        <p:blipFill>
          <a:blip r:embed="rId3"/>
          <a:srcRect l="227" t="-5690" r="-227" b="5690"/>
          <a:stretch>
            <a:fillRect/>
          </a:stretch>
        </p:blipFill>
        <p:spPr>
          <a:xfrm>
            <a:off x="28575" y="258763"/>
            <a:ext cx="8243888" cy="6470650"/>
          </a:xfrm>
        </p:spPr>
      </p:pic>
    </p:spTree>
    <p:custDataLst>
      <p:tags r:id="rId1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438" y="527050"/>
            <a:ext cx="11028362" cy="212725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sz="3600" b="1" smtClean="0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丁香结具有什么象征意义？如何理解</a:t>
            </a:r>
            <a:r>
              <a:rPr lang="en-US" altLang="zh-CN" sz="3600" b="1" smtClean="0">
                <a:solidFill>
                  <a:srgbClr val="FF0000"/>
                </a:solidFill>
                <a:sym typeface="+mn-ea"/>
              </a:rPr>
              <a:t>“结，是解不完的；人生中的问题也是解不完的，不然，岂不是太平淡无味了么”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563" y="2590800"/>
            <a:ext cx="11917362" cy="3654425"/>
          </a:xfrm>
        </p:spPr>
        <p:txBody>
          <a:bodyPr/>
          <a:lstStyle/>
          <a:p>
            <a:r>
              <a:rPr lang="en-US" altLang="zh-CN" sz="3200" b="1" smtClean="0">
                <a:solidFill>
                  <a:srgbClr val="0000CC"/>
                </a:solidFill>
              </a:rPr>
              <a:t>      </a:t>
            </a:r>
            <a:r>
              <a:rPr lang="zh-CN" altLang="en-US" sz="3200" b="1" smtClean="0">
                <a:solidFill>
                  <a:srgbClr val="0000CC"/>
                </a:solidFill>
              </a:rPr>
              <a:t>丁香结象征</a:t>
            </a:r>
            <a:r>
              <a:rPr lang="zh-CN" altLang="en-US" sz="3200" b="1" smtClean="0">
                <a:solidFill>
                  <a:srgbClr val="CC00CC"/>
                </a:solidFill>
              </a:rPr>
              <a:t>生活中化解不开的烦恼、愁怨</a:t>
            </a:r>
            <a:r>
              <a:rPr lang="zh-CN" altLang="en-US" sz="3200" b="1" smtClean="0">
                <a:solidFill>
                  <a:srgbClr val="0000CC"/>
                </a:solidFill>
              </a:rPr>
              <a:t>。</a:t>
            </a:r>
          </a:p>
          <a:p>
            <a:r>
              <a:rPr lang="zh-CN" altLang="en-US" sz="3200" b="1" smtClean="0">
                <a:solidFill>
                  <a:srgbClr val="0000CC"/>
                </a:solidFill>
              </a:rPr>
              <a:t>      人生中充满着各种</a:t>
            </a:r>
            <a:r>
              <a:rPr lang="en-US" altLang="zh-CN" sz="3200" b="1" smtClean="0">
                <a:solidFill>
                  <a:srgbClr val="0000CC"/>
                </a:solidFill>
              </a:rPr>
              <a:t>“</a:t>
            </a:r>
            <a:r>
              <a:rPr lang="zh-CN" altLang="en-US" sz="3200" b="1" smtClean="0">
                <a:solidFill>
                  <a:srgbClr val="0000CC"/>
                </a:solidFill>
              </a:rPr>
              <a:t>结</a:t>
            </a:r>
            <a:r>
              <a:rPr lang="en-US" altLang="zh-CN" sz="3200" b="1" smtClean="0">
                <a:solidFill>
                  <a:srgbClr val="0000CC"/>
                </a:solidFill>
              </a:rPr>
              <a:t>”</a:t>
            </a:r>
            <a:r>
              <a:rPr lang="zh-CN" altLang="en-US" sz="3200" b="1" smtClean="0">
                <a:solidFill>
                  <a:srgbClr val="0000CC"/>
                </a:solidFill>
              </a:rPr>
              <a:t>，各种挑战，有了这些磨难和挫折，我们的生活才会起起伏伏变得更加精彩，如果生活中没有</a:t>
            </a:r>
            <a:r>
              <a:rPr lang="en-US" altLang="zh-CN" sz="3200" b="1" smtClean="0">
                <a:solidFill>
                  <a:srgbClr val="0000CC"/>
                </a:solidFill>
              </a:rPr>
              <a:t>“</a:t>
            </a:r>
            <a:r>
              <a:rPr lang="zh-CN" altLang="en-US" sz="3200" b="1" smtClean="0">
                <a:solidFill>
                  <a:srgbClr val="0000CC"/>
                </a:solidFill>
              </a:rPr>
              <a:t>结</a:t>
            </a:r>
            <a:r>
              <a:rPr lang="en-US" altLang="zh-CN" sz="3200" b="1" smtClean="0">
                <a:solidFill>
                  <a:srgbClr val="0000CC"/>
                </a:solidFill>
              </a:rPr>
              <a:t>”</a:t>
            </a:r>
            <a:r>
              <a:rPr lang="zh-CN" altLang="en-US" sz="3200" b="1" smtClean="0">
                <a:solidFill>
                  <a:srgbClr val="0000CC"/>
                </a:solidFill>
              </a:rPr>
              <a:t>，那样的生活每天都一样，就会很平淡。表现了作者从容、豁达、积极的人生态度，对困难忧愁无惧无畏、平常心看待的优秀品格。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1522413" y="2201863"/>
            <a:ext cx="8736012" cy="0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00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ea typeface="MS PGothic" charset="-128"/>
              <a:sym typeface="Gill Sans" charset="0"/>
            </a:endParaRPr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1522413" y="4821238"/>
            <a:ext cx="8736012" cy="42862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00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ea typeface="MS PGothic" charset="-128"/>
              <a:sym typeface="Gill Sans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2600" y="2365375"/>
            <a:ext cx="11160125" cy="2024063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>
              <a:defRPr lang="zh-CN"/>
            </a:defPPr>
            <a:lvl1pPr marR="0" lvl="0" indent="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 fontAlgn="auto">
              <a:defRPr/>
            </a:pPr>
            <a:r>
              <a:rPr lang="en-US" altLang="zh-CN">
                <a:sym typeface="+mn-ea"/>
              </a:rPr>
              <a:t>         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作者通过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丁香花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这一事物引发了自己的联想，在我们的生活中，一定会有事物引发你的联想，想一想，快跟同学们分享一下吧！</a:t>
            </a:r>
          </a:p>
          <a:p>
            <a:pPr fontAlgn="auto">
              <a:defRPr/>
            </a:pP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29" name="组合 4"/>
          <p:cNvGrpSpPr>
            <a:grpSpLocks/>
          </p:cNvGrpSpPr>
          <p:nvPr/>
        </p:nvGrpSpPr>
        <p:grpSpPr bwMode="auto">
          <a:xfrm>
            <a:off x="3802063" y="1822450"/>
            <a:ext cx="4587875" cy="1446213"/>
            <a:chOff x="6521450" y="1644649"/>
            <a:chExt cx="4588668" cy="1446596"/>
          </a:xfrm>
        </p:grpSpPr>
        <p:grpSp>
          <p:nvGrpSpPr>
            <p:cNvPr id="99332" name="组合 23"/>
            <p:cNvGrpSpPr>
              <a:grpSpLocks/>
            </p:cNvGrpSpPr>
            <p:nvPr/>
          </p:nvGrpSpPr>
          <p:grpSpPr bwMode="auto">
            <a:xfrm>
              <a:off x="6521450" y="1644649"/>
              <a:ext cx="4588668" cy="590932"/>
              <a:chOff x="6173616" y="1645364"/>
              <a:chExt cx="4588667" cy="589683"/>
            </a:xfrm>
          </p:grpSpPr>
          <p:sp>
            <p:nvSpPr>
              <p:cNvPr id="33" name="文本框 2"/>
              <p:cNvSpPr txBox="1">
                <a:spLocks noChangeArrowheads="1"/>
              </p:cNvSpPr>
              <p:nvPr/>
            </p:nvSpPr>
            <p:spPr bwMode="auto">
              <a:xfrm flipH="1">
                <a:off x="6903992" y="1749945"/>
                <a:ext cx="3858291" cy="478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/>
                <a:ext uri="{91240B29-F687-4F45-9708-019B960494DF}"/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99335" name="文本框 1"/>
              <p:cNvSpPr txBox="1">
                <a:spLocks noChangeArrowheads="1"/>
              </p:cNvSpPr>
              <p:nvPr/>
            </p:nvSpPr>
            <p:spPr bwMode="auto">
              <a:xfrm>
                <a:off x="6173616" y="1645364"/>
                <a:ext cx="641349" cy="5896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90000"/>
                  </a:lnSpc>
                </a:pPr>
                <a:endParaRPr lang="zh-CN" altLang="en-US" sz="3600">
                  <a:solidFill>
                    <a:srgbClr val="79855A"/>
                  </a:solidFill>
                  <a:latin typeface="Impact" pitchFamily="34" charset="0"/>
                </a:endParaRPr>
              </a:p>
            </p:txBody>
          </p:sp>
        </p:grpSp>
        <p:sp>
          <p:nvSpPr>
            <p:cNvPr id="99333" name="文本框 1"/>
            <p:cNvSpPr txBox="1">
              <a:spLocks noChangeArrowheads="1"/>
            </p:cNvSpPr>
            <p:nvPr/>
          </p:nvSpPr>
          <p:spPr bwMode="auto">
            <a:xfrm>
              <a:off x="6521450" y="2500313"/>
              <a:ext cx="730250" cy="590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endParaRPr lang="zh-CN" altLang="en-US" sz="3600">
                <a:solidFill>
                  <a:srgbClr val="E19F95"/>
                </a:solidFill>
                <a:latin typeface="Impact" pitchFamily="34" charset="0"/>
              </a:endParaRPr>
            </a:p>
          </p:txBody>
        </p:sp>
      </p:grpSp>
      <p:sp>
        <p:nvSpPr>
          <p:cNvPr id="99330" name="文本框 1"/>
          <p:cNvSpPr txBox="1">
            <a:spLocks noChangeArrowheads="1"/>
          </p:cNvSpPr>
          <p:nvPr/>
        </p:nvSpPr>
        <p:spPr bwMode="auto">
          <a:xfrm>
            <a:off x="90488" y="333375"/>
            <a:ext cx="11982450" cy="643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ea typeface="黑体" pitchFamily="2" charset="-122"/>
              </a:rPr>
              <a:t>                           </a:t>
            </a:r>
            <a:r>
              <a:rPr lang="zh-CN" altLang="en-US" sz="3600" b="1">
                <a:ea typeface="黑体" pitchFamily="2" charset="-122"/>
              </a:rPr>
              <a:t>代赠二首·其一</a:t>
            </a:r>
            <a:r>
              <a:rPr lang="zh-CN" altLang="en-US" sz="4000" b="1">
                <a:ea typeface="黑体" pitchFamily="2" charset="-122"/>
              </a:rPr>
              <a:t>  </a:t>
            </a:r>
            <a:r>
              <a:rPr lang="zh-CN" altLang="en-US" sz="2400" b="1">
                <a:ea typeface="黑体" pitchFamily="2" charset="-122"/>
              </a:rPr>
              <a:t>[ 唐 ] 李商隐</a:t>
            </a:r>
          </a:p>
          <a:p>
            <a:r>
              <a:rPr lang="zh-CN" altLang="en-US" sz="2400" b="1">
                <a:ea typeface="黑体" pitchFamily="2" charset="-122"/>
              </a:rPr>
              <a:t>             </a:t>
            </a:r>
            <a:r>
              <a:rPr lang="zh-CN" altLang="en-US" sz="2800" b="1">
                <a:ea typeface="黑体" pitchFamily="2" charset="-122"/>
              </a:rPr>
              <a:t>                           </a:t>
            </a:r>
            <a:r>
              <a:rPr lang="zh-CN" altLang="en-US" sz="2400" b="1">
                <a:ea typeface="黑体" pitchFamily="2" charset="-122"/>
              </a:rPr>
              <a:t> </a:t>
            </a:r>
            <a:r>
              <a:rPr lang="zh-CN" altLang="en-US" sz="2800" b="1">
                <a:ea typeface="黑体" pitchFamily="2" charset="-122"/>
              </a:rPr>
              <a:t>楼上黄昏欲望休，玉梯横绝月如钩。</a:t>
            </a:r>
          </a:p>
          <a:p>
            <a:r>
              <a:rPr lang="zh-CN" altLang="en-US" sz="3200" b="1">
                <a:ea typeface="黑体" pitchFamily="2" charset="-122"/>
              </a:rPr>
              <a:t>                                  </a:t>
            </a:r>
            <a:r>
              <a:rPr lang="zh-CN" altLang="en-US" sz="2800" b="1">
                <a:ea typeface="黑体" pitchFamily="2" charset="-122"/>
              </a:rPr>
              <a:t>芭蕉不展丁香结，同向春风各自愁。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ea typeface="黑体" pitchFamily="2" charset="-122"/>
              </a:rPr>
              <a:t>注释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ea typeface="黑体" pitchFamily="2" charset="-122"/>
              </a:rPr>
              <a:t>1、芭蕉不展：芭蕉的蕉心没有展开。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ea typeface="黑体" pitchFamily="2" charset="-122"/>
              </a:rPr>
              <a:t>2、丁香结：本指丁香之花蕾，丛生如结。此处用以象征固结不解之愁绪。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ea typeface="黑体" pitchFamily="2" charset="-122"/>
              </a:rPr>
              <a:t>3、同向春风：芭蕉和丁香一同对着黄昏清冷的春风（ 以芭蕉喻情人，以丁香喻女子自己）。这两句是说，芭蕉的蕉心尚未展开，丁香的花蕾丛生如结；同是春风吹拂，而二人异地同心，都在为不得与对方相会而愁苦。这既是思妇眼前实景的真实描绘，同时又是借物写人，以芭蕉喻情人，以丁香喻女子自己。意境很美，含蕴无穷，历来为人所称道。</a:t>
            </a:r>
          </a:p>
        </p:txBody>
      </p:sp>
      <p:sp>
        <p:nvSpPr>
          <p:cNvPr id="99331" name="文本框 2"/>
          <p:cNvSpPr txBox="1">
            <a:spLocks noChangeArrowheads="1"/>
          </p:cNvSpPr>
          <p:nvPr/>
        </p:nvSpPr>
        <p:spPr bwMode="auto">
          <a:xfrm>
            <a:off x="66675" y="447675"/>
            <a:ext cx="314483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ea typeface="黑体" pitchFamily="2" charset="-122"/>
              </a:rPr>
              <a:t>拓展延伸：</a:t>
            </a:r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文本占位符 2"/>
          <p:cNvSpPr>
            <a:spLocks noGrp="1"/>
          </p:cNvSpPr>
          <p:nvPr>
            <p:ph type="body" idx="1"/>
          </p:nvPr>
        </p:nvSpPr>
        <p:spPr>
          <a:xfrm>
            <a:off x="1344613" y="1147763"/>
            <a:ext cx="9666287" cy="3482975"/>
          </a:xfrm>
        </p:spPr>
        <p:txBody>
          <a:bodyPr/>
          <a:lstStyle/>
          <a:p>
            <a:r>
              <a:rPr lang="zh-CN" altLang="en-US" sz="4400" b="1" smtClean="0">
                <a:solidFill>
                  <a:schemeClr val="tx1"/>
                </a:solidFill>
                <a:sym typeface="+mn-ea"/>
              </a:rPr>
              <a:t>摊破浣溪沙    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[ 五代 ] 李璟</a:t>
            </a:r>
          </a:p>
          <a:p>
            <a:pPr algn="l"/>
            <a:r>
              <a:rPr lang="zh-CN" altLang="en-US" sz="3200" b="1" smtClean="0">
                <a:solidFill>
                  <a:schemeClr val="tx1"/>
                </a:solidFill>
              </a:rPr>
              <a:t>       手卷真珠上玉钩，依前春恨锁重楼。风里落花谁是主？思悠悠。</a:t>
            </a:r>
          </a:p>
          <a:p>
            <a:pPr algn="l"/>
            <a:endParaRPr lang="zh-CN" altLang="en-US" sz="3200" b="1" smtClean="0">
              <a:solidFill>
                <a:schemeClr val="tx1"/>
              </a:solidFill>
            </a:endParaRPr>
          </a:p>
          <a:p>
            <a:pPr algn="l"/>
            <a:r>
              <a:rPr lang="zh-CN" altLang="en-US" sz="3200" b="1" smtClean="0">
                <a:solidFill>
                  <a:schemeClr val="tx1"/>
                </a:solidFill>
              </a:rPr>
              <a:t>       青鸟不传云外信，丁香空结雨中愁。回首绿波三楚暮，接天流。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41475" y="536575"/>
            <a:ext cx="9093200" cy="4514850"/>
          </a:xfrm>
        </p:spPr>
        <p:txBody>
          <a:bodyPr/>
          <a:lstStyle/>
          <a:p>
            <a:pPr algn="l">
              <a:buFont typeface="Arial" panose="020B0604020202020204" pitchFamily="34" charset="0"/>
              <a:buNone/>
              <a:defRPr/>
            </a:pPr>
            <a:endParaRPr lang="zh-CN" altLang="en-US" sz="3200" dirty="0"/>
          </a:p>
          <a:p>
            <a:pPr algn="l">
              <a:buFont typeface="Arial" panose="020B0604020202020204" pitchFamily="34" charset="0"/>
              <a:buNone/>
              <a:defRPr/>
            </a:pPr>
            <a:endParaRPr lang="zh-CN" altLang="en-US" sz="3200" dirty="0"/>
          </a:p>
          <a:p>
            <a:pPr algn="l"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/>
              <a:t>   </a:t>
            </a:r>
            <a:r>
              <a:rPr lang="zh-CN" altLang="en-US" sz="2800" dirty="0"/>
              <a:t>    </a:t>
            </a:r>
            <a:r>
              <a:rPr lang="zh-CN" altLang="en-US" sz="2800" b="1" dirty="0">
                <a:solidFill>
                  <a:schemeClr val="tx1"/>
                </a:solidFill>
              </a:rPr>
              <a:t>卷起珍珠做的帘子，挂上帘钩，在高楼上远望的我和从前一样，愁绪依然深锁。风里的落花那么憔悴，谁是它的主人呢？这使我越想越加茫然。</a:t>
            </a:r>
          </a:p>
          <a:p>
            <a:pPr algn="l"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</a:p>
          <a:p>
            <a:pPr algn="l"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       信使不曾捎来远方行人的音讯，雨中的丁香花让我想起凝结的忧愁。我回头眺望暮色里的三峡，看江水从天而降，浩荡奔流。</a:t>
            </a:r>
          </a:p>
        </p:txBody>
      </p:sp>
    </p:spTree>
    <p:custDataLst>
      <p:tags r:id="rId1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336550" y="981075"/>
            <a:ext cx="3167063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463" y="1628775"/>
            <a:ext cx="3933825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9575" y="2889250"/>
            <a:ext cx="1924050" cy="31464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</a:effectLst>
        </p:spPr>
      </p:pic>
      <p:sp>
        <p:nvSpPr>
          <p:cNvPr id="102404" name="矩形 3"/>
          <p:cNvSpPr>
            <a:spLocks noChangeArrowheads="1"/>
          </p:cNvSpPr>
          <p:nvPr/>
        </p:nvSpPr>
        <p:spPr bwMode="auto">
          <a:xfrm>
            <a:off x="430213" y="1770063"/>
            <a:ext cx="115204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ea typeface="黑体" pitchFamily="2" charset="-122"/>
              </a:rPr>
              <a:t>课文引用诗句有什么作用？</a:t>
            </a:r>
          </a:p>
        </p:txBody>
      </p:sp>
      <p:sp>
        <p:nvSpPr>
          <p:cNvPr id="16390" name="矩形 4"/>
          <p:cNvSpPr>
            <a:spLocks noChangeArrowheads="1"/>
          </p:cNvSpPr>
          <p:nvPr/>
        </p:nvSpPr>
        <p:spPr bwMode="auto">
          <a:xfrm>
            <a:off x="2254250" y="2978150"/>
            <a:ext cx="9024938" cy="354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引用关于丁香结的诗句，从另一个角度展示了丁香结的形象，一方面丰富了丁香结的内涵，印证在古诗文中，“丁香结”的形象确与“愁”分不开；同时为后文作者一反古人寄托在丁香结上的情感，以开阔的胸襟开拓“丁香结”的新境界做铺垫，表达了作者寄托于丁香花的理念和志趣。</a:t>
            </a:r>
          </a:p>
        </p:txBody>
      </p:sp>
    </p:spTree>
  </p:cSld>
  <p:clrMapOvr>
    <a:masterClrMapping/>
  </p:clrMapOvr>
  <p:transition spd="slow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13" y="765175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0" name="直线连接符 21"/>
          <p:cNvSpPr>
            <a:spLocks noChangeShapeType="1"/>
          </p:cNvSpPr>
          <p:nvPr/>
        </p:nvSpPr>
        <p:spPr bwMode="auto">
          <a:xfrm flipV="1">
            <a:off x="-49213" y="1343025"/>
            <a:ext cx="2765426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445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2550" y="1325563"/>
            <a:ext cx="9486900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直线连接符 21"/>
          <p:cNvSpPr>
            <a:spLocks noChangeShapeType="1"/>
          </p:cNvSpPr>
          <p:nvPr/>
        </p:nvSpPr>
        <p:spPr bwMode="auto">
          <a:xfrm flipV="1">
            <a:off x="431800" y="1627188"/>
            <a:ext cx="2763838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649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388" y="1052513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719138" y="2709863"/>
            <a:ext cx="10564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600" b="1">
                <a:solidFill>
                  <a:srgbClr val="FFFFFF"/>
                </a:solidFill>
              </a:rPr>
              <a:t>　　</a:t>
            </a:r>
            <a:endParaRPr lang="zh-CN" altLang="zh-CN" sz="3200" b="1">
              <a:solidFill>
                <a:srgbClr val="FFFF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9213" y="1916113"/>
            <a:ext cx="12192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FFFF"/>
                </a:solidFill>
                <a:latin typeface="宋体" charset="-122"/>
              </a:rPr>
              <a:t>    </a:t>
            </a:r>
          </a:p>
        </p:txBody>
      </p:sp>
      <p:sp>
        <p:nvSpPr>
          <p:cNvPr id="106501" name="矩形 2"/>
          <p:cNvSpPr>
            <a:spLocks noChangeArrowheads="1"/>
          </p:cNvSpPr>
          <p:nvPr/>
        </p:nvSpPr>
        <p:spPr bwMode="auto">
          <a:xfrm>
            <a:off x="719138" y="2058988"/>
            <a:ext cx="107537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宋体" charset="-122"/>
              </a:rPr>
              <a:t>    </a:t>
            </a:r>
            <a:endParaRPr lang="zh-CN" altLang="en-US" sz="3200">
              <a:solidFill>
                <a:srgbClr val="FFFFFF"/>
              </a:solidFill>
              <a:latin typeface="宋体" charset="-122"/>
            </a:endParaRPr>
          </a:p>
        </p:txBody>
      </p:sp>
      <p:sp>
        <p:nvSpPr>
          <p:cNvPr id="106502" name="矩形 3"/>
          <p:cNvSpPr>
            <a:spLocks noChangeArrowheads="1"/>
          </p:cNvSpPr>
          <p:nvPr/>
        </p:nvSpPr>
        <p:spPr bwMode="auto">
          <a:xfrm>
            <a:off x="719138" y="2057400"/>
            <a:ext cx="1075372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2E2E00"/>
                </a:solidFill>
                <a:latin typeface="楷体"/>
                <a:ea typeface="楷体"/>
                <a:cs typeface="楷体"/>
              </a:rPr>
              <a:t>    课文写的是作者多少年来心里一直装着丁香，装着古人吟咏丁香的诗句，在一次春雨中忽然发现一柄柄的花蕾恰似一个个的“结”，于是联想到“丁香空结雨中愁”的诗句，开始了作者的人生体悟。从古人的“丁香结”的诗句开始，作者写到了微雨，写到了人生的愁怨和不顺心的事，感悟到了生命需要“结”，否则就平淡无味的人生认识。</a:t>
            </a:r>
            <a:endParaRPr lang="zh-CN" altLang="en-US" sz="3200">
              <a:solidFill>
                <a:srgbClr val="2C0C00"/>
              </a:solidFill>
              <a:latin typeface="楷体"/>
              <a:ea typeface="楷体"/>
              <a:cs typeface="楷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100" y="836613"/>
            <a:ext cx="26924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6" name="直线连接符 21"/>
          <p:cNvSpPr>
            <a:spLocks noChangeShapeType="1"/>
          </p:cNvSpPr>
          <p:nvPr/>
        </p:nvSpPr>
        <p:spPr bwMode="auto">
          <a:xfrm flipV="1">
            <a:off x="642938" y="1604963"/>
            <a:ext cx="2765425" cy="793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854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713" y="1709738"/>
            <a:ext cx="914400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6538" y="1354138"/>
            <a:ext cx="91789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4151728_141548466108_2"/>
          <p:cNvPicPr>
            <a:picLocks noGrp="1" noChangeAspect="1"/>
          </p:cNvPicPr>
          <p:nvPr>
            <p:ph idx="1"/>
          </p:nvPr>
        </p:nvPicPr>
        <p:blipFill>
          <a:blip r:embed="rId3"/>
          <a:srcRect l="426" t="-5363" r="-426" b="5363"/>
          <a:stretch>
            <a:fillRect/>
          </a:stretch>
        </p:blipFill>
        <p:spPr>
          <a:xfrm>
            <a:off x="296863" y="623888"/>
            <a:ext cx="3101975" cy="3482975"/>
          </a:xfrm>
        </p:spPr>
      </p:pic>
      <p:pic>
        <p:nvPicPr>
          <p:cNvPr id="5" name="图片 4" descr="t011005d3d0a37f2f5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400" y="4343400"/>
            <a:ext cx="3125788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内容占位符 3" descr="6077248_150148069385_2"/>
          <p:cNvPicPr>
            <a:picLocks noChangeAspect="1"/>
          </p:cNvPicPr>
          <p:nvPr/>
        </p:nvPicPr>
        <p:blipFill>
          <a:blip r:embed="rId5"/>
          <a:srcRect l="-426" t="-6003" r="426" b="6003"/>
          <a:stretch>
            <a:fillRect/>
          </a:stretch>
        </p:blipFill>
        <p:spPr bwMode="auto">
          <a:xfrm>
            <a:off x="3475038" y="188913"/>
            <a:ext cx="480695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1"/>
          <p:cNvSpPr>
            <a:spLocks noGrp="1"/>
          </p:cNvSpPr>
          <p:nvPr/>
        </p:nvSpPr>
        <p:spPr bwMode="auto">
          <a:xfrm>
            <a:off x="8296275" y="1003300"/>
            <a:ext cx="3660775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90000"/>
              </a:lnSpc>
            </a:pPr>
            <a:r>
              <a:rPr lang="en-US" altLang="zh-CN" sz="4000">
                <a:solidFill>
                  <a:srgbClr val="E19F95"/>
                </a:solidFill>
                <a:ea typeface="黑体" pitchFamily="2" charset="-122"/>
              </a:rPr>
              <a:t>   </a:t>
            </a:r>
            <a:r>
              <a:rPr lang="zh-CN" altLang="en-US" sz="4800" b="1">
                <a:solidFill>
                  <a:srgbClr val="FF0000"/>
                </a:solidFill>
                <a:ea typeface="黑体" pitchFamily="2" charset="-122"/>
              </a:rPr>
              <a:t>高雅</a:t>
            </a:r>
            <a:r>
              <a:rPr lang="zh-CN" altLang="en-US" sz="4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+mn-ea"/>
              </a:rPr>
              <a:t>坚贞</a:t>
            </a:r>
            <a:r>
              <a:rPr lang="zh-CN" altLang="en-US" sz="4800" b="1">
                <a:solidFill>
                  <a:srgbClr val="FF0000"/>
                </a:solidFill>
                <a:ea typeface="黑体" pitchFamily="2" charset="-122"/>
              </a:rPr>
              <a:t/>
            </a:r>
            <a:br>
              <a:rPr lang="zh-CN" altLang="en-US" sz="4800" b="1">
                <a:solidFill>
                  <a:srgbClr val="FF0000"/>
                </a:solidFill>
                <a:ea typeface="黑体" pitchFamily="2" charset="-122"/>
              </a:rPr>
            </a:br>
            <a:r>
              <a:rPr lang="zh-CN" altLang="en-US" sz="4800" b="1">
                <a:solidFill>
                  <a:srgbClr val="FF0000"/>
                </a:solidFill>
                <a:ea typeface="黑体" pitchFamily="2" charset="-122"/>
              </a:rPr>
              <a:t>   </a:t>
            </a:r>
            <a:br>
              <a:rPr lang="zh-CN" altLang="en-US" sz="4800" b="1">
                <a:solidFill>
                  <a:srgbClr val="FF0000"/>
                </a:solidFill>
                <a:ea typeface="黑体" pitchFamily="2" charset="-122"/>
              </a:rPr>
            </a:br>
            <a:r>
              <a:rPr lang="zh-CN" altLang="en-US" sz="4800" b="1">
                <a:solidFill>
                  <a:srgbClr val="FF0000"/>
                </a:solidFill>
                <a:ea typeface="黑体" pitchFamily="2" charset="-122"/>
              </a:rPr>
              <a:t>   不畏风霜</a:t>
            </a:r>
            <a:br>
              <a:rPr lang="zh-CN" altLang="en-US" sz="4800" b="1">
                <a:solidFill>
                  <a:srgbClr val="FF0000"/>
                </a:solidFill>
                <a:ea typeface="黑体" pitchFamily="2" charset="-122"/>
              </a:rPr>
            </a:br>
            <a:r>
              <a:rPr lang="zh-CN" altLang="en-US" sz="4800" b="1">
                <a:solidFill>
                  <a:srgbClr val="FF0000"/>
                </a:solidFill>
                <a:ea typeface="黑体" pitchFamily="2" charset="-122"/>
              </a:rPr>
              <a:t>   </a:t>
            </a:r>
            <a:br>
              <a:rPr lang="zh-CN" altLang="en-US" sz="4800" b="1">
                <a:solidFill>
                  <a:srgbClr val="FF0000"/>
                </a:solidFill>
                <a:ea typeface="黑体" pitchFamily="2" charset="-122"/>
              </a:rPr>
            </a:br>
            <a:r>
              <a:rPr lang="zh-CN" altLang="en-US" sz="4800" b="1">
                <a:solidFill>
                  <a:srgbClr val="FF0000"/>
                </a:solidFill>
                <a:ea typeface="黑体" pitchFamily="2" charset="-122"/>
              </a:rPr>
              <a:t>   正直不屈</a:t>
            </a:r>
            <a:br>
              <a:rPr lang="zh-CN" altLang="en-US" sz="4800" b="1">
                <a:solidFill>
                  <a:srgbClr val="FF0000"/>
                </a:solidFill>
                <a:ea typeface="黑体" pitchFamily="2" charset="-122"/>
              </a:rPr>
            </a:br>
            <a:endParaRPr lang="zh-CN" altLang="en-US" sz="4800" b="1">
              <a:solidFill>
                <a:srgbClr val="FF0000"/>
              </a:solidFill>
              <a:ea typeface="黑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WordArt 6"/>
          <p:cNvSpPr>
            <a:spLocks noTextEdit="1"/>
          </p:cNvSpPr>
          <p:nvPr/>
        </p:nvSpPr>
        <p:spPr bwMode="auto">
          <a:xfrm>
            <a:off x="2336800" y="2017713"/>
            <a:ext cx="8013700" cy="2058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/>
                <a:ea typeface="黑体"/>
              </a:rPr>
              <a:t>同学们，</a:t>
            </a:r>
          </a:p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/>
                <a:ea typeface="黑体"/>
              </a:rPr>
              <a:t>  再见！</a:t>
            </a:r>
          </a:p>
        </p:txBody>
      </p:sp>
      <p:pic>
        <p:nvPicPr>
          <p:cNvPr id="11059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3313" y="3468688"/>
            <a:ext cx="378460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56550" y="601663"/>
            <a:ext cx="3416300" cy="166687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mtClean="0"/>
              <a:t> </a:t>
            </a:r>
            <a:r>
              <a:rPr lang="zh-CN" altLang="en-US" sz="4800" b="1" smtClean="0">
                <a:solidFill>
                  <a:srgbClr val="FF0000"/>
                </a:solidFill>
              </a:rPr>
              <a:t>雍容典雅</a:t>
            </a:r>
            <a:br>
              <a:rPr lang="zh-CN" altLang="en-US" sz="4800" b="1" smtClean="0">
                <a:solidFill>
                  <a:srgbClr val="FF0000"/>
                </a:solidFill>
              </a:rPr>
            </a:br>
            <a:r>
              <a:rPr lang="zh-CN" altLang="en-US" sz="4800" b="1" smtClean="0">
                <a:solidFill>
                  <a:srgbClr val="FF0000"/>
                </a:solidFill>
              </a:rPr>
              <a:t> 富贵祥和</a:t>
            </a:r>
            <a:endParaRPr lang="zh-CN" altLang="en-US" b="1" smtClean="0"/>
          </a:p>
        </p:txBody>
      </p:sp>
      <p:pic>
        <p:nvPicPr>
          <p:cNvPr id="4" name="内容占位符 3" descr="9885883_193737201000_2"/>
          <p:cNvPicPr>
            <a:picLocks noGrp="1" noChangeAspect="1"/>
          </p:cNvPicPr>
          <p:nvPr>
            <p:ph idx="1"/>
          </p:nvPr>
        </p:nvPicPr>
        <p:blipFill>
          <a:blip r:embed="rId3"/>
          <a:srcRect l="-198" t="-5052" r="198" b="5052"/>
          <a:stretch>
            <a:fillRect/>
          </a:stretch>
        </p:blipFill>
        <p:spPr>
          <a:xfrm>
            <a:off x="6861175" y="2549525"/>
            <a:ext cx="5241925" cy="4073525"/>
          </a:xfrm>
        </p:spPr>
      </p:pic>
      <p:pic>
        <p:nvPicPr>
          <p:cNvPr id="3" name="内容占位符 3" descr="3044192_124143184533_2"/>
          <p:cNvPicPr>
            <a:picLocks noChangeAspect="1"/>
          </p:cNvPicPr>
          <p:nvPr/>
        </p:nvPicPr>
        <p:blipFill>
          <a:blip r:embed="rId4"/>
          <a:srcRect l="-948" t="-6258" r="948" b="6258"/>
          <a:stretch>
            <a:fillRect/>
          </a:stretch>
        </p:blipFill>
        <p:spPr bwMode="auto">
          <a:xfrm>
            <a:off x="-25400" y="268288"/>
            <a:ext cx="6904038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7213" y="725488"/>
            <a:ext cx="5792787" cy="1057275"/>
          </a:xfrm>
        </p:spPr>
        <p:txBody>
          <a:bodyPr/>
          <a:lstStyle/>
          <a:p>
            <a:r>
              <a:rPr lang="zh-CN" altLang="en-US" sz="4800" b="1" smtClean="0">
                <a:solidFill>
                  <a:srgbClr val="FF0000"/>
                </a:solidFill>
                <a:latin typeface="黑体" pitchFamily="2" charset="-122"/>
                <a:sym typeface="+mn-ea"/>
              </a:rPr>
              <a:t>松柏喻指傲岸长青</a:t>
            </a:r>
          </a:p>
        </p:txBody>
      </p:sp>
      <p:pic>
        <p:nvPicPr>
          <p:cNvPr id="65538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50" y="2378075"/>
            <a:ext cx="6527800" cy="4352925"/>
          </a:xfrm>
        </p:spPr>
      </p:pic>
      <p:pic>
        <p:nvPicPr>
          <p:cNvPr id="65539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50" y="2374900"/>
            <a:ext cx="6332538" cy="421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标题 1"/>
          <p:cNvSpPr>
            <a:spLocks noGrp="1"/>
          </p:cNvSpPr>
          <p:nvPr>
            <p:ph type="title"/>
          </p:nvPr>
        </p:nvSpPr>
        <p:spPr>
          <a:xfrm>
            <a:off x="695325" y="188913"/>
            <a:ext cx="9869488" cy="1360487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FF0000"/>
                </a:solidFill>
              </a:rPr>
              <a:t>你还能说出一种具有象征意义的花草树木吗？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0750" y="1709738"/>
            <a:ext cx="9775825" cy="4513262"/>
          </a:xfrm>
        </p:spPr>
        <p:txBody>
          <a:bodyPr anchor="t"/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</a:rPr>
              <a:t>兰花：</a:t>
            </a:r>
            <a:r>
              <a:rPr lang="zh-CN" altLang="en-US" sz="3600" b="1"/>
              <a:t>谦谦君子。  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</a:rPr>
              <a:t>百合：</a:t>
            </a:r>
            <a:r>
              <a:rPr lang="zh-CN" altLang="en-US" sz="3600" b="1"/>
              <a:t>百年和好，纯洁的友谊。  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</a:rPr>
              <a:t>荷花：</a:t>
            </a:r>
            <a:r>
              <a:rPr lang="en-US" altLang="zh-CN" sz="3600" b="1"/>
              <a:t>“</a:t>
            </a:r>
            <a:r>
              <a:rPr lang="zh-CN" altLang="en-US" sz="3600" b="1"/>
              <a:t>出淤泥而不染</a:t>
            </a:r>
            <a:r>
              <a:rPr lang="en-US" altLang="zh-CN" sz="3600" b="1"/>
              <a:t>”</a:t>
            </a:r>
            <a:r>
              <a:rPr lang="zh-CN" altLang="en-US" sz="3600" b="1"/>
              <a:t>，纯洁无暇。  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</a:rPr>
              <a:t>勿忘我：</a:t>
            </a:r>
            <a:r>
              <a:rPr lang="zh-CN" altLang="en-US" sz="3600" b="1"/>
              <a:t>爱情的信物，象征浓情厚意。   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</a:rPr>
              <a:t>橄榄：</a:t>
            </a:r>
            <a:r>
              <a:rPr lang="zh-CN" altLang="en-US" sz="3600" b="1"/>
              <a:t>和平。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7938" y="317500"/>
            <a:ext cx="4884737" cy="1187450"/>
          </a:xfrm>
        </p:spPr>
        <p:txBody>
          <a:bodyPr/>
          <a:lstStyle/>
          <a:p>
            <a:r>
              <a:rPr lang="en-US" altLang="zh-CN" smtClean="0"/>
              <a:t>      </a:t>
            </a:r>
            <a:r>
              <a:rPr lang="zh-CN" altLang="zh-CN" sz="4800" smtClean="0">
                <a:solidFill>
                  <a:srgbClr val="FF0000"/>
                </a:solidFill>
                <a:latin typeface="黑体" pitchFamily="2" charset="-122"/>
              </a:rPr>
              <a:t>丁香花</a:t>
            </a:r>
            <a:r>
              <a:rPr lang="en-US" altLang="zh-CN" sz="4800" smtClean="0">
                <a:solidFill>
                  <a:srgbClr val="FF0000"/>
                </a:solidFill>
                <a:latin typeface="黑体" pitchFamily="2" charset="-122"/>
              </a:rPr>
              <a:t>——</a:t>
            </a:r>
            <a:r>
              <a:rPr lang="zh-CN" altLang="en-US" sz="4800" smtClean="0">
                <a:solidFill>
                  <a:srgbClr val="FF0000"/>
                </a:solidFill>
                <a:latin typeface="黑体" pitchFamily="2" charset="-122"/>
              </a:rPr>
              <a:t>？</a:t>
            </a:r>
          </a:p>
        </p:txBody>
      </p:sp>
      <p:pic>
        <p:nvPicPr>
          <p:cNvPr id="4" name="内容占位符 3" descr="7385214_7385214_1303307328531_mthumb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350" y="1581150"/>
            <a:ext cx="5900738" cy="5173663"/>
          </a:xfrm>
        </p:spPr>
      </p:pic>
      <p:pic>
        <p:nvPicPr>
          <p:cNvPr id="5" name="图片 4" descr="fenfangdedingxianghua_2970481"/>
          <p:cNvPicPr>
            <a:picLocks noChangeAspect="1"/>
          </p:cNvPicPr>
          <p:nvPr/>
        </p:nvPicPr>
        <p:blipFill>
          <a:blip r:embed="rId4"/>
          <a:srcRect t="-5228" b="5228"/>
          <a:stretch>
            <a:fillRect/>
          </a:stretch>
        </p:blipFill>
        <p:spPr bwMode="auto">
          <a:xfrm>
            <a:off x="5907088" y="1287463"/>
            <a:ext cx="6218237" cy="548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619375" y="2601913"/>
            <a:ext cx="6953250" cy="774700"/>
          </a:xfrm>
        </p:spPr>
        <p:txBody>
          <a:bodyPr/>
          <a:lstStyle/>
          <a:p>
            <a:r>
              <a:rPr lang="en-US" altLang="zh-CN" sz="7200" smtClean="0"/>
              <a:t>2.</a:t>
            </a:r>
            <a:r>
              <a:rPr lang="zh-CN" altLang="en-US" sz="7200" smtClean="0"/>
              <a:t>丁香结</a:t>
            </a:r>
          </a:p>
        </p:txBody>
      </p:sp>
      <p:sp>
        <p:nvSpPr>
          <p:cNvPr id="68610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054600" y="3409950"/>
            <a:ext cx="4562475" cy="960438"/>
          </a:xfrm>
        </p:spPr>
        <p:txBody>
          <a:bodyPr/>
          <a:lstStyle/>
          <a:p>
            <a:endParaRPr lang="zh-CN" altLang="en-US" smtClean="0"/>
          </a:p>
          <a:p>
            <a:r>
              <a:rPr lang="zh-CN" altLang="en-US" smtClean="0"/>
              <a:t>      </a:t>
            </a:r>
            <a:r>
              <a:rPr lang="zh-CN" altLang="en-US" sz="4000" smtClean="0"/>
              <a:t>      </a:t>
            </a:r>
            <a:r>
              <a:rPr lang="zh-CN" altLang="en-US" sz="4000" b="1" smtClean="0"/>
              <a:t>宗璞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7、21、25、27、28、29"/>
  <p:tag name="KSO_WM_TEMPLATE_CATEGORY" val="basetag"/>
  <p:tag name="KSO_WM_TEMPLATE_INDEX" val="20163672"/>
  <p:tag name="KSO_WM_TAG_VERSION" val="1.0"/>
  <p:tag name="KSO_WM_SLIDE_ID" val="custom160169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69"/>
  <p:tag name="KSO_WM_UNIT_TYPE" val="a"/>
  <p:tag name="KSO_WM_UNIT_INDEX" val="1"/>
  <p:tag name="KSO_WM_UNIT_ID" val="custom160169_1*a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69"/>
  <p:tag name="KSO_WM_UNIT_TYPE" val="b"/>
  <p:tag name="KSO_WM_UNIT_INDEX" val="1"/>
  <p:tag name="KSO_WM_UNIT_ID" val="custom160169_1*b*1"/>
  <p:tag name="KSO_WM_UNIT_CLEAR" val="1"/>
  <p:tag name="KSO_WM_UNIT_LAYERLEVEL" val="1"/>
  <p:tag name="KSO_WM_UNIT_VALUE" val="3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7"/>
  <p:tag name="KSO_WM_SLIDE_INDEX" val="7"/>
  <p:tag name="KSO_WM_SLIDE_ITEM_CNT" val="0"/>
  <p:tag name="KSO_WM_SLIDE_TYPE" val="sectionTitle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69"/>
  <p:tag name="KSO_WM_UNIT_TYPE" val="d"/>
  <p:tag name="KSO_WM_UNIT_INDEX" val="1"/>
  <p:tag name="KSO_WM_UNIT_ID" val="custom160169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7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7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7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7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4"/>
  <p:tag name="KSO_WM_SLIDE_INDEX" val="14"/>
  <p:tag name="KSO_WM_SLIDE_ITEM_CNT" val="0"/>
  <p:tag name="KSO_WM_SLIDE_TYPE" val="text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6"/>
  <p:tag name="KSO_WM_SLIDE_INDEX" val="6"/>
  <p:tag name="KSO_WM_SLIDE_ITEM_CNT" val="0"/>
  <p:tag name="KSO_WM_SLIDE_TYPE" val="contents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7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7"/>
  <p:tag name="KSO_WM_SLIDE_INDEX" val="7"/>
  <p:tag name="KSO_WM_SLIDE_ITEM_CNT" val="0"/>
  <p:tag name="KSO_WM_SLIDE_TYPE" val="sectionTitle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欢天喜地">
  <a:themeElements>
    <a:clrScheme name="">
      <a:dk1>
        <a:srgbClr val="FFFFFF"/>
      </a:dk1>
      <a:lt1>
        <a:srgbClr val="FFA679"/>
      </a:lt1>
      <a:dk2>
        <a:srgbClr val="FFFF66"/>
      </a:dk2>
      <a:lt2>
        <a:srgbClr val="C0C0C0"/>
      </a:lt2>
      <a:accent1>
        <a:srgbClr val="9C9CBE"/>
      </a:accent1>
      <a:accent2>
        <a:srgbClr val="FFFFCC"/>
      </a:accent2>
      <a:accent3>
        <a:srgbClr val="FFD0BE"/>
      </a:accent3>
      <a:accent4>
        <a:srgbClr val="DCDCDC"/>
      </a:accent4>
      <a:accent5>
        <a:srgbClr val="CBCBDB"/>
      </a:accent5>
      <a:accent6>
        <a:srgbClr val="E5E5B7"/>
      </a:accent6>
      <a:hlink>
        <a:srgbClr val="CCECFF"/>
      </a:hlink>
      <a:folHlink>
        <a:srgbClr val="99FF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欢天喜地 1">
        <a:dk1>
          <a:srgbClr val="C0C0C0"/>
        </a:dk1>
        <a:lt1>
          <a:srgbClr val="FFFFFF"/>
        </a:lt1>
        <a:dk2>
          <a:srgbClr val="FFA679"/>
        </a:dk2>
        <a:lt2>
          <a:srgbClr val="FFFF66"/>
        </a:lt2>
        <a:accent1>
          <a:srgbClr val="9C9CBE"/>
        </a:accent1>
        <a:accent2>
          <a:srgbClr val="FFFFCC"/>
        </a:accent2>
        <a:accent3>
          <a:srgbClr val="FFD0BE"/>
        </a:accent3>
        <a:accent4>
          <a:srgbClr val="DADADA"/>
        </a:accent4>
        <a:accent5>
          <a:srgbClr val="CBCBDB"/>
        </a:accent5>
        <a:accent6>
          <a:srgbClr val="E7E7B9"/>
        </a:accent6>
        <a:hlink>
          <a:srgbClr val="CCECFF"/>
        </a:hlink>
        <a:folHlink>
          <a:srgbClr val="99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2">
        <a:dk1>
          <a:srgbClr val="B2B2B2"/>
        </a:dk1>
        <a:lt1>
          <a:srgbClr val="FFFFFF"/>
        </a:lt1>
        <a:dk2>
          <a:srgbClr val="EBA18D"/>
        </a:dk2>
        <a:lt2>
          <a:srgbClr val="FFFFFF"/>
        </a:lt2>
        <a:accent1>
          <a:srgbClr val="C97F94"/>
        </a:accent1>
        <a:accent2>
          <a:srgbClr val="CC99FF"/>
        </a:accent2>
        <a:accent3>
          <a:srgbClr val="F3CDC5"/>
        </a:accent3>
        <a:accent4>
          <a:srgbClr val="DADADA"/>
        </a:accent4>
        <a:accent5>
          <a:srgbClr val="E1C0C8"/>
        </a:accent5>
        <a:accent6>
          <a:srgbClr val="B98AE7"/>
        </a:accent6>
        <a:hlink>
          <a:srgbClr val="FFFF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3">
        <a:dk1>
          <a:srgbClr val="000000"/>
        </a:dk1>
        <a:lt1>
          <a:srgbClr val="FFFFFF"/>
        </a:lt1>
        <a:dk2>
          <a:srgbClr val="FFFF00"/>
        </a:dk2>
        <a:lt2>
          <a:srgbClr val="C0C0C0"/>
        </a:lt2>
        <a:accent1>
          <a:srgbClr val="FEE2E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EEEEE"/>
        </a:accent5>
        <a:accent6>
          <a:srgbClr val="E7E7E7"/>
        </a:accent6>
        <a:hlink>
          <a:srgbClr val="FFFFCC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4">
        <a:dk1>
          <a:srgbClr val="C0C0C0"/>
        </a:dk1>
        <a:lt1>
          <a:srgbClr val="FFFFFF"/>
        </a:lt1>
        <a:dk2>
          <a:srgbClr val="E0A172"/>
        </a:dk2>
        <a:lt2>
          <a:srgbClr val="FFFF99"/>
        </a:lt2>
        <a:accent1>
          <a:srgbClr val="89A3AB"/>
        </a:accent1>
        <a:accent2>
          <a:srgbClr val="CCCCFF"/>
        </a:accent2>
        <a:accent3>
          <a:srgbClr val="EDCDBC"/>
        </a:accent3>
        <a:accent4>
          <a:srgbClr val="DADADA"/>
        </a:accent4>
        <a:accent5>
          <a:srgbClr val="C4CED2"/>
        </a:accent5>
        <a:accent6>
          <a:srgbClr val="B9B9E7"/>
        </a:accent6>
        <a:hlink>
          <a:srgbClr val="4D4D4D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5">
        <a:dk1>
          <a:srgbClr val="B2B2B2"/>
        </a:dk1>
        <a:lt1>
          <a:srgbClr val="FFFF66"/>
        </a:lt1>
        <a:dk2>
          <a:srgbClr val="D5E2CC"/>
        </a:dk2>
        <a:lt2>
          <a:srgbClr val="FFFFFF"/>
        </a:lt2>
        <a:accent1>
          <a:srgbClr val="859AC3"/>
        </a:accent1>
        <a:accent2>
          <a:srgbClr val="66CCFF"/>
        </a:accent2>
        <a:accent3>
          <a:srgbClr val="E7EEE2"/>
        </a:accent3>
        <a:accent4>
          <a:srgbClr val="DADA56"/>
        </a:accent4>
        <a:accent5>
          <a:srgbClr val="C2CADE"/>
        </a:accent5>
        <a:accent6>
          <a:srgbClr val="5CB9E7"/>
        </a:accent6>
        <a:hlink>
          <a:srgbClr val="0000CC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6">
        <a:dk1>
          <a:srgbClr val="C0C0C0"/>
        </a:dk1>
        <a:lt1>
          <a:srgbClr val="FFFFCC"/>
        </a:lt1>
        <a:dk2>
          <a:srgbClr val="FFCC99"/>
        </a:dk2>
        <a:lt2>
          <a:srgbClr val="000000"/>
        </a:lt2>
        <a:accent1>
          <a:srgbClr val="73A78D"/>
        </a:accent1>
        <a:accent2>
          <a:srgbClr val="CC3399"/>
        </a:accent2>
        <a:accent3>
          <a:srgbClr val="FFE2CA"/>
        </a:accent3>
        <a:accent4>
          <a:srgbClr val="DADAAE"/>
        </a:accent4>
        <a:accent5>
          <a:srgbClr val="BCD0C5"/>
        </a:accent5>
        <a:accent6>
          <a:srgbClr val="B92D8A"/>
        </a:accent6>
        <a:hlink>
          <a:srgbClr val="CCEC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7">
        <a:dk1>
          <a:srgbClr val="000066"/>
        </a:dk1>
        <a:lt1>
          <a:srgbClr val="F48E6E"/>
        </a:lt1>
        <a:dk2>
          <a:srgbClr val="FFFF99"/>
        </a:dk2>
        <a:lt2>
          <a:srgbClr val="C0C0C0"/>
        </a:lt2>
        <a:accent1>
          <a:srgbClr val="E8E8CE"/>
        </a:accent1>
        <a:accent2>
          <a:srgbClr val="3333CC"/>
        </a:accent2>
        <a:accent3>
          <a:srgbClr val="F8C6BA"/>
        </a:accent3>
        <a:accent4>
          <a:srgbClr val="000056"/>
        </a:accent4>
        <a:accent5>
          <a:srgbClr val="F2F2E3"/>
        </a:accent5>
        <a:accent6>
          <a:srgbClr val="2D2DB9"/>
        </a:accent6>
        <a:hlink>
          <a:srgbClr val="FFFF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8">
        <a:dk1>
          <a:srgbClr val="B2B2B2"/>
        </a:dk1>
        <a:lt1>
          <a:srgbClr val="66FFFF"/>
        </a:lt1>
        <a:dk2>
          <a:srgbClr val="FFCCCC"/>
        </a:dk2>
        <a:lt2>
          <a:srgbClr val="660066"/>
        </a:lt2>
        <a:accent1>
          <a:srgbClr val="7592B1"/>
        </a:accent1>
        <a:accent2>
          <a:srgbClr val="008080"/>
        </a:accent2>
        <a:accent3>
          <a:srgbClr val="FFE2E2"/>
        </a:accent3>
        <a:accent4>
          <a:srgbClr val="56DADA"/>
        </a:accent4>
        <a:accent5>
          <a:srgbClr val="BDC7D5"/>
        </a:accent5>
        <a:accent6>
          <a:srgbClr val="007373"/>
        </a:accent6>
        <a:hlink>
          <a:srgbClr val="FFFF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2317</Words>
  <Application>Microsoft Office PowerPoint</Application>
  <PresentationFormat>自定义</PresentationFormat>
  <Paragraphs>193</Paragraphs>
  <Slides>40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演示文稿设计模板</vt:lpstr>
      </vt:variant>
      <vt:variant>
        <vt:i4>57</vt:i4>
      </vt:variant>
      <vt:variant>
        <vt:lpstr>幻灯片标题</vt:lpstr>
      </vt:variant>
      <vt:variant>
        <vt:i4>40</vt:i4>
      </vt:variant>
    </vt:vector>
  </HeadingPairs>
  <TitlesOfParts>
    <vt:vector size="113" baseType="lpstr">
      <vt:lpstr>Calibri</vt:lpstr>
      <vt:lpstr>宋体</vt:lpstr>
      <vt:lpstr>Arial</vt:lpstr>
      <vt:lpstr>微软雅黑</vt:lpstr>
      <vt:lpstr>黑体</vt:lpstr>
      <vt:lpstr>Impact</vt:lpstr>
      <vt:lpstr>Times New Roman</vt:lpstr>
      <vt:lpstr>Wingdings</vt:lpstr>
      <vt:lpstr>微软雅黑 Light</vt:lpstr>
      <vt:lpstr>Heiti SC Light</vt:lpstr>
      <vt:lpstr>+mn-ea</vt:lpstr>
      <vt:lpstr>方正中等线简体</vt:lpstr>
      <vt:lpstr>楷体</vt:lpstr>
      <vt:lpstr>等线</vt:lpstr>
      <vt:lpstr>华文新魏</vt:lpstr>
      <vt:lpstr>幼圆</vt:lpstr>
      <vt:lpstr>Office 主题</vt:lpstr>
      <vt:lpstr>2_Office 主题</vt:lpstr>
      <vt:lpstr>1_Office 主题​​</vt:lpstr>
      <vt:lpstr>2_Office 主题​​</vt:lpstr>
      <vt:lpstr>欢天喜地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2_Office 主题​​</vt:lpstr>
      <vt:lpstr>2_Office 主题​​</vt:lpstr>
      <vt:lpstr>2_Office 主题​​</vt:lpstr>
      <vt:lpstr>2_Office 主题​​</vt:lpstr>
      <vt:lpstr>2_Office 主题​​</vt:lpstr>
      <vt:lpstr>2_Office 主题​​</vt:lpstr>
      <vt:lpstr>2_Office 主题​​</vt:lpstr>
      <vt:lpstr>2_Office 主题​​</vt:lpstr>
      <vt:lpstr>2_Office 主题​​</vt:lpstr>
      <vt:lpstr>欢天喜地</vt:lpstr>
      <vt:lpstr>欢天喜地</vt:lpstr>
      <vt:lpstr>欢天喜地</vt:lpstr>
      <vt:lpstr>欢天喜地</vt:lpstr>
      <vt:lpstr>欢天喜地</vt:lpstr>
      <vt:lpstr>欢天喜地</vt:lpstr>
      <vt:lpstr>欢天喜地</vt:lpstr>
      <vt:lpstr>欢天喜地</vt:lpstr>
      <vt:lpstr>欢天喜地</vt:lpstr>
      <vt:lpstr>欢天喜地</vt:lpstr>
      <vt:lpstr>欢天喜地</vt:lpstr>
      <vt:lpstr>欢天喜地</vt:lpstr>
      <vt:lpstr>         先来欣赏几幅图片吧！      思考：它们有什么品质？</vt:lpstr>
      <vt:lpstr>高洁   坚强不屈</vt:lpstr>
      <vt:lpstr>        谦虚     有气节    刚直不阿 </vt:lpstr>
      <vt:lpstr>幻灯片 4</vt:lpstr>
      <vt:lpstr> 雍容典雅  富贵祥和</vt:lpstr>
      <vt:lpstr>松柏喻指傲岸长青</vt:lpstr>
      <vt:lpstr>你还能说出一种具有象征意义的花草树木吗？</vt:lpstr>
      <vt:lpstr>      丁香花——？</vt:lpstr>
      <vt:lpstr>2.丁香结</vt:lpstr>
      <vt:lpstr>幻灯片 10</vt:lpstr>
      <vt:lpstr>幻灯片 11</vt:lpstr>
      <vt:lpstr>幻灯片 12</vt:lpstr>
      <vt:lpstr>幻灯片 13</vt:lpstr>
      <vt:lpstr>幻灯片 14</vt:lpstr>
      <vt:lpstr> 朗读课文,想一想： 作者在写丁香结之前，用较多的篇幅写了什么？ </vt:lpstr>
      <vt:lpstr> 朗读课文,想一想： 丁香结出现在文中的哪些地方？</vt:lpstr>
      <vt:lpstr> 精读课文,想一想： 作者是从哪几方面描写丁香花的？赋予了丁香什么样的品格？</vt:lpstr>
      <vt:lpstr>作者是从哪几方面描写丁香花的？ 赋予了丁香什么样的品格？</vt:lpstr>
      <vt:lpstr>幻灯片 19</vt:lpstr>
      <vt:lpstr>幻灯片 20</vt:lpstr>
      <vt:lpstr>品读句子：读第一段</vt:lpstr>
      <vt:lpstr>朗读第二段</vt:lpstr>
      <vt:lpstr>朗读第三段</vt:lpstr>
      <vt:lpstr>幻灯片 24</vt:lpstr>
      <vt:lpstr>读4——6段，思考：</vt:lpstr>
      <vt:lpstr>1.雨中丁香有什么特点？作者为什么说“丁香确实该和微雨连在一起”？</vt:lpstr>
      <vt:lpstr>幻灯片 27</vt:lpstr>
      <vt:lpstr>2.作者为什么把丁香花喻为丁香结？</vt:lpstr>
      <vt:lpstr>幻灯片 29</vt:lpstr>
      <vt:lpstr>3.丁香结具有什么象征意义？如何理解“结，是解不完的；人生中的问题也是解不完的，不然，岂不是太平淡无味了么”？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liliang</dc:creator>
  <cp:lastModifiedBy>User</cp:lastModifiedBy>
  <cp:revision>170</cp:revision>
  <dcterms:created xsi:type="dcterms:W3CDTF">2017-08-03T09:01:00Z</dcterms:created>
  <dcterms:modified xsi:type="dcterms:W3CDTF">2019-09-02T09:19:07Z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