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35" r:id="rId3"/>
    <p:sldId id="335" r:id="rId4"/>
    <p:sldId id="398" r:id="rId5"/>
    <p:sldId id="421" r:id="rId6"/>
    <p:sldId id="399" r:id="rId7"/>
    <p:sldId id="410" r:id="rId8"/>
    <p:sldId id="401" r:id="rId9"/>
    <p:sldId id="402" r:id="rId10"/>
    <p:sldId id="403" r:id="rId11"/>
    <p:sldId id="405" r:id="rId12"/>
    <p:sldId id="406" r:id="rId13"/>
    <p:sldId id="407" r:id="rId14"/>
    <p:sldId id="411" r:id="rId15"/>
    <p:sldId id="412" r:id="rId16"/>
    <p:sldId id="414" r:id="rId17"/>
    <p:sldId id="413" r:id="rId18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80808"/>
    <a:srgbClr val="0000FF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2266950" y="1768475"/>
            <a:ext cx="6405563" cy="1101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 sz="3200" b="1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2266950" y="2932113"/>
            <a:ext cx="6400800" cy="10255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ClrTx/>
              <a:buSzTx/>
              <a:buFontTx/>
              <a:buNone/>
              <a:defRPr sz="2400">
                <a:solidFill>
                  <a:srgbClr val="FF99CC"/>
                </a:solidFill>
              </a:defRPr>
            </a:lvl1pPr>
            <a:lvl2pPr marL="457200" lvl="1" indent="0" algn="ctr">
              <a:buClrTx/>
              <a:buSzTx/>
              <a:buFontTx/>
              <a:buNone/>
              <a:defRPr sz="1800">
                <a:solidFill>
                  <a:schemeClr val="tx1"/>
                </a:solidFill>
              </a:defRPr>
            </a:lvl2pPr>
            <a:lvl3pPr marL="914400" lvl="2" indent="0" algn="ctr">
              <a:buClrTx/>
              <a:buSzTx/>
              <a:buFontTx/>
              <a:buNone/>
              <a:defRPr sz="1800">
                <a:solidFill>
                  <a:schemeClr val="tx1"/>
                </a:solidFill>
              </a:defRPr>
            </a:lvl3pPr>
            <a:lvl4pPr marL="1371600" lvl="3" indent="0" algn="ctr">
              <a:buClrTx/>
              <a:buSzTx/>
              <a:buFontTx/>
              <a:buNone/>
              <a:defRPr sz="1800">
                <a:solidFill>
                  <a:schemeClr val="tx1"/>
                </a:solidFill>
              </a:defRPr>
            </a:lvl4pPr>
            <a:lvl5pPr marL="1828800" lvl="4" indent="0" algn="ctr">
              <a:buClrTx/>
              <a:buSzTx/>
              <a:buFontTx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5293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40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40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rgbClr val="FF99CC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GIF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image" Target="../media/image9.jpeg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2.jpeg"/><Relationship Id="rId10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11729" y="1586389"/>
            <a:ext cx="4320540" cy="506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2700" b="1" strike="noStrike" noProof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第五单元习作：生活万花筒</a:t>
            </a:r>
            <a:endParaRPr lang="zh-CN" altLang="en-US" sz="2700" b="1" strike="noStrike" noProof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文本框 2"/>
          <p:cNvSpPr txBox="1"/>
          <p:nvPr/>
        </p:nvSpPr>
        <p:spPr>
          <a:xfrm>
            <a:off x="2051685" y="2670096"/>
            <a:ext cx="5605463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3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zh-CN" sz="33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部编版四年级</a:t>
            </a:r>
            <a:r>
              <a:rPr lang="zh-CN" altLang="zh-CN" sz="33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上册</a:t>
            </a:r>
            <a:r>
              <a:rPr lang="zh-CN" altLang="zh-CN" sz="33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语文</a:t>
            </a:r>
            <a:endParaRPr lang="zh-CN" altLang="zh-CN" sz="33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>
                <a:solidFill>
                  <a:srgbClr val="FF3300"/>
                </a:solidFill>
              </a:rPr>
              <a:t>刚刚那篇文章好在哪里？为什么“好”？</a:t>
            </a:r>
            <a:endParaRPr lang="zh-CN" altLang="en-US" dirty="0">
              <a:solidFill>
                <a:srgbClr val="FF3300"/>
              </a:solidFill>
            </a:endParaRPr>
          </a:p>
        </p:txBody>
      </p:sp>
      <p:sp>
        <p:nvSpPr>
          <p:cNvPr id="12291" name="内容占位符 12290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1400" dirty="0"/>
              <a:t>（1） 我看到蛋糕真漂亮啊！ 白白的奶油上面有七朵玫瑰花， 表示小寿星已经七岁了，旁边有白色、紫色和粉红色的花边，花边是波浪形的，非常漂亮！</a:t>
            </a:r>
            <a:endParaRPr lang="zh-CN" altLang="en-US" sz="1400" dirty="0"/>
          </a:p>
          <a:p>
            <a:pPr>
              <a:lnSpc>
                <a:spcPct val="90000"/>
              </a:lnSpc>
            </a:pPr>
            <a:r>
              <a:rPr lang="zh-CN" altLang="en-US" sz="1400" dirty="0"/>
              <a:t>（2） 我看见火焰一跳一跳的， 多像顽皮的小孩子在眨眼睛， 好像在说：“祝你们生日快乐！ ”</a:t>
            </a:r>
            <a:endParaRPr lang="zh-CN" altLang="en-US" sz="1400" dirty="0"/>
          </a:p>
          <a:p>
            <a:pPr>
              <a:lnSpc>
                <a:spcPct val="90000"/>
              </a:lnSpc>
            </a:pPr>
            <a:r>
              <a:rPr lang="zh-CN" altLang="en-US" sz="1400" dirty="0"/>
              <a:t>（3）火焰摇了摇身子</a:t>
            </a:r>
            <a:endParaRPr lang="zh-CN" altLang="en-US" sz="1400" dirty="0"/>
          </a:p>
          <a:p>
            <a:pPr>
              <a:lnSpc>
                <a:spcPct val="90000"/>
              </a:lnSpc>
            </a:pPr>
            <a:r>
              <a:rPr lang="zh-CN" altLang="en-US" sz="1400" dirty="0"/>
              <a:t>（4）腮帮鼓得像个小皮球似的</a:t>
            </a:r>
            <a:endParaRPr lang="zh-CN" altLang="en-US" sz="1400" dirty="0"/>
          </a:p>
          <a:p>
            <a:pPr>
              <a:lnSpc>
                <a:spcPct val="90000"/>
              </a:lnSpc>
            </a:pPr>
            <a:r>
              <a:rPr lang="zh-CN" altLang="en-US" sz="1400" dirty="0"/>
              <a:t>（5）我看见他们的脸笑得像一朵朵盛开的鲜花，多美啊！</a:t>
            </a:r>
            <a:endParaRPr lang="zh-CN" altLang="en-US" sz="1400" dirty="0"/>
          </a:p>
          <a:p>
            <a:pPr>
              <a:lnSpc>
                <a:spcPct val="90000"/>
              </a:lnSpc>
            </a:pPr>
            <a:r>
              <a:rPr lang="zh-CN" altLang="en-US" sz="1400" dirty="0"/>
              <a:t>（6）有些同学吃着，吃着，把奶油沾到了脸上，一下子教室里冒出了好几只</a:t>
            </a:r>
            <a:endParaRPr lang="zh-CN" altLang="en-US" sz="1400" dirty="0"/>
          </a:p>
          <a:p>
            <a:pPr>
              <a:lnSpc>
                <a:spcPct val="90000"/>
              </a:lnSpc>
            </a:pPr>
            <a:r>
              <a:rPr lang="zh-CN" altLang="en-US" sz="1400" dirty="0"/>
              <a:t>小花猫，连老师都成了大花猫。</a:t>
            </a:r>
            <a:endParaRPr lang="zh-CN" altLang="en-US" sz="1400" dirty="0"/>
          </a:p>
          <a:p>
            <a:pPr>
              <a:lnSpc>
                <a:spcPct val="90000"/>
              </a:lnSpc>
            </a:pPr>
            <a:r>
              <a:rPr lang="zh-CN" altLang="en-US" sz="1400" dirty="0"/>
              <a:t>（7）笑嘻嘻地站 小心翼翼地插 情不自禁地唱 使劲一吹 目不转睛地看</a:t>
            </a:r>
            <a:endParaRPr lang="zh-CN" altLang="en-US" sz="1600" dirty="0"/>
          </a:p>
          <a:p>
            <a:pPr>
              <a:lnSpc>
                <a:spcPct val="90000"/>
              </a:lnSpc>
            </a:pPr>
            <a:r>
              <a:rPr lang="zh-CN" altLang="en-US" sz="1400" dirty="0"/>
              <a:t>（8）我们都羡慕他们</a:t>
            </a:r>
            <a:endParaRPr lang="zh-CN" altLang="en-US" sz="1400" dirty="0"/>
          </a:p>
          <a:p>
            <a:pPr>
              <a:lnSpc>
                <a:spcPct val="90000"/>
              </a:lnSpc>
              <a:buNone/>
            </a:pPr>
            <a:r>
              <a:rPr lang="zh-CN" altLang="en-US" sz="1400" dirty="0"/>
              <a:t>      （9）教室里黑乎乎的，只有烛光在闪烁。</a:t>
            </a:r>
            <a:endParaRPr lang="zh-CN" altLang="en-US" sz="1600" dirty="0"/>
          </a:p>
          <a:p>
            <a:pPr>
              <a:lnSpc>
                <a:spcPct val="90000"/>
              </a:lnSpc>
            </a:pPr>
            <a:r>
              <a:rPr lang="zh-CN" altLang="en-US" sz="1400" dirty="0"/>
              <a:t>（10） “哈哈哈——”教室里充满了笑声。</a:t>
            </a:r>
            <a:endParaRPr lang="zh-CN" altLang="en-US" sz="1400" dirty="0"/>
          </a:p>
        </p:txBody>
      </p:sp>
      <p:sp>
        <p:nvSpPr>
          <p:cNvPr id="12292" name="云形标注 12291"/>
          <p:cNvSpPr/>
          <p:nvPr/>
        </p:nvSpPr>
        <p:spPr>
          <a:xfrm>
            <a:off x="4860925" y="3273425"/>
            <a:ext cx="3670300" cy="1081088"/>
          </a:xfrm>
          <a:prstGeom prst="cloudCallout">
            <a:avLst>
              <a:gd name="adj1" fmla="val 52977"/>
              <a:gd name="adj2" fmla="val 6773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增加了10句话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云形标注 12292"/>
          <p:cNvSpPr/>
          <p:nvPr/>
        </p:nvSpPr>
        <p:spPr>
          <a:xfrm>
            <a:off x="5003800" y="3167063"/>
            <a:ext cx="3816350" cy="1133475"/>
          </a:xfrm>
          <a:prstGeom prst="cloudCallout">
            <a:avLst>
              <a:gd name="adj1" fmla="val 52977"/>
              <a:gd name="adj2" fmla="val 6773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1~3 句是对事情发生过程中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看到的事物进行了特写，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把事物的颜色、样子都写出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来了，还打比方、拟人了。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云形标注 12293"/>
          <p:cNvSpPr/>
          <p:nvPr/>
        </p:nvSpPr>
        <p:spPr>
          <a:xfrm>
            <a:off x="5003800" y="3219450"/>
            <a:ext cx="3743325" cy="1081088"/>
          </a:xfrm>
          <a:prstGeom prst="cloudCallout">
            <a:avLst>
              <a:gd name="adj1" fmla="val 52977"/>
              <a:gd name="adj2" fmla="val 6773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4、5 句是把人物的</a:t>
            </a:r>
            <a:endParaRPr lang="zh-CN" altLang="en-US" sz="2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表情、心情写出来了。</a:t>
            </a:r>
            <a:endParaRPr lang="zh-CN" altLang="en-US" sz="2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云形标注 12294"/>
          <p:cNvSpPr/>
          <p:nvPr/>
        </p:nvSpPr>
        <p:spPr>
          <a:xfrm>
            <a:off x="5003800" y="3219450"/>
            <a:ext cx="3743325" cy="1081088"/>
          </a:xfrm>
          <a:prstGeom prst="cloudCallout">
            <a:avLst>
              <a:gd name="adj1" fmla="val 52977"/>
              <a:gd name="adj2" fmla="val 6773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 句是在连续动作之前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加了怎样做，就是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把做动作时的状态写出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来了。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云形标注 12295"/>
          <p:cNvSpPr/>
          <p:nvPr/>
        </p:nvSpPr>
        <p:spPr>
          <a:xfrm>
            <a:off x="5130800" y="3262313"/>
            <a:ext cx="3816350" cy="1133475"/>
          </a:xfrm>
          <a:prstGeom prst="cloudCallout">
            <a:avLst>
              <a:gd name="adj1" fmla="val 52977"/>
              <a:gd name="adj2" fmla="val 6773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6、 8 句把我们看的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人的心情、 神态等写出来了。。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云形标注 12296"/>
          <p:cNvSpPr/>
          <p:nvPr/>
        </p:nvSpPr>
        <p:spPr>
          <a:xfrm>
            <a:off x="5257800" y="3357563"/>
            <a:ext cx="3816350" cy="1133475"/>
          </a:xfrm>
          <a:prstGeom prst="cloudCallout">
            <a:avLst>
              <a:gd name="adj1" fmla="val 52977"/>
              <a:gd name="adj2" fmla="val 6773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9、 10 句把周围的环境写出来了。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这样，文章就生动了。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22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2291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71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" fill="hold"/>
                                        <p:tgtEl>
                                          <p:spTgt spid="12291">
                                            <p:txEl>
                                              <p:charRg st="71" end="11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18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12291">
                                            <p:txEl>
                                              <p:charRg st="118" end="12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29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" fill="hold"/>
                                        <p:tgtEl>
                                          <p:spTgt spid="12291">
                                            <p:txEl>
                                              <p:charRg st="129" end="14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44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12291">
                                            <p:txEl>
                                              <p:charRg st="144" end="17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71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2291">
                                            <p:txEl>
                                              <p:charRg st="171" end="20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206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" fill="hold"/>
                                        <p:tgtEl>
                                          <p:spTgt spid="12291">
                                            <p:txEl>
                                              <p:charRg st="206" end="22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221" end="2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12291">
                                            <p:txEl>
                                              <p:charRg st="221" end="25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256" end="2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" fill="hold"/>
                                        <p:tgtEl>
                                          <p:spTgt spid="12291">
                                            <p:txEl>
                                              <p:charRg st="256" end="26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267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" fill="hold"/>
                                        <p:tgtEl>
                                          <p:spTgt spid="12291">
                                            <p:txEl>
                                              <p:charRg st="267" end="29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293" end="3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12291">
                                            <p:txEl>
                                              <p:charRg st="293" end="31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122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122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122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" fill="hold"/>
                                        <p:tgtEl>
                                          <p:spTgt spid="122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" fill="hold"/>
                                        <p:tgtEl>
                                          <p:spTgt spid="122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" fill="hold"/>
                                        <p:tgtEl>
                                          <p:spTgt spid="122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1" bldLvl="0"/>
      <p:bldP spid="12290" grpId="0" bldLvl="0"/>
      <p:bldP spid="12291" grpId="0" uiExpand="1" build="p"/>
      <p:bldP spid="12293" grpId="1" bldLvl="0"/>
      <p:bldP spid="12294" grpId="1" bldLvl="0"/>
      <p:bldP spid="12295" grpId="1" bldLvl="0"/>
      <p:bldP spid="12296" grpId="1" bldLvl="0"/>
      <p:bldP spid="12297" grpId="1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33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/>
          </a:p>
        </p:txBody>
      </p:sp>
      <p:sp>
        <p:nvSpPr>
          <p:cNvPr id="13314" name="文本占位符 13314"/>
          <p:cNvSpPr>
            <a:spLocks noGrp="1"/>
          </p:cNvSpPr>
          <p:nvPr>
            <p:ph idx="1"/>
          </p:nvPr>
        </p:nvSpPr>
        <p:spPr>
          <a:xfrm>
            <a:off x="395288" y="898525"/>
            <a:ext cx="8229600" cy="3394075"/>
          </a:xfrm>
          <a:ln/>
        </p:spPr>
        <p:txBody>
          <a:bodyPr anchor="t"/>
          <a:p>
            <a:r>
              <a:rPr lang="zh-CN" altLang="en-US" dirty="0"/>
              <a:t>小结：第二篇文章增加了上面 10 句话，1~3 句是对事情发生过程中看到的事物进行特写，把事物的颜色、样子都写出来了，还打比方、拟人了。4、5 句是把人物的表情、心情写出来了。7 句是在连续动作之前加了怎样做，就是把做动作时的状态写出来了。 6、 8 句把我们看的人的心情、 神态等写出来了。 9、 10 句把周围的环境写出来了。</a:t>
            </a:r>
            <a:endParaRPr lang="zh-CN" altLang="en-US" dirty="0"/>
          </a:p>
          <a:p>
            <a:r>
              <a:rPr lang="zh-CN" altLang="en-US" dirty="0">
                <a:solidFill>
                  <a:srgbClr val="FF3300"/>
                </a:solidFill>
              </a:rPr>
              <a:t>这样，文章就生动了。写事的文章要想写具体，写生动就要把上面的五点都写好。</a:t>
            </a:r>
            <a:endParaRPr lang="zh-CN" altLang="en-US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4337"/>
          <p:cNvSpPr>
            <a:spLocks noGrp="1"/>
          </p:cNvSpPr>
          <p:nvPr>
            <p:ph type="title"/>
          </p:nvPr>
        </p:nvSpPr>
        <p:spPr>
          <a:xfrm>
            <a:off x="-4714875" y="268288"/>
            <a:ext cx="8228013" cy="857250"/>
          </a:xfrm>
          <a:ln/>
        </p:spPr>
        <p:txBody>
          <a:bodyPr anchor="ctr"/>
          <a:p>
            <a:r>
              <a:rPr lang="zh-CN" altLang="en-US" dirty="0"/>
              <a:t>课堂作业！</a:t>
            </a:r>
            <a:endParaRPr lang="zh-CN" altLang="en-US" dirty="0"/>
          </a:p>
        </p:txBody>
      </p:sp>
      <p:sp>
        <p:nvSpPr>
          <p:cNvPr id="14339" name="内容占位符 14338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sz="3200" dirty="0"/>
              <a:t>1、我们小朋友昨天也过了一个有趣好玩的生日，请你们也拿起手中的笔来写写《过生日》这件生活小事</a:t>
            </a:r>
            <a:endParaRPr lang="zh-CN" altLang="en-US" sz="3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4339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53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/>
          </a:p>
        </p:txBody>
      </p:sp>
      <p:sp>
        <p:nvSpPr>
          <p:cNvPr id="15362" name="文本占位符 1536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zh-CN"/>
          </a:p>
        </p:txBody>
      </p:sp>
      <p:sp>
        <p:nvSpPr>
          <p:cNvPr id="15363" name="矩形 15363"/>
          <p:cNvSpPr>
            <a:spLocks noGrp="1"/>
          </p:cNvSpPr>
          <p:nvPr/>
        </p:nvSpPr>
        <p:spPr>
          <a:xfrm>
            <a:off x="612775" y="33972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algn="ctr"/>
            <a:r>
              <a:rPr lang="zh-CN" altLang="en-US" sz="4000" dirty="0">
                <a:solidFill>
                  <a:srgbClr val="FF99CC"/>
                </a:solidFill>
                <a:latin typeface="微软雅黑" panose="020B0503020204020204" charset="-122"/>
                <a:ea typeface="黑体" panose="02010609060101010101" pitchFamily="2" charset="-122"/>
              </a:rPr>
              <a:t>《过生日》</a:t>
            </a:r>
            <a:endParaRPr lang="zh-CN" altLang="en-US" sz="4000" dirty="0">
              <a:solidFill>
                <a:srgbClr val="FF99CC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</p:txBody>
      </p:sp>
      <p:sp>
        <p:nvSpPr>
          <p:cNvPr id="15364" name="矩形 15364"/>
          <p:cNvSpPr>
            <a:spLocks noGrp="1"/>
          </p:cNvSpPr>
          <p:nvPr/>
        </p:nvSpPr>
        <p:spPr>
          <a:xfrm>
            <a:off x="468313" y="1276350"/>
            <a:ext cx="8229600" cy="3643313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如何有条理地写好“过生日"的这件事的？每段写什么？</a:t>
            </a:r>
            <a:endParaRPr lang="zh-CN" altLang="en-US" sz="20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第一段写___________________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第二段写 _______________________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                _________________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第三段写______________________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5" name="文本框 15365"/>
          <p:cNvSpPr txBox="1"/>
          <p:nvPr/>
        </p:nvSpPr>
        <p:spPr>
          <a:xfrm>
            <a:off x="2413000" y="1563688"/>
            <a:ext cx="2468563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时间、事情、心情。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文本框 15366"/>
          <p:cNvSpPr txBox="1"/>
          <p:nvPr/>
        </p:nvSpPr>
        <p:spPr>
          <a:xfrm>
            <a:off x="2628900" y="2139950"/>
            <a:ext cx="47545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过生日的过程。分成八步，一步一步写。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连续动作都写出来了。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文本框 15367"/>
          <p:cNvSpPr txBox="1"/>
          <p:nvPr/>
        </p:nvSpPr>
        <p:spPr>
          <a:xfrm>
            <a:off x="2413000" y="3508375"/>
            <a:ext cx="3484563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感受：过生日怎样？感受如何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63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/>
          </a:p>
        </p:txBody>
      </p:sp>
      <p:sp>
        <p:nvSpPr>
          <p:cNvPr id="16386" name="文本占位符 16386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zh-CN"/>
          </a:p>
        </p:txBody>
      </p:sp>
      <p:pic>
        <p:nvPicPr>
          <p:cNvPr id="16388" name="图片 1638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" y="-161925"/>
            <a:ext cx="8929688" cy="539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矩形 16388"/>
          <p:cNvSpPr/>
          <p:nvPr/>
        </p:nvSpPr>
        <p:spPr>
          <a:xfrm>
            <a:off x="2166938" y="-52387"/>
            <a:ext cx="3024187" cy="954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展示台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2484438" y="1203325"/>
            <a:ext cx="7104062" cy="1158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老师喜欢丰富精彩的文章，如果你的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文章就是这样，请把你的文章分享给大家！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6390"/>
          <p:cNvSpPr txBox="1"/>
          <p:nvPr/>
        </p:nvSpPr>
        <p:spPr>
          <a:xfrm>
            <a:off x="7585075" y="4929188"/>
            <a:ext cx="457200" cy="8540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>
              <a:spcBef>
                <a:spcPct val="50000"/>
              </a:spcBef>
            </a:pPr>
            <a:endParaRPr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2" name="图片 16391" descr="dh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2963" y="3140075"/>
            <a:ext cx="2532062" cy="2020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charRg st="1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0">
                                            <p:txEl>
                                              <p:charRg st="1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0">
                                            <p:txEl>
                                              <p:charRg st="1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pPr algn="l"/>
            <a:r>
              <a:rPr lang="zh-CN" altLang="en-US" dirty="0">
                <a:solidFill>
                  <a:srgbClr val="0000FF"/>
                </a:solidFill>
              </a:rPr>
              <a:t>小朋友们，你们了解写事文章的基本结构了吗？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2" name="文本占位符 17410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dirty="0"/>
              <a:t>（1）事情发生的时间</a:t>
            </a:r>
            <a:endParaRPr lang="zh-CN" altLang="en-US" dirty="0"/>
          </a:p>
          <a:p>
            <a:r>
              <a:rPr lang="zh-CN" altLang="en-US" dirty="0"/>
              <a:t>（2）事情发生的地点</a:t>
            </a:r>
            <a:endParaRPr lang="zh-CN" altLang="en-US" dirty="0"/>
          </a:p>
          <a:p>
            <a:r>
              <a:rPr lang="zh-CN" altLang="en-US" dirty="0"/>
              <a:t>（3）与此事有关的人物有哪些？</a:t>
            </a:r>
            <a:endParaRPr lang="zh-CN" altLang="en-US" dirty="0"/>
          </a:p>
          <a:p>
            <a:r>
              <a:rPr lang="zh-CN" altLang="en-US" dirty="0"/>
              <a:t>（4）这件事的起因</a:t>
            </a:r>
            <a:endParaRPr lang="zh-CN" altLang="en-US" dirty="0"/>
          </a:p>
          <a:p>
            <a:r>
              <a:rPr lang="zh-CN" altLang="en-US" dirty="0"/>
              <a:t>（5）这件事的经过</a:t>
            </a:r>
            <a:endParaRPr lang="zh-CN" altLang="en-US" dirty="0"/>
          </a:p>
          <a:p>
            <a:r>
              <a:rPr lang="zh-CN" altLang="en-US" dirty="0"/>
              <a:t>（6）这件事的结果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7412" name="云形标注 17411"/>
          <p:cNvSpPr/>
          <p:nvPr/>
        </p:nvSpPr>
        <p:spPr>
          <a:xfrm>
            <a:off x="3563938" y="3219450"/>
            <a:ext cx="5472112" cy="1350963"/>
          </a:xfrm>
          <a:prstGeom prst="cloudCallout">
            <a:avLst>
              <a:gd name="adj1" fmla="val 52977"/>
              <a:gd name="adj2" fmla="val 6773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六个要素把握住，一篇写事文章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的结构也就完整了。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4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74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17412" grpId="1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8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sz="3200" b="1" dirty="0"/>
              <a:t>作业</a:t>
            </a:r>
            <a:endParaRPr lang="zh-CN" altLang="en-US" sz="3200" b="1" dirty="0"/>
          </a:p>
        </p:txBody>
      </p:sp>
      <p:sp>
        <p:nvSpPr>
          <p:cNvPr id="18434" name="文本占位符 18434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sz="2400" dirty="0"/>
              <a:t>1、书上的34页上的看图完成文后作业《洗碗》</a:t>
            </a:r>
            <a:endParaRPr lang="zh-CN" altLang="en-US" sz="2400" dirty="0"/>
          </a:p>
          <a:p>
            <a:endParaRPr lang="zh-CN" altLang="en-US" sz="2400" dirty="0"/>
          </a:p>
          <a:p>
            <a:r>
              <a:rPr lang="zh-CN" altLang="en-US" sz="2400" dirty="0"/>
              <a:t>2、请同学们在家多看作文书，积累好词好句。</a:t>
            </a:r>
            <a:endParaRPr lang="zh-CN" altLang="en-US" sz="2400" dirty="0"/>
          </a:p>
          <a:p>
            <a:endParaRPr lang="zh-CN" altLang="en-US" sz="2400" dirty="0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内容占位符 5122"/>
          <p:cNvSpPr>
            <a:spLocks noGrp="1"/>
          </p:cNvSpPr>
          <p:nvPr>
            <p:ph idx="1"/>
          </p:nvPr>
        </p:nvSpPr>
        <p:spPr>
          <a:xfrm>
            <a:off x="457200" y="1376680"/>
            <a:ext cx="8229600" cy="3394075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3600" b="1" dirty="0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08080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每天都会发生各种各样的事情，有些是我们亲身经历的，有些是我们看到的，还有些是我们听说的。</a:t>
            </a:r>
            <a:endParaRPr lang="zh-CN" altLang="en-US" sz="3600" b="1" dirty="0">
              <a:solidFill>
                <a:srgbClr val="080808"/>
              </a:solidFill>
            </a:endParaRPr>
          </a:p>
          <a:p>
            <a:endParaRPr lang="zh-CN" altLang="en-US" sz="3600" dirty="0"/>
          </a:p>
          <a:p>
            <a:endParaRPr lang="zh-CN" altLang="en-US" sz="3600" dirty="0"/>
          </a:p>
        </p:txBody>
      </p:sp>
      <p:sp>
        <p:nvSpPr>
          <p:cNvPr id="4" name="流程图: 终止 3"/>
          <p:cNvSpPr/>
          <p:nvPr/>
        </p:nvSpPr>
        <p:spPr>
          <a:xfrm>
            <a:off x="807085" y="327660"/>
            <a:ext cx="1800225" cy="575945"/>
          </a:xfrm>
          <a:prstGeom prst="flowChartTerminato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2000">
                <a:srgbClr val="FFF4CF"/>
              </a:gs>
              <a:gs pos="100000">
                <a:srgbClr val="D8EDA2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新课导入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内容占位符 6146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sz="36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选一件你印象深的事，按一定的顺序把事情的经过写清楚。</a:t>
            </a:r>
            <a:endParaRPr lang="zh-CN" altLang="en-US" sz="360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写之前，仔细想想这件事的起因、经过、结果是怎样的。</a:t>
            </a:r>
            <a:endParaRPr lang="zh-CN" altLang="en-US" sz="360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807085" y="327660"/>
            <a:ext cx="1800225" cy="575945"/>
          </a:xfrm>
          <a:prstGeom prst="flowChartTerminato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2000">
                <a:srgbClr val="FFF4CF"/>
              </a:gs>
              <a:gs pos="100000">
                <a:srgbClr val="D8EDA2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题目要求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147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xfrm>
            <a:off x="1051243" y="2161223"/>
            <a:ext cx="7886700" cy="2138362"/>
          </a:xfrm>
          <a:ln/>
        </p:spPr>
        <p:txBody>
          <a:bodyPr anchor="b"/>
          <a:p>
            <a:pPr algn="l" defTabSz="914400"/>
            <a:r>
              <a:rPr lang="en-US" altLang="zh-CN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捉蚊趣事  </a:t>
            </a:r>
            <a:br>
              <a:rPr lang="zh-CN" altLang="en-US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一件烦心事</a:t>
            </a:r>
            <a:br>
              <a:rPr lang="zh-CN" altLang="en-US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他收到了礼物</a:t>
            </a:r>
            <a:br>
              <a:rPr lang="zh-CN" altLang="en-US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爷爷戒烟了</a:t>
            </a:r>
            <a:br>
              <a:rPr lang="zh-CN" altLang="en-US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照片里的温暖</a:t>
            </a:r>
            <a:br>
              <a:rPr lang="zh-CN" altLang="en-US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3200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3200" kern="1200" baseline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流程图: 终止 1"/>
          <p:cNvSpPr/>
          <p:nvPr/>
        </p:nvSpPr>
        <p:spPr>
          <a:xfrm>
            <a:off x="807085" y="327660"/>
            <a:ext cx="1800225" cy="575945"/>
          </a:xfrm>
          <a:prstGeom prst="flowChartTerminato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2000">
                <a:srgbClr val="FFF4CF"/>
              </a:gs>
              <a:gs pos="100000">
                <a:srgbClr val="D8EDA2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参考题目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pPr algn="ctr"/>
            <a:r>
              <a:rPr lang="zh-CN" altLang="en-US" sz="4000" dirty="0">
                <a:ea typeface="黑体" panose="02010609060101010101" pitchFamily="2" charset="-122"/>
              </a:rPr>
              <a:t>《过生日》</a:t>
            </a:r>
            <a:endParaRPr lang="zh-CN" altLang="en-US" sz="4000" dirty="0">
              <a:ea typeface="黑体" panose="02010609060101010101" pitchFamily="2" charset="-122"/>
            </a:endParaRPr>
          </a:p>
        </p:txBody>
      </p:sp>
      <p:sp>
        <p:nvSpPr>
          <p:cNvPr id="7171" name="内容占位符 7170"/>
          <p:cNvSpPr>
            <a:spLocks noGrp="1"/>
          </p:cNvSpPr>
          <p:nvPr>
            <p:ph idx="1"/>
          </p:nvPr>
        </p:nvSpPr>
        <p:spPr>
          <a:xfrm>
            <a:off x="468313" y="1276350"/>
            <a:ext cx="8229600" cy="3643313"/>
          </a:xfrm>
          <a:ln/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>
                <a:solidFill>
                  <a:srgbClr val="FF3300"/>
                </a:solidFill>
              </a:rPr>
              <a:t>回忆一下过生日的步骤。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2628900" y="1546225"/>
            <a:ext cx="2578100" cy="3984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1.桌子上摆好蛋糕。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2771775" y="1941513"/>
            <a:ext cx="115570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2.点蜡烛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2771775" y="2319338"/>
            <a:ext cx="90170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3.关灯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2771775" y="2716213"/>
            <a:ext cx="1847850" cy="395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4.唱生日歌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2832100" y="3013075"/>
            <a:ext cx="90170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5.许愿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2771775" y="3409950"/>
            <a:ext cx="12303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6.吹蜡烛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2844800" y="3757613"/>
            <a:ext cx="1728788" cy="395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7.分蛋糕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2846388" y="4097338"/>
            <a:ext cx="1155700" cy="395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8.吃蛋糕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1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17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71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71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71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71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71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71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71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71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/>
      <p:bldP spid="7172" grpId="0" bldLvl="0"/>
      <p:bldP spid="7171" grpId="0" uiExpand="1" build="p"/>
      <p:bldP spid="7173" grpId="0" bldLvl="0"/>
      <p:bldP spid="7174" grpId="0" bldLvl="0"/>
      <p:bldP spid="7175" grpId="0" bldLvl="0"/>
      <p:bldP spid="7176" grpId="0" bldLvl="0"/>
      <p:bldP spid="7177" grpId="0" bldLvl="0"/>
      <p:bldP spid="7178" grpId="0" bldLvl="0"/>
      <p:bldP spid="7179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81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/>
          </a:p>
        </p:txBody>
      </p:sp>
      <p:sp>
        <p:nvSpPr>
          <p:cNvPr id="8194" name="文本占位符 8194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zh-CN"/>
          </a:p>
        </p:txBody>
      </p:sp>
      <p:pic>
        <p:nvPicPr>
          <p:cNvPr id="8196" name="图片 8195" descr="4e939f814a9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268288"/>
            <a:ext cx="6480175" cy="4284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 descr="11668466499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963" y="0"/>
            <a:ext cx="7710487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8197" descr="824d8388gw1dmqh8dte8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1588"/>
            <a:ext cx="6913563" cy="4478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片 8198" descr="4ff153b6jw1djw1evgo58j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254000"/>
            <a:ext cx="6697663" cy="463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8199" descr="20090731044516116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50" y="268288"/>
            <a:ext cx="7777163" cy="453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片 8200" descr="Redocn_20120702035736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213" y="-90487"/>
            <a:ext cx="7488237" cy="514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片 8201" descr="rubrfb15826b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650" y="0"/>
            <a:ext cx="7273925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片 8202" descr="2012523207222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片 8203" descr="Img32136597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6013" y="196850"/>
            <a:ext cx="7091362" cy="4751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片 8204" descr="IMG_035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1588"/>
            <a:ext cx="9144000" cy="5138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8205" descr="af0m2_kqyu6rsdl5bgercugfjeg5sckzsew_838x558_jpg_468x46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950" y="52388"/>
            <a:ext cx="9001125" cy="508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1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81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81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81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82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82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82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82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82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82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82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0" y="210185"/>
            <a:ext cx="8229600" cy="857250"/>
          </a:xfrm>
          <a:ln/>
        </p:spPr>
        <p:txBody>
          <a:bodyPr anchor="ctr"/>
          <a:p>
            <a:pPr algn="l"/>
            <a:r>
              <a:rPr lang="zh-CN" altLang="en-US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读一读下面的文章,思考每段都写了什么？</a:t>
            </a:r>
            <a:endParaRPr lang="zh-CN" altLang="en-US" sz="2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219" name="内容占位符 9218"/>
          <p:cNvSpPr>
            <a:spLocks noGrp="1"/>
          </p:cNvSpPr>
          <p:nvPr>
            <p:ph idx="1"/>
          </p:nvPr>
        </p:nvSpPr>
        <p:spPr>
          <a:xfrm>
            <a:off x="528320" y="732473"/>
            <a:ext cx="8229600" cy="3395662"/>
          </a:xfrm>
          <a:ln/>
        </p:spPr>
        <p:txBody>
          <a:bodyPr anchor="t"/>
          <a:p>
            <a:pPr algn="ctr">
              <a:lnSpc>
                <a:spcPct val="9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 生 日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今天，老师买来一个蛋糕，给我们班七月份生的小红、张兵、陈军同学过生日。大家都很开心。</a:t>
            </a:r>
            <a:endParaRPr lang="zh-CN" altLang="en-US" sz="1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过生日开始了。 </a:t>
            </a:r>
            <a:r>
              <a:rPr lang="zh-CN" altLang="en-US" sz="18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1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老师拿出蛋糕放在桌子上， 揭开蛋糕的盖子。 </a:t>
            </a:r>
            <a:r>
              <a:rPr lang="zh-CN" altLang="en-US" sz="18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小红、 张兵、陈军走上去，笑嘻嘻地站在桌子边上。</a:t>
            </a:r>
            <a:r>
              <a:rPr lang="zh-CN" altLang="en-US" sz="18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 </a:t>
            </a: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张老师说： “我们先点蜡烛吧？”张兵拿起音乐蜡烛插到蛋糕的中间，点燃蜡烛。</a:t>
            </a:r>
            <a:r>
              <a:rPr lang="zh-CN" altLang="en-US" sz="18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 </a:t>
            </a: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一个同学把灯关了。</a:t>
            </a:r>
            <a:r>
              <a:rPr lang="zh-CN" altLang="en-US" sz="18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我们唱起了生日歌，一 边拍手，一边唱，唱完歌，我们祝小红生日快乐，祝张兵生日快乐，祝陈军生日快乐  ！ </a:t>
            </a:r>
            <a:r>
              <a:rPr lang="zh-CN" altLang="en-US" sz="18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接着就吹蜡烛了，他们三个人围在蛋糕边上，对着蜡烛一吹，火焰就灭了。</a:t>
            </a:r>
            <a:r>
              <a:rPr lang="zh-CN" altLang="en-US" sz="18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开始分蛋糕了， 老师请他们三个人一起分。 小红先拿起刀， 切了一小块蛋糕分给了老师， 张兵切了一小块蛋糕分给了同学， 陈军切了一小块蛋糕分给了另一个同学， 一会儿， 同学们都拿到了蛋糕。</a:t>
            </a:r>
            <a:r>
              <a:rPr lang="zh-CN" altLang="en-US" sz="18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 </a:t>
            </a: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蛋糕香香的，我馋得口水都要流下来了，没等老师说吃</a:t>
            </a:r>
            <a:endParaRPr lang="zh-CN" altLang="en-US" sz="1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蛋糕，就忍不住咬了一口，甜甜的奶油，真好吃啊！</a:t>
            </a:r>
            <a:endParaRPr lang="zh-CN" altLang="en-US" sz="1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今天的过生日真有意思！</a:t>
            </a:r>
            <a:endParaRPr lang="zh-CN" altLang="en-US" sz="1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6799580" y="156845"/>
            <a:ext cx="1800225" cy="575945"/>
          </a:xfrm>
          <a:prstGeom prst="flowChartTerminato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2000">
                <a:srgbClr val="FFF4CF"/>
              </a:gs>
              <a:gs pos="100000">
                <a:srgbClr val="D8EDA2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学习例文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2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921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9219">
                                            <p:txEl>
                                              <p:charRg st="6" end="5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54" end="3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9219">
                                            <p:txEl>
                                              <p:charRg st="54" end="37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377" end="4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9219">
                                            <p:txEl>
                                              <p:charRg st="377" end="40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921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/>
      <p:bldP spid="9219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/>
          <p:cNvSpPr>
            <a:spLocks noGrp="1"/>
          </p:cNvSpPr>
          <p:nvPr/>
        </p:nvSpPr>
        <p:spPr>
          <a:xfrm>
            <a:off x="612775" y="33972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algn="ctr"/>
            <a:r>
              <a:rPr lang="zh-CN" altLang="en-US" sz="4000" dirty="0">
                <a:solidFill>
                  <a:srgbClr val="FF99CC"/>
                </a:solidFill>
                <a:latin typeface="微软雅黑" panose="020B0503020204020204" charset="-122"/>
                <a:ea typeface="黑体" panose="02010609060101010101" pitchFamily="2" charset="-122"/>
              </a:rPr>
              <a:t>《过生日》</a:t>
            </a:r>
            <a:endParaRPr lang="zh-CN" altLang="en-US" sz="4000" dirty="0">
              <a:solidFill>
                <a:srgbClr val="FF99CC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</p:txBody>
      </p:sp>
      <p:sp>
        <p:nvSpPr>
          <p:cNvPr id="10243" name="矩形 10242"/>
          <p:cNvSpPr>
            <a:spLocks noGrp="1"/>
          </p:cNvSpPr>
          <p:nvPr/>
        </p:nvSpPr>
        <p:spPr>
          <a:xfrm>
            <a:off x="468313" y="1276350"/>
            <a:ext cx="8229600" cy="3643313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如何有条理地写好“过生日"的这件事的？每段写什么？</a:t>
            </a:r>
            <a:endParaRPr lang="zh-CN" altLang="en-US" sz="200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第一段写___________________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第二段写 _______________________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_________________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第三段写___________________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2413000" y="1636713"/>
            <a:ext cx="2468563" cy="395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时间、事情、心情。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2413000" y="2131695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过生日的过程。分成八步，一步一步写。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连续动作都写出来了。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2302510" y="2988310"/>
            <a:ext cx="2976563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感受：过生日真有意思。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807085" y="327660"/>
            <a:ext cx="1800225" cy="575945"/>
          </a:xfrm>
          <a:prstGeom prst="flowChartTerminato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2000">
                <a:srgbClr val="FFF4CF"/>
              </a:gs>
              <a:gs pos="100000">
                <a:srgbClr val="D8EDA2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学写提纲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024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0243">
                                            <p:txEl>
                                              <p:charRg st="26" end="5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55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0243">
                                            <p:txEl>
                                              <p:charRg st="55" end="8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85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0243">
                                            <p:txEl>
                                              <p:charRg st="85" end="12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23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0243">
                                            <p:txEl>
                                              <p:charRg st="123" end="14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02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02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102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/>
      <p:bldP spid="10244" grpId="0" bldLvl="0"/>
      <p:bldP spid="10243" grpId="0" uiExpand="1" build="p"/>
      <p:bldP spid="10245" grpId="0" bldLvl="0"/>
      <p:bldP spid="10246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1265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857250"/>
          </a:xfrm>
          <a:ln/>
        </p:spPr>
        <p:txBody>
          <a:bodyPr anchor="ctr"/>
          <a:p>
            <a:pPr algn="ctr"/>
            <a:r>
              <a:rPr lang="zh-CN" altLang="en-US"/>
              <a:t>过 生 日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1266" name="文本占位符 11266"/>
          <p:cNvSpPr>
            <a:spLocks noGrp="1"/>
          </p:cNvSpPr>
          <p:nvPr>
            <p:ph idx="1"/>
          </p:nvPr>
        </p:nvSpPr>
        <p:spPr>
          <a:xfrm>
            <a:off x="468313" y="339725"/>
            <a:ext cx="8229600" cy="3394075"/>
          </a:xfrm>
          <a:ln/>
        </p:spPr>
        <p:txBody>
          <a:bodyPr anchor="t"/>
          <a:p>
            <a:r>
              <a:rPr lang="zh-CN" altLang="en-US" sz="1600" dirty="0"/>
              <a:t>       今天，老师买来一个蛋糕，给我们班七月份生的王红、张兵、陈军同学过生日。 大家都很开心。</a:t>
            </a:r>
            <a:endParaRPr lang="zh-CN" altLang="en-US" sz="1600" dirty="0"/>
          </a:p>
          <a:p>
            <a:r>
              <a:rPr lang="zh-CN" altLang="en-US" sz="1600" dirty="0"/>
              <a:t>        过生日开始了。 </a:t>
            </a:r>
            <a:r>
              <a:rPr lang="zh-CN" altLang="en-US" sz="1600" dirty="0">
                <a:solidFill>
                  <a:srgbClr val="FF3300"/>
                </a:solidFill>
              </a:rPr>
              <a:t>1</a:t>
            </a:r>
            <a:r>
              <a:rPr lang="zh-CN" altLang="en-US" sz="1600" dirty="0"/>
              <a:t> 老师拿出蛋糕轻轻地放在桌子上，揭开蛋糕的盖子。我看到蛋糕真漂亮啊！白白的奶油上面有七朵玫瑰花，表示小寿星已经七岁了，旁边有白色、 紫色和粉红色的花边，花边是波浪形的，非常漂亮！</a:t>
            </a:r>
            <a:r>
              <a:rPr lang="zh-CN" altLang="en-US" sz="1600" dirty="0">
                <a:solidFill>
                  <a:srgbClr val="FF3300"/>
                </a:solidFill>
              </a:rPr>
              <a:t>2 </a:t>
            </a:r>
            <a:r>
              <a:rPr lang="zh-CN" altLang="en-US" sz="1600" dirty="0"/>
              <a:t>王红、张兵、陈军走上去， 笑嘻嘻地站在桌子边上。我们都羡慕他们。</a:t>
            </a:r>
            <a:r>
              <a:rPr lang="zh-CN" altLang="en-US" sz="1600" dirty="0">
                <a:solidFill>
                  <a:srgbClr val="FF3300"/>
                </a:solidFill>
              </a:rPr>
              <a:t>3</a:t>
            </a:r>
            <a:r>
              <a:rPr lang="zh-CN" altLang="en-US" sz="1600" dirty="0"/>
              <a:t> 老师说：“我们先点蜡烛吧？”张兵拿起音乐蜡烛小心翼翼地插到蛋糕的中间， 点燃蜡烛。 我看见火焰一跳一跳的， 多像顽皮的小孩子在眨眼睛，好像在说：“祝你们生日快乐！ ”</a:t>
            </a:r>
            <a:r>
              <a:rPr lang="zh-CN" altLang="en-US" sz="1600" dirty="0">
                <a:solidFill>
                  <a:srgbClr val="FF3300"/>
                </a:solidFill>
              </a:rPr>
              <a:t>4 </a:t>
            </a:r>
            <a:r>
              <a:rPr lang="zh-CN" altLang="en-US" sz="1600" dirty="0"/>
              <a:t>一个同学把灯关了，教室里黑乎乎的，只有烛光在闪烁。</a:t>
            </a:r>
            <a:r>
              <a:rPr lang="zh-CN" altLang="en-US" sz="1600" dirty="0">
                <a:solidFill>
                  <a:srgbClr val="FF3300"/>
                </a:solidFill>
              </a:rPr>
              <a:t>5 </a:t>
            </a:r>
            <a:r>
              <a:rPr lang="zh-CN" altLang="en-US" sz="1600" dirty="0"/>
              <a:t>我们情不自禁地唱起了生日歌，一边拍手，一边唱，唱完歌，我们祝王红生日快乐， 祝张兵生日快乐， 祝陈军生日快乐！ 我看见他们的脸笑得像一朵朵盛开的鲜花，多美啊！</a:t>
            </a:r>
            <a:r>
              <a:rPr lang="zh-CN" altLang="en-US" sz="1600" dirty="0">
                <a:solidFill>
                  <a:srgbClr val="FF3300"/>
                </a:solidFill>
              </a:rPr>
              <a:t>6 </a:t>
            </a:r>
            <a:r>
              <a:rPr lang="zh-CN" altLang="en-US" sz="1600" dirty="0"/>
              <a:t>接着就吹蜡烛了，他们三个人围在蛋糕边上，腮帮鼓得像个小皮球似的，对着蜡烛使劲一吹，火焰摇了摇身子就灭了。7 开始分蛋糕了，老师请他们三个人一起分。我们目不转睛地看着他们。王红先拿起刀，切了一小块蛋糕分给了老师，张兵切了一小块蛋糕分给</a:t>
            </a:r>
            <a:r>
              <a:rPr lang="zh-CN" altLang="en-US" sz="1600" dirty="0">
                <a:sym typeface="Arial" panose="020B0604020202020204" pitchFamily="34" charset="0"/>
              </a:rPr>
              <a:t>了同学，陈军切了一小块蛋糕分给了另一个同学，一会儿， 同学们都拿到了蛋糕。</a:t>
            </a:r>
            <a:r>
              <a:rPr lang="zh-CN" altLang="en-US" sz="1600" dirty="0">
                <a:solidFill>
                  <a:srgbClr val="FF3300"/>
                </a:solidFill>
                <a:sym typeface="Arial" panose="020B0604020202020204" pitchFamily="34" charset="0"/>
              </a:rPr>
              <a:t>8 </a:t>
            </a:r>
            <a:r>
              <a:rPr lang="zh-CN" altLang="en-US" sz="1600" dirty="0">
                <a:sym typeface="Arial" panose="020B0604020202020204" pitchFamily="34" charset="0"/>
              </a:rPr>
              <a:t>蛋糕香香的，我馋得口水都要流下来了，没等老师说吃蛋糕， 就忍不住咬了一口，甜甜的奶油，真好吃啊！有些同学吃着，吃着，把奶油沾到了脸上，一下子教室里冒出了好几只小花猫，连老师都成了大花猫。 “哈哈哈——”教室里充满了笑声。</a:t>
            </a:r>
            <a:endParaRPr lang="zh-CN" altLang="en-US" sz="1600" dirty="0"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1600" dirty="0">
                <a:sym typeface="Arial" panose="020B0604020202020204" pitchFamily="34" charset="0"/>
              </a:rPr>
              <a:t>        今天的过生日真有意思！</a:t>
            </a:r>
            <a:endParaRPr lang="zh-CN" altLang="en-US" sz="1600" dirty="0">
              <a:sym typeface="Arial" panose="020B0604020202020204" pitchFamily="34" charset="0"/>
            </a:endParaRPr>
          </a:p>
          <a:p>
            <a:endParaRPr lang="zh-CN" altLang="en-US" sz="1600" b="1" dirty="0">
              <a:sym typeface="Arial" panose="020B0604020202020204" pitchFamily="34" charset="0"/>
            </a:endParaRPr>
          </a:p>
        </p:txBody>
      </p:sp>
      <p:sp>
        <p:nvSpPr>
          <p:cNvPr id="11268" name="云形标注 11267"/>
          <p:cNvSpPr/>
          <p:nvPr/>
        </p:nvSpPr>
        <p:spPr>
          <a:xfrm>
            <a:off x="1331913" y="2571750"/>
            <a:ext cx="6011862" cy="161925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还有一个同学写得更好，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我们一起来读一读，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好在哪里？为什么好？</a:t>
            </a:r>
            <a:endParaRPr lang="zh-CN" altLang="en-US" sz="2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1" bldLvl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冰激凌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2695</Words>
  <Application>WPS 演示</Application>
  <PresentationFormat/>
  <Paragraphs>162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Verdana</vt:lpstr>
      <vt:lpstr>微软雅黑</vt:lpstr>
      <vt:lpstr>黑体</vt:lpstr>
      <vt:lpstr>方正超粗黑简体</vt:lpstr>
      <vt:lpstr>Times New Roman</vt:lpstr>
      <vt:lpstr>Haettenschweiler</vt:lpstr>
      <vt:lpstr>Mistral</vt:lpstr>
      <vt:lpstr>Segoe Print</vt:lpstr>
      <vt:lpstr>Arial Unicode MS</vt:lpstr>
      <vt:lpstr>MS PGothic</vt:lpstr>
      <vt:lpstr>Rockwell</vt:lpstr>
      <vt:lpstr>方正粗宋简体</vt:lpstr>
      <vt:lpstr>Arial Black</vt:lpstr>
      <vt:lpstr>楷体_GB2312</vt:lpstr>
      <vt:lpstr>新宋体</vt:lpstr>
      <vt:lpstr>华文细黑</vt:lpstr>
      <vt:lpstr>MS UI Gothic</vt:lpstr>
      <vt:lpstr>华文楷体</vt:lpstr>
      <vt:lpstr>方正静蕾简体</vt:lpstr>
      <vt:lpstr>华文琥珀</vt:lpstr>
      <vt:lpstr>Tahoma</vt:lpstr>
      <vt:lpstr>Franklin Gothic Book</vt:lpstr>
      <vt:lpstr>Apple Handwritten</vt:lpstr>
      <vt:lpstr>Arial Narrow</vt:lpstr>
      <vt:lpstr>Courier New</vt:lpstr>
      <vt:lpstr>Gulim</vt:lpstr>
      <vt:lpstr>Malgun Gothic</vt:lpstr>
      <vt:lpstr>华康楷体W5-A</vt:lpstr>
      <vt:lpstr>SimSun-Identity-H</vt:lpstr>
      <vt:lpstr>PMingLiU</vt:lpstr>
      <vt:lpstr>MingLiU-ExtB</vt:lpstr>
      <vt:lpstr>华文隶书</vt:lpstr>
      <vt:lpstr>Arial Unicode MS</vt:lpstr>
      <vt:lpstr>楷体</vt:lpstr>
      <vt:lpstr>华康隶书体W7</vt:lpstr>
      <vt:lpstr>冰激凌模板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深蓝</cp:lastModifiedBy>
  <cp:revision>3</cp:revision>
  <dcterms:created xsi:type="dcterms:W3CDTF">2012-06-06T01:30:27Z</dcterms:created>
  <dcterms:modified xsi:type="dcterms:W3CDTF">2019-05-27T10:30:31Z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