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9" r:id="rId13"/>
    <p:sldId id="271" r:id="rId14"/>
    <p:sldId id="272" r:id="rId15"/>
    <p:sldId id="273" r:id="rId16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DFED"/>
    <a:srgbClr val="CDC6E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34" autoAdjust="0"/>
    <p:restoredTop sz="94660" autoAdjust="0"/>
  </p:normalViewPr>
  <p:slideViewPr>
    <p:cSldViewPr snapToGrid="0">
      <p:cViewPr>
        <p:scale>
          <a:sx n="60" d="100"/>
          <a:sy n="60" d="100"/>
        </p:scale>
        <p:origin x="-186" y="-7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198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J:\&#29983;&#29289;&#24494;&#35838;&#35838;&#20214;\&#36731;&#38899;&#20048;-Spring%20&#26149;&#22825;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J:\&#29983;&#29289;&#24494;&#35838;&#35838;&#20214;\&#36731;&#38899;&#20048;-Spring%20&#26149;&#22825;.mp3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file:///H:\&#26377;&#36259;&#30340;&#35856;&#38899;2\&#32032;&#26448;\&#36154;&#23681;&#30701;&#29255;_&#26631;&#28165;_2.mp4" TargetMode="External"/><Relationship Id="rId2" Type="http://schemas.openxmlformats.org/officeDocument/2006/relationships/slideLayout" Target="../slideLayouts/slideLayout2.xml"/><Relationship Id="rId1" Type="http://schemas.openxmlformats.org/officeDocument/2006/relationships/video" Target="file:///H:\&#26377;&#36259;&#30340;&#35856;&#38899;2\&#32032;&#26448;\&#36154;&#23681;&#30701;&#29255;_&#26631;&#28165;_2.mp4" TargetMode="Externa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2" name="图片 2051" descr="图3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98755" y="-89535"/>
            <a:ext cx="1241044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3772623" y="5786624"/>
            <a:ext cx="5514954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6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           </a:t>
            </a:r>
            <a:r>
              <a:rPr lang="zh-CN" altLang="en-US" sz="36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片角小学       蒋志玲</a:t>
            </a:r>
          </a:p>
        </p:txBody>
      </p:sp>
      <p:sp>
        <p:nvSpPr>
          <p:cNvPr id="8" name="矩形 7"/>
          <p:cNvSpPr/>
          <p:nvPr/>
        </p:nvSpPr>
        <p:spPr>
          <a:xfrm>
            <a:off x="2920781" y="3498674"/>
            <a:ext cx="6504305" cy="186182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DeflateBottom">
              <a:avLst/>
            </a:prstTxWarp>
            <a:no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88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有</a:t>
            </a:r>
            <a:r>
              <a:rPr lang="zh-CN" altLang="en-US" sz="88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趣</a:t>
            </a:r>
            <a:r>
              <a:rPr lang="zh-CN" altLang="en-US" sz="88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的</a:t>
            </a:r>
            <a:r>
              <a:rPr lang="zh-CN" altLang="en-US" sz="88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谐</a:t>
            </a:r>
            <a:r>
              <a:rPr lang="zh-CN" altLang="en-US" sz="88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音</a:t>
            </a:r>
          </a:p>
        </p:txBody>
      </p:sp>
      <p:pic>
        <p:nvPicPr>
          <p:cNvPr id="5" name="图片 4" descr="670916AC7362B773B59E8E1ADB0050EF"/>
          <p:cNvPicPr>
            <a:picLocks noChangeAspect="1"/>
          </p:cNvPicPr>
          <p:nvPr/>
        </p:nvPicPr>
        <p:blipFill>
          <a:blip r:embed="rId4" cstate="print"/>
          <a:srcRect l="27682" t="27260" r="34614" b="16111"/>
          <a:stretch>
            <a:fillRect/>
          </a:stretch>
        </p:blipFill>
        <p:spPr>
          <a:xfrm>
            <a:off x="96520" y="4018280"/>
            <a:ext cx="2514600" cy="283273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轻音乐-Spring 春天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1303876" y="61301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6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5400" dirty="0">
                <a:solidFill>
                  <a:srgbClr val="C00000"/>
                </a:solidFill>
                <a:latin typeface="+mn-ea"/>
                <a:ea typeface="+mn-ea"/>
              </a:rPr>
              <a:t>表达效果：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800" dirty="0" smtClean="0">
                <a:latin typeface="楷体" panose="02010609060101010101" charset="-122"/>
                <a:ea typeface="楷体" panose="02010609060101010101" charset="-122"/>
              </a:rPr>
              <a:t>    谐音</a:t>
            </a:r>
            <a:r>
              <a:rPr lang="zh-CN" altLang="en-US" sz="4800" dirty="0">
                <a:latin typeface="楷体" panose="02010609060101010101" charset="-122"/>
                <a:ea typeface="楷体" panose="02010609060101010101" charset="-122"/>
              </a:rPr>
              <a:t>歇后语就是用同音字来代替原来的字，从而更进一步体现它的意义。它们的特点是借助同音或音近的联系，产生</a:t>
            </a:r>
            <a:r>
              <a:rPr lang="zh-CN" altLang="en-US" sz="4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俏皮风趣</a:t>
            </a:r>
            <a:r>
              <a:rPr lang="zh-CN" altLang="en-US" sz="4800" dirty="0">
                <a:latin typeface="楷体" panose="02010609060101010101" charset="-122"/>
                <a:ea typeface="楷体" panose="02010609060101010101" charset="-122"/>
              </a:rPr>
              <a:t>的表达效果。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  <p:bldP spid="3" grpI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24552" y="1129413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dirty="0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把歇后语补充完整</a:t>
            </a:r>
            <a:r>
              <a:rPr lang="zh-CN" altLang="en-US" dirty="0">
                <a:solidFill>
                  <a:schemeClr val="accent1">
                    <a:lumMod val="50000"/>
                  </a:schemeClr>
                </a:solidFill>
              </a:rPr>
              <a:t>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10904" y="2207770"/>
            <a:ext cx="8600768" cy="4351338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600" dirty="0" err="1"/>
              <a:t>三九天穿裙子</a:t>
            </a:r>
            <a:r>
              <a:rPr lang="en-US" altLang="zh-CN" sz="3600" dirty="0"/>
              <a:t>  ——   </a:t>
            </a:r>
            <a:r>
              <a:rPr lang="en-US" altLang="zh-CN" sz="3600" dirty="0" err="1"/>
              <a:t>美丽动</a:t>
            </a:r>
            <a:r>
              <a:rPr lang="en-US" altLang="zh-CN" sz="3600" dirty="0" smtClean="0"/>
              <a:t>（       ）</a:t>
            </a:r>
            <a:r>
              <a:rPr lang="en-US" altLang="zh-CN" sz="3600" dirty="0"/>
              <a:t>人  </a:t>
            </a:r>
          </a:p>
          <a:p>
            <a:pPr marL="0" indent="0">
              <a:buNone/>
            </a:pPr>
            <a:r>
              <a:rPr lang="en-US" altLang="zh-CN" sz="3600" dirty="0" err="1"/>
              <a:t>飞机上挂暖壶</a:t>
            </a:r>
            <a:r>
              <a:rPr lang="en-US" altLang="zh-CN" sz="3600" dirty="0"/>
              <a:t>  ——   </a:t>
            </a:r>
            <a:r>
              <a:rPr lang="en-US" altLang="zh-CN" sz="3600" dirty="0" err="1"/>
              <a:t>高水平</a:t>
            </a:r>
            <a:r>
              <a:rPr lang="en-US" altLang="zh-CN" sz="3600" dirty="0" smtClean="0"/>
              <a:t>（       ） </a:t>
            </a:r>
            <a:endParaRPr lang="en-US" altLang="zh-CN" sz="3600" dirty="0"/>
          </a:p>
          <a:p>
            <a:pPr marL="0" indent="0">
              <a:buNone/>
            </a:pPr>
            <a:r>
              <a:rPr lang="en-US" altLang="zh-CN" sz="3600" dirty="0"/>
              <a:t> </a:t>
            </a:r>
            <a:r>
              <a:rPr lang="en-US" altLang="zh-CN" sz="3600" dirty="0" err="1"/>
              <a:t>膝盖上钉掌</a:t>
            </a:r>
            <a:r>
              <a:rPr lang="en-US" altLang="zh-CN" sz="3600" dirty="0"/>
              <a:t>    ——   </a:t>
            </a:r>
            <a:r>
              <a:rPr lang="en-US" altLang="zh-CN" sz="3600" dirty="0" err="1"/>
              <a:t>离题</a:t>
            </a:r>
            <a:r>
              <a:rPr lang="en-US" altLang="zh-CN" sz="3600" dirty="0" smtClean="0"/>
              <a:t>（       ）</a:t>
            </a:r>
            <a:r>
              <a:rPr lang="en-US" altLang="zh-CN" sz="3600" dirty="0" err="1"/>
              <a:t>太远</a:t>
            </a:r>
            <a:r>
              <a:rPr lang="en-US" altLang="zh-CN" sz="3600" dirty="0"/>
              <a:t>    </a:t>
            </a:r>
          </a:p>
          <a:p>
            <a:pPr marL="0" indent="0">
              <a:buNone/>
            </a:pPr>
            <a:r>
              <a:rPr lang="en-US" altLang="zh-CN" sz="3600" dirty="0" err="1"/>
              <a:t>梦里坐飞机</a:t>
            </a:r>
            <a:r>
              <a:rPr lang="en-US" altLang="zh-CN" sz="3600" dirty="0"/>
              <a:t>      ——  </a:t>
            </a:r>
            <a:r>
              <a:rPr lang="en-US" altLang="zh-CN" sz="3600" dirty="0" err="1"/>
              <a:t>想入非</a:t>
            </a:r>
            <a:r>
              <a:rPr lang="en-US" altLang="zh-CN" sz="3600" dirty="0" smtClean="0"/>
              <a:t>（     ）</a:t>
            </a:r>
            <a:r>
              <a:rPr lang="en-US" altLang="zh-CN" sz="3600" dirty="0"/>
              <a:t>非   </a:t>
            </a:r>
          </a:p>
          <a:p>
            <a:pPr marL="0" indent="0">
              <a:buNone/>
            </a:pPr>
            <a:r>
              <a:rPr lang="en-US" altLang="zh-CN" sz="3600" dirty="0" err="1"/>
              <a:t>公鸡头上一块肉</a:t>
            </a:r>
            <a:r>
              <a:rPr lang="en-US" altLang="zh-CN" sz="3600" dirty="0"/>
              <a:t>—— </a:t>
            </a:r>
            <a:r>
              <a:rPr lang="en-US" altLang="zh-CN" sz="3600" dirty="0" err="1"/>
              <a:t>大小是个官</a:t>
            </a:r>
            <a:r>
              <a:rPr lang="en-US" altLang="zh-CN" sz="3600" dirty="0" smtClean="0"/>
              <a:t>（       ）    </a:t>
            </a:r>
            <a:endParaRPr lang="en-US" altLang="zh-CN" sz="3600" dirty="0"/>
          </a:p>
          <a:p>
            <a:pPr marL="0" indent="0">
              <a:buNone/>
            </a:pPr>
            <a:r>
              <a:rPr lang="en-US" altLang="zh-CN" sz="3600" dirty="0" err="1"/>
              <a:t>麻雀尾巴上绑鸡毛刷子</a:t>
            </a:r>
            <a:r>
              <a:rPr lang="en-US" altLang="zh-CN" sz="3600" dirty="0"/>
              <a:t>——  伟</a:t>
            </a:r>
            <a:r>
              <a:rPr lang="en-US" altLang="zh-CN" sz="3600" dirty="0" smtClean="0"/>
              <a:t>（     ）</a:t>
            </a:r>
            <a:r>
              <a:rPr lang="en-US" altLang="zh-CN" sz="3600" dirty="0"/>
              <a:t>大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829606" y="2121353"/>
            <a:ext cx="6489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冻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29605" y="2755534"/>
            <a:ext cx="6489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瓶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39669" y="3360218"/>
            <a:ext cx="6489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蹄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93630" y="3964903"/>
            <a:ext cx="6489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飞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773502" y="4599083"/>
            <a:ext cx="6489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冠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45798" y="5248012"/>
            <a:ext cx="6489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尾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云形标注 9"/>
          <p:cNvSpPr/>
          <p:nvPr/>
        </p:nvSpPr>
        <p:spPr>
          <a:xfrm>
            <a:off x="191068" y="122829"/>
            <a:ext cx="3098042" cy="1146412"/>
          </a:xfrm>
          <a:prstGeom prst="cloudCallout">
            <a:avLst/>
          </a:prstGeom>
          <a:solidFill>
            <a:srgbClr val="E4DFE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accent1">
                    <a:lumMod val="7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试一试</a:t>
            </a:r>
            <a:endParaRPr lang="zh-CN" altLang="en-US" sz="4000" b="1" dirty="0">
              <a:solidFill>
                <a:schemeClr val="accent1">
                  <a:lumMod val="75000"/>
                </a:schemeClr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4" grpId="0"/>
      <p:bldP spid="5" grpId="0"/>
      <p:bldP spid="6" grpId="0"/>
      <p:bldP spid="7" grpId="0"/>
      <p:bldP spid="8" grpId="0"/>
      <p:bldP spid="9" grpId="0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9302" y="1530246"/>
            <a:ext cx="8465574" cy="2923766"/>
          </a:xfrm>
        </p:spPr>
        <p:txBody>
          <a:bodyPr>
            <a:noAutofit/>
          </a:bodyPr>
          <a:lstStyle/>
          <a:p>
            <a:r>
              <a:rPr lang="zh-CN" altLang="en-US" sz="15000" i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巧识谐音</a:t>
            </a:r>
          </a:p>
        </p:txBody>
      </p:sp>
      <p:pic>
        <p:nvPicPr>
          <p:cNvPr id="10" name="图片 9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11" name="图片 10" descr="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图片 11" descr="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-19314"/>
            <a:ext cx="12191999" cy="6877314"/>
          </a:xfrm>
          <a:prstGeom prst="rect">
            <a:avLst/>
          </a:prstGeom>
        </p:spPr>
      </p:pic>
      <p:pic>
        <p:nvPicPr>
          <p:cNvPr id="13" name="图片 12" descr="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pic>
        <p:nvPicPr>
          <p:cNvPr id="3" name="图片 2" descr="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-18415"/>
            <a:ext cx="12192000" cy="6876415"/>
          </a:xfrm>
          <a:prstGeom prst="rect">
            <a:avLst/>
          </a:prstGeom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6252" y="202893"/>
            <a:ext cx="3645310" cy="1375185"/>
          </a:xfrm>
        </p:spPr>
        <p:txBody>
          <a:bodyPr>
            <a:noAutofit/>
          </a:bodyPr>
          <a:lstStyle/>
          <a:p>
            <a:r>
              <a:rPr lang="zh-CN" altLang="en-US" sz="8000" i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考考你</a:t>
            </a:r>
          </a:p>
        </p:txBody>
      </p:sp>
      <p:sp>
        <p:nvSpPr>
          <p:cNvPr id="5" name="竖卷形 4"/>
          <p:cNvSpPr/>
          <p:nvPr/>
        </p:nvSpPr>
        <p:spPr>
          <a:xfrm>
            <a:off x="3569927" y="1280898"/>
            <a:ext cx="1296144" cy="5328592"/>
          </a:xfrm>
          <a:prstGeom prst="verticalScroll">
            <a:avLst/>
          </a:prstGeom>
          <a:solidFill>
            <a:srgbClr val="C0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7200" b="1" dirty="0" smtClean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六七八九</a:t>
            </a:r>
            <a:endParaRPr lang="zh-CN" altLang="en-US" sz="7200" b="1" dirty="0">
              <a:solidFill>
                <a:schemeClr val="tx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6" name="竖卷形 5"/>
          <p:cNvSpPr/>
          <p:nvPr/>
        </p:nvSpPr>
        <p:spPr>
          <a:xfrm>
            <a:off x="8128992" y="1177659"/>
            <a:ext cx="1296144" cy="5472608"/>
          </a:xfrm>
          <a:prstGeom prst="verticalScroll">
            <a:avLst/>
          </a:prstGeom>
          <a:solidFill>
            <a:srgbClr val="C0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7200" b="1" dirty="0" smtClean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二三四五</a:t>
            </a:r>
            <a:endParaRPr lang="zh-CN" altLang="en-US" sz="7200" b="1" dirty="0">
              <a:solidFill>
                <a:schemeClr val="tx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横卷形 6"/>
          <p:cNvSpPr/>
          <p:nvPr/>
        </p:nvSpPr>
        <p:spPr>
          <a:xfrm>
            <a:off x="5006616" y="343938"/>
            <a:ext cx="3096344" cy="864096"/>
          </a:xfrm>
          <a:prstGeom prst="horizontalScroll">
            <a:avLst/>
          </a:prstGeom>
          <a:solidFill>
            <a:srgbClr val="C0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5426" y="460190"/>
            <a:ext cx="2232248" cy="9753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缺   少     </a:t>
            </a:r>
          </a:p>
          <a:p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777230" y="460375"/>
            <a:ext cx="1177290" cy="9753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衣    </a:t>
            </a:r>
          </a:p>
          <a:p>
            <a:endParaRPr lang="zh-CN" altLang="en-US" dirty="0"/>
          </a:p>
        </p:txBody>
      </p:sp>
      <p:sp>
        <p:nvSpPr>
          <p:cNvPr id="3" name="TextBox 9"/>
          <p:cNvSpPr txBox="1"/>
          <p:nvPr/>
        </p:nvSpPr>
        <p:spPr>
          <a:xfrm>
            <a:off x="5777230" y="460375"/>
            <a:ext cx="1177290" cy="9753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一    </a:t>
            </a:r>
          </a:p>
          <a:p>
            <a:endParaRPr lang="zh-CN" altLang="en-US" dirty="0"/>
          </a:p>
        </p:txBody>
      </p:sp>
      <p:sp>
        <p:nvSpPr>
          <p:cNvPr id="4" name="TextBox 9"/>
          <p:cNvSpPr txBox="1"/>
          <p:nvPr/>
        </p:nvSpPr>
        <p:spPr>
          <a:xfrm>
            <a:off x="6812280" y="403225"/>
            <a:ext cx="1177290" cy="9753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十    </a:t>
            </a:r>
          </a:p>
          <a:p>
            <a:endParaRPr lang="zh-CN" altLang="en-US" dirty="0"/>
          </a:p>
        </p:txBody>
      </p:sp>
      <p:sp>
        <p:nvSpPr>
          <p:cNvPr id="13" name="TextBox 9"/>
          <p:cNvSpPr txBox="1"/>
          <p:nvPr/>
        </p:nvSpPr>
        <p:spPr>
          <a:xfrm>
            <a:off x="6656705" y="460375"/>
            <a:ext cx="1177290" cy="9753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食    </a:t>
            </a:r>
          </a:p>
          <a:p>
            <a:endParaRPr lang="zh-CN" altLang="en-US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5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7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/>
      <p:bldP spid="10" grpId="0"/>
      <p:bldP spid="10" grpId="1"/>
      <p:bldP spid="3" grpId="0"/>
      <p:bldP spid="3" grpId="1"/>
      <p:bldP spid="4" grpId="0"/>
      <p:bldP spid="4" grpId="1"/>
      <p:bldP spid="13" grpId="0"/>
      <p:bldP spid="1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+mj-ea"/>
              </a:rPr>
              <a:t>课堂小结：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8929" y="1725561"/>
            <a:ext cx="11149781" cy="44514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4000" b="1" dirty="0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000" b="1" dirty="0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通过汉字谐音的学习，我们已经充分感受到汉字文化的丰富和有趣，这为我们进一步探究汉字的奥秘，进一步学习汉字提供了有效的途径。汉字谐音还会闹出很多笑话，课后请大家认真阅读课本79页</a:t>
            </a:r>
            <a:r>
              <a:rPr lang="zh-CN" altLang="en-US" sz="4000" b="1" dirty="0" smtClean="0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的《</a:t>
            </a:r>
            <a:r>
              <a:rPr lang="en-US" altLang="zh-CN" sz="4000" b="1" dirty="0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4000" b="1" dirty="0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枇杷</a:t>
            </a:r>
            <a:r>
              <a:rPr lang="en-US" altLang="zh-CN" sz="4000" b="1" dirty="0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4000" b="1" dirty="0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和</a:t>
            </a:r>
            <a:r>
              <a:rPr lang="en-US" altLang="zh-CN" sz="4000" b="1" dirty="0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4000" b="1" dirty="0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琵琶</a:t>
            </a:r>
            <a:r>
              <a:rPr lang="en-US" altLang="zh-CN" sz="4000" b="1" dirty="0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4000" b="1" dirty="0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》，读完后与大家分享。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880565" y="1713724"/>
            <a:ext cx="7907935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600000" lon="19799999" rev="21594000"/>
              </a:camera>
              <a:lightRig rig="threePt" dir="t"/>
            </a:scene3d>
            <a:sp3d extrusionH="57150">
              <a:bevelT w="120650" h="63500" prst="relaxedInset"/>
              <a:bevelB w="69850" h="38100" prst="cross"/>
            </a:sp3d>
          </a:bodyPr>
          <a:lstStyle/>
          <a:p>
            <a:pPr algn="ctr"/>
            <a:r>
              <a:rPr lang="zh-CN" altLang="en-US" sz="20000" b="1" dirty="0" smtClean="0">
                <a:ln w="24500" cmpd="dbl">
                  <a:solidFill>
                    <a:srgbClr val="7030A0"/>
                  </a:solidFill>
                  <a:prstDash val="solid"/>
                  <a:miter lim="800000"/>
                </a:ln>
                <a:gradFill>
                  <a:gsLst>
                    <a:gs pos="10000">
                      <a:srgbClr val="FF0000"/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 scaled="0"/>
                </a:gradFill>
                <a:effectLst>
                  <a:outerShdw blurRad="38100" dist="38100" dir="7020000" algn="tl">
                    <a:schemeClr val="accent5">
                      <a:lumMod val="75000"/>
                      <a:alpha val="35000"/>
                    </a:schemeClr>
                  </a:outerShdw>
                </a:effectLst>
              </a:rPr>
              <a:t>谢谢！</a:t>
            </a:r>
            <a:endParaRPr lang="zh-CN" altLang="en-US" sz="20000" b="1" dirty="0">
              <a:ln w="24500" cmpd="dbl">
                <a:solidFill>
                  <a:srgbClr val="7030A0"/>
                </a:solidFill>
                <a:prstDash val="solid"/>
                <a:miter lim="800000"/>
              </a:ln>
              <a:gradFill>
                <a:gsLst>
                  <a:gs pos="10000">
                    <a:srgbClr val="FF0000"/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 scaled="0"/>
              </a:gradFill>
              <a:effectLst>
                <a:outerShdw blurRad="38100" dist="38100" dir="7020000" algn="tl">
                  <a:schemeClr val="accent5">
                    <a:lumMod val="75000"/>
                    <a:alpha val="35000"/>
                  </a:schemeClr>
                </a:outerShdw>
              </a:effectLst>
            </a:endParaRPr>
          </a:p>
        </p:txBody>
      </p:sp>
      <p:pic>
        <p:nvPicPr>
          <p:cNvPr id="3" name="轻音乐-Spring 春天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1461531" y="5373413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贺岁短片_标清_2.mp4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604684" y="0"/>
            <a:ext cx="10899058" cy="6857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71040" y="350377"/>
            <a:ext cx="1394132" cy="1325563"/>
          </a:xfrm>
        </p:spPr>
        <p:txBody>
          <a:bodyPr>
            <a:noAutofit/>
          </a:bodyPr>
          <a:lstStyle/>
          <a:p>
            <a:pPr algn="ctr"/>
            <a:r>
              <a:rPr lang="zh-CN" altLang="en-US" sz="9600" dirty="0" smtClean="0">
                <a:latin typeface="楷体" panose="02010609060101010101" charset="-122"/>
                <a:ea typeface="楷体" panose="02010609060101010101" charset="-122"/>
              </a:rPr>
              <a:t>福</a:t>
            </a:r>
            <a:endParaRPr lang="zh-CN" altLang="en-US" sz="9600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内容占位符 3" descr="f3c4ef41f721626cc4b7e883f998d938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445" y="1825625"/>
            <a:ext cx="12193905" cy="506158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260338" y="202268"/>
            <a:ext cx="13568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0" dirty="0" smtClean="0">
                <a:latin typeface="楷体" panose="02010609060101010101" charset="-122"/>
                <a:ea typeface="楷体" panose="02010609060101010101" charset="-122"/>
                <a:cs typeface="+mj-cs"/>
              </a:rPr>
              <a:t>倒</a:t>
            </a:r>
            <a:endParaRPr lang="zh-CN" altLang="en-US" sz="9000" dirty="0">
              <a:latin typeface="楷体" panose="02010609060101010101" charset="-122"/>
              <a:ea typeface="楷体" panose="02010609060101010101" charset="-122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09415" y="217012"/>
            <a:ext cx="13863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latin typeface="楷体" panose="02010609060101010101" charset="-122"/>
                <a:ea typeface="楷体" panose="02010609060101010101" charset="-122"/>
              </a:rPr>
              <a:t>到</a:t>
            </a:r>
            <a:endParaRPr lang="zh-CN" altLang="en-US" sz="9000" dirty="0">
              <a:latin typeface="楷体" panose="02010609060101010101" charset="-122"/>
              <a:ea typeface="楷体" panose="02010609060101010101" charset="-122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40013" y="202263"/>
            <a:ext cx="138634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latin typeface="楷体" panose="02010609060101010101" charset="-122"/>
                <a:ea typeface="楷体" panose="02010609060101010101" charset="-122"/>
              </a:rPr>
              <a:t>了</a:t>
            </a:r>
            <a:endParaRPr lang="zh-CN" altLang="en-US" sz="9000" dirty="0">
              <a:latin typeface="楷体" panose="02010609060101010101" charset="-122"/>
              <a:ea typeface="楷体" panose="02010609060101010101" charset="-122"/>
              <a:cs typeface="+mj-cs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5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5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xit" presetSubtype="16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circle(in)">
                                      <p:cBhvr>
                                        <p:cTn id="5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16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3"/>
      <p:bldP spid="5" grpId="0"/>
      <p:bldP spid="5" grpId="1"/>
      <p:bldP spid="6" grpId="0"/>
      <p:bldP spid="6" grpId="1"/>
      <p:bldP spid="6" grpId="2"/>
      <p:bldP spid="6" grpId="3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962a8e679f3248a8d15f8282b40dbccd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219346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34268" y="55420"/>
            <a:ext cx="5459364" cy="1094959"/>
          </a:xfrm>
        </p:spPr>
        <p:txBody>
          <a:bodyPr>
            <a:noAutofit/>
          </a:bodyPr>
          <a:lstStyle/>
          <a:p>
            <a:pPr algn="ctr"/>
            <a:r>
              <a:rPr lang="zh-CN" altLang="en-US" sz="9600" b="1" dirty="0">
                <a:latin typeface="楷体" panose="02010609060101010101" charset="-122"/>
                <a:ea typeface="楷体" panose="02010609060101010101" charset="-122"/>
              </a:rPr>
              <a:t>年年</a:t>
            </a:r>
            <a:r>
              <a:rPr lang="zh-CN" altLang="en-US" sz="9600" b="1" dirty="0" smtClean="0">
                <a:latin typeface="楷体" panose="02010609060101010101" charset="-122"/>
                <a:ea typeface="楷体" panose="02010609060101010101" charset="-122"/>
              </a:rPr>
              <a:t>有</a:t>
            </a:r>
            <a:endParaRPr lang="zh-CN" altLang="en-US" sz="9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049734" y="-206472"/>
            <a:ext cx="13863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dirty="0" smtClean="0">
                <a:latin typeface="楷体" panose="02010609060101010101" charset="-122"/>
                <a:ea typeface="楷体" panose="02010609060101010101" charset="-122"/>
              </a:rPr>
              <a:t>余</a:t>
            </a:r>
            <a:endParaRPr lang="zh-CN" altLang="en-US" sz="9600" dirty="0">
              <a:latin typeface="楷体" panose="02010609060101010101" charset="-122"/>
              <a:ea typeface="楷体" panose="02010609060101010101" charset="-122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80908" y="-162233"/>
            <a:ext cx="13863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dirty="0" smtClean="0">
                <a:latin typeface="楷体" panose="02010609060101010101" charset="-122"/>
                <a:ea typeface="楷体" panose="02010609060101010101" charset="-122"/>
                <a:cs typeface="+mj-cs"/>
              </a:rPr>
              <a:t>鱼</a:t>
            </a:r>
            <a:endParaRPr lang="zh-CN" altLang="en-US" sz="9600" b="1" dirty="0">
              <a:latin typeface="楷体" panose="02010609060101010101" charset="-122"/>
              <a:ea typeface="楷体" panose="02010609060101010101" charset="-122"/>
              <a:cs typeface="+mj-cs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40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0" presetClass="exit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decel="100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decel="100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2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4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51" dur="123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52" dur="1230" decel="100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53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54" dur="1230" decel="100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55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5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2"/>
      <p:bldP spid="5" grpId="0"/>
      <p:bldP spid="5" grpId="1"/>
      <p:bldP spid="5" grpId="2"/>
      <p:bldP spid="5" grpId="3"/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619b288c3b00e24093e2ce125730ac5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970" y="-635"/>
            <a:ext cx="12230100" cy="68776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597687" y="260003"/>
            <a:ext cx="5467350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dirty="0" smtClean="0">
                <a:latin typeface="楷体" panose="02010609060101010101" charset="-122"/>
                <a:ea typeface="楷体" panose="02010609060101010101" charset="-122"/>
              </a:rPr>
              <a:t>岁岁平安</a:t>
            </a:r>
            <a:endParaRPr lang="zh-CN" altLang="en-US" sz="96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dirty="0">
                <a:solidFill>
                  <a:schemeClr val="accent2">
                    <a:lumMod val="50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什么是谐音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35625" y="1825625"/>
            <a:ext cx="10161639" cy="345429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6000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60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利用汉字同音字或近音字，代替本字，产生的有趣现象，叫做谐音。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3881284" cy="1316191"/>
          </a:xfrm>
        </p:spPr>
        <p:txBody>
          <a:bodyPr>
            <a:normAutofit/>
          </a:bodyPr>
          <a:lstStyle/>
          <a:p>
            <a:r>
              <a:rPr lang="zh-CN" altLang="en-US" sz="4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我发现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8350045" cy="4351338"/>
          </a:xfrm>
        </p:spPr>
        <p:txBody>
          <a:bodyPr/>
          <a:lstStyle/>
          <a:p>
            <a:r>
              <a:rPr lang="zh-CN" altLang="en-US" sz="4000" b="1" dirty="0"/>
              <a:t>外甥打灯笼   ──    照旧</a:t>
            </a:r>
            <a:r>
              <a:rPr lang="zh-CN" altLang="en-US" sz="4000" b="1" dirty="0" smtClean="0"/>
              <a:t>（舅）</a:t>
            </a:r>
            <a:endParaRPr lang="zh-CN" altLang="en-US" sz="4000" b="1" dirty="0"/>
          </a:p>
          <a:p>
            <a:r>
              <a:rPr lang="zh-CN" altLang="en-US" sz="4000" b="1" dirty="0"/>
              <a:t>孔夫子搬家   ──     净是输（书）</a:t>
            </a:r>
          </a:p>
          <a:p>
            <a:r>
              <a:rPr lang="zh-CN" altLang="en-US" sz="4000" b="1" dirty="0"/>
              <a:t>小葱拌豆腐   ──     一清（青）二白</a:t>
            </a:r>
          </a:p>
          <a:p>
            <a:r>
              <a:rPr lang="zh-CN" altLang="en-US" sz="4000" b="1" dirty="0"/>
              <a:t>上鞋不用锥子──    真（针）好</a:t>
            </a:r>
          </a:p>
          <a:p>
            <a:r>
              <a:rPr lang="zh-CN" altLang="en-US" sz="4000" b="1" dirty="0"/>
              <a:t>四月的冰河      ──    开动（冻）了</a:t>
            </a:r>
          </a:p>
          <a:p>
            <a:r>
              <a:rPr lang="zh-CN" altLang="en-US" sz="4000" b="1" dirty="0"/>
              <a:t>隔着门缝吹喇叭──  名（鸣）声在外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32693" y="1759232"/>
            <a:ext cx="7964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旧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59792" y="1759234"/>
            <a:ext cx="7964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舅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56299" y="2437659"/>
            <a:ext cx="7964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输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83399" y="2437657"/>
            <a:ext cx="7964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书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45394" y="3117194"/>
            <a:ext cx="7964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清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67208" y="3117194"/>
            <a:ext cx="7964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青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82906" y="3790334"/>
            <a:ext cx="7964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真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10005" y="3790333"/>
            <a:ext cx="7964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针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70796" y="4468761"/>
            <a:ext cx="7964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动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97895" y="4468761"/>
            <a:ext cx="7964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冻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67300" y="5136616"/>
            <a:ext cx="7964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名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94403" y="5136612"/>
            <a:ext cx="7964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鸣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5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6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3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0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6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3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4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0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1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7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8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4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5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89657"/>
            <a:ext cx="10515600" cy="4351338"/>
          </a:xfrm>
        </p:spPr>
        <p:txBody>
          <a:bodyPr>
            <a:noAutofit/>
          </a:bodyPr>
          <a:lstStyle/>
          <a:p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歇后语是我国人民在生活实践中创造的一种特殊语言形式。短小、风趣、形象，十分自然贴切。歇后语可以分成两种类型：一种是逻辑推理式的，说明部分是从前面比喻部分推理的结果</a:t>
            </a:r>
            <a:r>
              <a:rPr lang="zh-CN" altLang="en-US" sz="3200" dirty="0" smtClean="0">
                <a:latin typeface="楷体" panose="02010609060101010101" charset="-122"/>
                <a:ea typeface="楷体" panose="02010609060101010101" charset="-122"/>
              </a:rPr>
              <a:t>。例如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：</a:t>
            </a:r>
          </a:p>
          <a:p>
            <a:r>
              <a:rPr lang="zh-CN" altLang="en-US" sz="3200" dirty="0"/>
              <a:t>水仙不开花  —  装蒜</a:t>
            </a:r>
          </a:p>
          <a:p>
            <a:r>
              <a:rPr lang="zh-CN" altLang="en-US" sz="3200" dirty="0"/>
              <a:t>哑巴吃黄连  —  有苦说不出</a:t>
            </a:r>
          </a:p>
          <a:p>
            <a:r>
              <a:rPr lang="zh-CN" altLang="en-US" sz="3200" dirty="0"/>
              <a:t>百川归海      —   大势所趋</a:t>
            </a:r>
          </a:p>
          <a:p>
            <a:r>
              <a:rPr lang="zh-CN" altLang="en-US" sz="3200" dirty="0"/>
              <a:t>猪八戒照镜子—  里外不是人</a:t>
            </a:r>
          </a:p>
        </p:txBody>
      </p:sp>
      <p:sp>
        <p:nvSpPr>
          <p:cNvPr id="4" name="椭圆形标注 3"/>
          <p:cNvSpPr/>
          <p:nvPr/>
        </p:nvSpPr>
        <p:spPr>
          <a:xfrm>
            <a:off x="380010" y="178131"/>
            <a:ext cx="2066307" cy="1448789"/>
          </a:xfrm>
          <a:prstGeom prst="wedgeEllipseCallou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800" dirty="0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小结</a:t>
            </a:r>
            <a:r>
              <a:rPr lang="zh-CN" altLang="zh-CN" sz="4800" dirty="0" smtClean="0">
                <a:solidFill>
                  <a:srgbClr val="7030A0"/>
                </a:solidFill>
              </a:rPr>
              <a:t>：</a:t>
            </a:r>
            <a:endParaRPr lang="zh-CN" altLang="en-US" sz="48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558678"/>
          </a:xfrm>
        </p:spPr>
        <p:txBody>
          <a:bodyPr>
            <a:normAutofit/>
          </a:bodyPr>
          <a:lstStyle/>
          <a:p>
            <a:r>
              <a:rPr lang="zh-CN" altLang="en-US" sz="3600" b="1" dirty="0" smtClean="0">
                <a:solidFill>
                  <a:schemeClr val="accent2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    还有</a:t>
            </a:r>
            <a:r>
              <a:rPr lang="zh-CN" altLang="en-US" sz="3600" b="1" dirty="0">
                <a:solidFill>
                  <a:schemeClr val="accent2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一种就是谐音的歇后语，它在前面一种类型的基础上加入了谐音的要素。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325370"/>
            <a:ext cx="10515600" cy="3584575"/>
          </a:xfrm>
        </p:spPr>
        <p:txBody>
          <a:bodyPr/>
          <a:lstStyle/>
          <a:p>
            <a:r>
              <a:rPr lang="zh-CN" altLang="en-US" sz="3600" dirty="0"/>
              <a:t>小苏他爹 —— 老输（苏） </a:t>
            </a:r>
          </a:p>
          <a:p>
            <a:r>
              <a:rPr lang="zh-CN" altLang="en-US" sz="3600" dirty="0"/>
              <a:t>半两棉花 </a:t>
            </a:r>
            <a:r>
              <a:rPr lang="en-US" altLang="zh-CN" sz="3600" dirty="0"/>
              <a:t>——  </a:t>
            </a:r>
            <a:r>
              <a:rPr lang="zh-CN" altLang="en-US" sz="3600" dirty="0"/>
              <a:t>免谈（免弹）</a:t>
            </a:r>
          </a:p>
          <a:p>
            <a:r>
              <a:rPr lang="zh-CN" altLang="en-US" sz="3600" dirty="0"/>
              <a:t>哥哥不在家</a:t>
            </a:r>
            <a:r>
              <a:rPr lang="en-US" altLang="zh-CN" sz="3600" dirty="0"/>
              <a:t>——</a:t>
            </a:r>
            <a:r>
              <a:rPr lang="zh-CN" altLang="en-US" sz="3600" dirty="0"/>
              <a:t>少来（嫂来） </a:t>
            </a:r>
          </a:p>
          <a:p>
            <a:r>
              <a:rPr lang="zh-CN" altLang="en-US" sz="3600" dirty="0"/>
              <a:t>秃子打伞    </a:t>
            </a:r>
            <a:r>
              <a:rPr lang="en-US" altLang="zh-CN" sz="3600" dirty="0"/>
              <a:t>——</a:t>
            </a:r>
            <a:r>
              <a:rPr lang="zh-CN" altLang="en-US" sz="3600" dirty="0"/>
              <a:t>无法无天（无发无天）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426</Words>
  <Application>Microsoft Office PowerPoint</Application>
  <PresentationFormat>自定义</PresentationFormat>
  <Paragraphs>70</Paragraphs>
  <Slides>15</Slides>
  <Notes>0</Notes>
  <HiddenSlides>0</HiddenSlides>
  <MMClips>3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</vt:lpstr>
      <vt:lpstr>幻灯片 1</vt:lpstr>
      <vt:lpstr>幻灯片 2</vt:lpstr>
      <vt:lpstr>福</vt:lpstr>
      <vt:lpstr>年年有</vt:lpstr>
      <vt:lpstr>幻灯片 5</vt:lpstr>
      <vt:lpstr>什么是谐音</vt:lpstr>
      <vt:lpstr>我发现</vt:lpstr>
      <vt:lpstr>幻灯片 8</vt:lpstr>
      <vt:lpstr>    还有一种就是谐音的歇后语，它在前面一种类型的基础上加入了谐音的要素。</vt:lpstr>
      <vt:lpstr>表达效果：</vt:lpstr>
      <vt:lpstr>把歇后语补充完整：</vt:lpstr>
      <vt:lpstr>巧识谐音</vt:lpstr>
      <vt:lpstr>考考你</vt:lpstr>
      <vt:lpstr>课堂小结：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pjzxx</dc:creator>
  <cp:lastModifiedBy>human</cp:lastModifiedBy>
  <cp:revision>64</cp:revision>
  <dcterms:created xsi:type="dcterms:W3CDTF">2016-11-03T05:16:00Z</dcterms:created>
  <dcterms:modified xsi:type="dcterms:W3CDTF">2016-11-06T08:39:12Z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2052-10.1.0.6029</vt:lpwstr>
  </property>
</Properties>
</file>