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</p:sldMasterIdLst>
  <p:notesMasterIdLst>
    <p:notesMasterId r:id="rId38"/>
  </p:notesMasterIdLst>
  <p:sldIdLst>
    <p:sldId id="328" r:id="rId5"/>
    <p:sldId id="333" r:id="rId6"/>
    <p:sldId id="334" r:id="rId7"/>
    <p:sldId id="329" r:id="rId8"/>
    <p:sldId id="292" r:id="rId9"/>
    <p:sldId id="288" r:id="rId10"/>
    <p:sldId id="335" r:id="rId11"/>
    <p:sldId id="336" r:id="rId12"/>
    <p:sldId id="338" r:id="rId13"/>
    <p:sldId id="339" r:id="rId14"/>
    <p:sldId id="293" r:id="rId15"/>
    <p:sldId id="294" r:id="rId16"/>
    <p:sldId id="295" r:id="rId17"/>
    <p:sldId id="262" r:id="rId18"/>
    <p:sldId id="280" r:id="rId19"/>
    <p:sldId id="298" r:id="rId20"/>
    <p:sldId id="277" r:id="rId21"/>
    <p:sldId id="275" r:id="rId22"/>
    <p:sldId id="299" r:id="rId23"/>
    <p:sldId id="270" r:id="rId24"/>
    <p:sldId id="259" r:id="rId25"/>
    <p:sldId id="301" r:id="rId26"/>
    <p:sldId id="260" r:id="rId27"/>
    <p:sldId id="271" r:id="rId28"/>
    <p:sldId id="269" r:id="rId29"/>
    <p:sldId id="267" r:id="rId30"/>
    <p:sldId id="278" r:id="rId31"/>
    <p:sldId id="330" r:id="rId32"/>
    <p:sldId id="263" r:id="rId33"/>
    <p:sldId id="319" r:id="rId34"/>
    <p:sldId id="306" r:id="rId35"/>
    <p:sldId id="302" r:id="rId36"/>
    <p:sldId id="303" r:id="rId37"/>
    <p:sldId id="312" r:id="rId39"/>
    <p:sldId id="315" r:id="rId40"/>
    <p:sldId id="316" r:id="rId41"/>
    <p:sldId id="310" r:id="rId42"/>
    <p:sldId id="321" r:id="rId43"/>
    <p:sldId id="322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99"/>
    <a:srgbClr val="660033"/>
    <a:srgbClr val="660066"/>
    <a:srgbClr val="FFFFCC"/>
    <a:srgbClr val="CC9900"/>
    <a:srgbClr val="FFFF00"/>
    <a:srgbClr val="FF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585" autoAdjust="0"/>
  </p:normalViewPr>
  <p:slideViewPr>
    <p:cSldViewPr>
      <p:cViewPr varScale="1">
        <p:scale>
          <a:sx n="106" d="100"/>
          <a:sy n="106" d="100"/>
        </p:scale>
        <p:origin x="-1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88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A677473-082A-4360-8875-F90D52BFD0D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BA46999-E0A5-4C59-94A4-ECD9E6EF44F1}" type="slidenum">
              <a:rPr lang="en-US" altLang="zh-CN"/>
            </a:fld>
            <a:endParaRPr lang="en-US" altLang="zh-CN"/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点击文字播放音乐。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Group 2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9395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939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39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9398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939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0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940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94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594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940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940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940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D9D3BEE-CE59-4A41-BA4F-EB3E7377DE3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06E1B-2F68-4749-B3FE-CC5775AAB9A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FB5A7-7663-45FE-97E3-51FC4EE9C41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5539F30-4FFE-4F9A-B5A7-08F877F058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7269B6-C965-4DE5-82CD-164E296BE4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820738" y="847725"/>
            <a:ext cx="7505700" cy="51625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CN" altLang="zh-CN"/>
          </a:p>
        </p:txBody>
      </p:sp>
      <p:pic>
        <p:nvPicPr>
          <p:cNvPr id="93187" name="Picture 3" descr="紙角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4038600"/>
            <a:ext cx="1374775" cy="200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88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 i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3192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9E00C24-6A4E-41FD-8241-EE92CFB8AC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C24EC-B7E3-4BAC-BFEB-C00B89F0EB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77241-A18A-47FF-B0C8-565C4C1402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529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C2A90-06DD-4685-8496-283F00C8DA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C999D-E996-4D8A-98A2-1844530FCF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75C7F-B3FA-4388-8609-66C1908A83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46195-2D51-4121-9AEF-D6B76106A3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E4D1B-AF7F-46B2-826D-0A3E0EF38A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67C39-71AA-4FDA-A193-0838D9FA1C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FD26D-8F91-4848-8A31-46A3909F8D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FD33C-9285-403C-BB60-66A1EE612B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924550" y="685800"/>
            <a:ext cx="18478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685800"/>
            <a:ext cx="539115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7C0E9-C617-4B6D-9707-824991FF94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81000" y="685800"/>
            <a:ext cx="73914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D4533C4-6CE4-4E0A-83EB-171D24F51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6" name="Group 2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23907" name="Picture 3" descr="框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" y="240"/>
              <a:ext cx="5232" cy="3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908" name="Picture 4" descr="花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00"/>
              <a:ext cx="1644" cy="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909" name="Picture 5" descr="花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262"/>
              <a:ext cx="2163" cy="2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910" name="Picture 6" descr="葉子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608" y="0"/>
              <a:ext cx="1152" cy="1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91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2391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6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12391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391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3915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D29536-C0AA-45F9-B844-61B1BE503A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0BB07-44EC-433B-977A-240ECDA00B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1857F-C579-4EAB-9742-222515B7F9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22D4E-8B90-431E-BE0F-23658360D3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E9917-012A-4828-91C4-49135FF04C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331E8-DFC8-4FC3-9D93-5670C1338C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F193A-AA17-49FE-8BCA-83B0937EFC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9E85F-D18F-4650-94AA-E795C0BC46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9EC4A-2032-4C09-B9A1-EA2DA85911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54E74-91C1-428B-8796-A8695FA011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A3786-031E-4244-8F0C-C0C4CFAE335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5165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5165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658E5-C4F8-42CB-9BAC-F8505CD3F3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EE88F-9755-4025-8CEF-65258C8914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83DA1-7DE7-45B8-935F-B147C6EB93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E64E3-9FAA-4B8F-A131-157E2D383D1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7D7EF-393D-4B7F-B973-A7F89BAFC5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25F39-F4FC-46AB-9599-69A8D9CA37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3CFAD-D123-423B-BEF3-A898BA2D37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latin typeface="Tahoma" panose="020B0604030504040204" pitchFamily="34" charset="0"/>
            </a:endParaRPr>
          </a:p>
        </p:txBody>
      </p:sp>
      <p:sp>
        <p:nvSpPr>
          <p:cNvPr id="5837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837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latin typeface="+mn-lt"/>
              </a:defRPr>
            </a:lvl1pPr>
          </a:lstStyle>
          <a:p>
            <a:fld id="{4F614B95-FD18-4A9E-B50B-AE242DCC62F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框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475" y="115888"/>
            <a:ext cx="8910638" cy="66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/>
            </a:lvl1pPr>
          </a:lstStyle>
          <a:p>
            <a:fld id="{8D1EB90F-DBB3-48CC-932B-71060F46FE0F}" type="slidenum">
              <a:rPr lang="en-US" altLang="zh-CN"/>
            </a:fld>
            <a:endParaRPr lang="en-US" altLang="zh-CN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685800"/>
            <a:ext cx="7391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057400"/>
            <a:ext cx="7391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slow">
    <p:pull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2" name="Group 2"/>
          <p:cNvGrpSpPr/>
          <p:nvPr/>
        </p:nvGrpSpPr>
        <p:grpSpPr bwMode="auto">
          <a:xfrm>
            <a:off x="0" y="0"/>
            <a:ext cx="9209088" cy="6858000"/>
            <a:chOff x="0" y="0"/>
            <a:chExt cx="5801" cy="4320"/>
          </a:xfrm>
        </p:grpSpPr>
        <p:pic>
          <p:nvPicPr>
            <p:cNvPr id="122883" name="Picture 3" descr="框"/>
            <p:cNvPicPr>
              <a:picLocks noChangeAspect="1" noChangeArrowheads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" y="240"/>
              <a:ext cx="5232" cy="3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884" name="Picture 4" descr="花4"/>
            <p:cNvPicPr>
              <a:picLocks noChangeAspect="1" noChangeArrowheads="1"/>
            </p:cNvPicPr>
            <p:nvPr userDrawn="1"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016"/>
              <a:ext cx="1190" cy="1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885" name="Picture 5" descr="花3"/>
            <p:cNvPicPr>
              <a:picLocks noChangeAspect="1" noChangeArrowheads="1"/>
            </p:cNvPicPr>
            <p:nvPr userDrawn="1"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720"/>
              <a:ext cx="1682" cy="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886" name="Picture 6" descr="葉子"/>
            <p:cNvPicPr>
              <a:picLocks noChangeAspect="1" noChangeArrowheads="1"/>
            </p:cNvPicPr>
            <p:nvPr userDrawn="1"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4896" y="0"/>
              <a:ext cx="905" cy="8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288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2288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88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2289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2289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/>
            </a:lvl1pPr>
          </a:lstStyle>
          <a:p>
            <a:fld id="{B632454F-6802-410E-8FC1-CD0E084EB43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anose="05000000000000000000" pitchFamily="2" charset="2"/>
        <a:buChar char="v"/>
        <a:defRPr sz="34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3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26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5000"/>
        <a:buFont typeface="Wingdings" panose="05000000000000000000" pitchFamily="2" charset="2"/>
        <a:buChar char="§"/>
        <a:defRPr sz="22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audio" Target="../media/audio5.wav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audio" Target="../media/audio6.wav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audio" Target="../media/audio7.wav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microsoft.com/office/2007/relationships/media" Target="file:///F:\&#22768;&#38899;\&#27700;\AQUEDUCT.WAV" TargetMode="External"/><Relationship Id="rId3" Type="http://schemas.openxmlformats.org/officeDocument/2006/relationships/audio" Target="file:///F:\&#22768;&#38899;\&#27700;\AQUEDUCT.WAV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6" Type="http://schemas.microsoft.com/office/2007/relationships/media" Target="file:///H:\&#22768;&#38899;\&#39118;.WAV" TargetMode="External"/><Relationship Id="rId5" Type="http://schemas.openxmlformats.org/officeDocument/2006/relationships/audio" Target="file:///H:\&#22768;&#38899;\&#39118;.WAV" TargetMode="External"/><Relationship Id="rId4" Type="http://schemas.openxmlformats.org/officeDocument/2006/relationships/image" Target="../media/image17.png"/><Relationship Id="rId3" Type="http://schemas.microsoft.com/office/2007/relationships/media" Target="file:///F:\&#22768;&#38899;\&#27700;\AQUEDUCT.WAV" TargetMode="External"/><Relationship Id="rId2" Type="http://schemas.openxmlformats.org/officeDocument/2006/relationships/audio" Target="file:///F:\&#22768;&#38899;\&#27700;\AQUEDUCT.WAV" TargetMode="Externa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GIF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microsoft.com/office/2007/relationships/media" Target="file:///H:\&#22768;&#38899;\ZIRAN138.WAV" TargetMode="External"/><Relationship Id="rId2" Type="http://schemas.openxmlformats.org/officeDocument/2006/relationships/audio" Target="file:///H:\&#22768;&#38899;\ZIRAN138.WAV" TargetMode="External"/><Relationship Id="rId1" Type="http://schemas.openxmlformats.org/officeDocument/2006/relationships/image" Target="../media/image37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3.wav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WordArt 2"/>
          <p:cNvSpPr>
            <a:spLocks noChangeArrowheads="1" noChangeShapeType="1" noTextEdit="1"/>
          </p:cNvSpPr>
          <p:nvPr/>
        </p:nvSpPr>
        <p:spPr bwMode="auto">
          <a:xfrm>
            <a:off x="1102296" y="1412776"/>
            <a:ext cx="6480175" cy="2016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7200" kern="10" normalizeH="1" dirty="0">
                <a:ln w="9525">
                  <a:miter lim="800000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24 </a:t>
            </a:r>
            <a:r>
              <a:rPr lang="zh-CN" altLang="en-US" sz="7200" kern="10" normalizeH="1" dirty="0">
                <a:ln w="9525">
                  <a:miter lim="800000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风娃娃</a:t>
            </a:r>
            <a:endParaRPr lang="zh-CN" altLang="en-US" sz="7200" kern="10" normalizeH="1" dirty="0">
              <a:ln w="9525">
                <a:miter lim="800000"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 loop="1">
        <p:snd r:embed="rId1" name="大风车主题曲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田字格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15" name="Picture 3" descr="田字格"/>
          <p:cNvPicPr>
            <a:picLocks noChangeAspect="1" noChangeArrowheads="1"/>
          </p:cNvPicPr>
          <p:nvPr/>
        </p:nvPicPr>
        <p:blipFill>
          <a:blip r:embed="rId1"/>
          <a:srcRect r="20341"/>
          <a:stretch>
            <a:fillRect/>
          </a:stretch>
        </p:blipFill>
        <p:spPr bwMode="auto">
          <a:xfrm>
            <a:off x="4787900" y="765175"/>
            <a:ext cx="4302125" cy="41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899478" y="979488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张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5363528" y="979805"/>
            <a:ext cx="3024187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祝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62688" y="5084763"/>
            <a:ext cx="2881312" cy="141287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4516" name="Picture 4" descr="风娃娃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22825" y="0"/>
            <a:ext cx="43211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7" name="ZIRA46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ZIRAN012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7370763"/>
            <a:ext cx="5397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539750" y="333375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0" y="549275"/>
            <a:ext cx="5795963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慢慢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转动，抽上来的水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断断续续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地流着。</a:t>
            </a:r>
            <a:endParaRPr lang="zh-CN" altLang="en-US" sz="4400" b="1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5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7"/>
                </p:tgtEl>
              </p:cMediaNode>
            </p:audio>
          </p:childTnLst>
        </p:cTn>
      </p:par>
    </p:tnLst>
    <p:bldLst>
      <p:bldP spid="645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6" y="0"/>
            <a:ext cx="9123027" cy="6858000"/>
          </a:xfrm>
          <a:prstGeom prst="rect">
            <a:avLst/>
          </a:prstGeom>
        </p:spPr>
      </p:pic>
      <p:pic>
        <p:nvPicPr>
          <p:cNvPr id="65539" name="BROO479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BROOK1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63713" y="5300663"/>
            <a:ext cx="3960812" cy="1223962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276600" y="5229225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906078" y="3663315"/>
            <a:ext cx="6227762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风车一下子转得飞快！抽上来的水奔跑着，哗啦哗啦向田里流去。秧苗喝足了水，笑着不住地点头，风娃娃高兴极了。</a:t>
            </a:r>
            <a:endParaRPr lang="zh-CN" altLang="en-US" sz="36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anose="02010609030101010101" pitchFamily="49" charset="-122"/>
            </a:endParaRPr>
          </a:p>
        </p:txBody>
      </p:sp>
      <p:sp>
        <p:nvSpPr>
          <p:cNvPr id="65543" name="wenzi1">
            <a:hlinkClick r:id="" action="ppaction://macro?name=zhaodongci"/>
          </p:cNvPr>
          <p:cNvSpPr txBox="1">
            <a:spLocks noChangeArrowheads="1"/>
          </p:cNvSpPr>
          <p:nvPr/>
        </p:nvSpPr>
        <p:spPr bwMode="auto">
          <a:xfrm>
            <a:off x="3565525" y="404813"/>
            <a:ext cx="53276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　  他</a:t>
            </a:r>
            <a:r>
              <a:rPr lang="zh-CN" altLang="en-US" sz="3600" b="1">
                <a:solidFill>
                  <a:srgbClr val="FF3300"/>
                </a:solidFill>
                <a:ea typeface="楷体_GB2312" panose="02010609030101010101" pitchFamily="49" charset="-122"/>
              </a:rPr>
              <a:t>深深地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吸了一口气，</a:t>
            </a:r>
            <a:r>
              <a:rPr lang="zh-CN" altLang="en-US" sz="3600" b="1">
                <a:solidFill>
                  <a:srgbClr val="FF3300"/>
                </a:solidFill>
                <a:ea typeface="楷体_GB2312" panose="02010609030101010101" pitchFamily="49" charset="-122"/>
              </a:rPr>
              <a:t>使劲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向风车吹去。</a:t>
            </a:r>
            <a:endParaRPr lang="zh-CN" altLang="en-US" sz="3600" b="1">
              <a:solidFill>
                <a:srgbClr val="00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39"/>
                </p:tgtEl>
              </p:cMediaNode>
            </p:audio>
          </p:childTnLst>
        </p:cTn>
      </p:par>
    </p:tnLst>
    <p:bldLst>
      <p:bldP spid="655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ARD13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68313" y="-350838"/>
            <a:ext cx="9612313" cy="720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042988" y="1268413"/>
            <a:ext cx="7924800" cy="501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  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慢慢转动，抽上来的水断断续续地流着。他深深地吸了一口气，鼓起腮使劲向风车吹去。风车一下子转得飞快！抽上来的水奔跑着，哗啦哗啦地向田里流去。秧苗喝足了水，笑着不住地点头，风娃娃高兴极了。</a:t>
            </a:r>
            <a:endParaRPr lang="zh-CN" altLang="en-US" sz="4000" b="1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5" name="Picture 13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4" name="Rectangle 12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    </a:t>
            </a:r>
            <a:r>
              <a:rPr lang="zh-CN" altLang="en-US" sz="4400" b="1" dirty="0">
                <a:ea typeface="楷体_GB2312" panose="02010609030101010101" pitchFamily="49" charset="-122"/>
              </a:rPr>
              <a:t>风娃娃又来到河边，看见许多船工正拉着一艘船。他们弯着腰，流着汗，</a:t>
            </a:r>
            <a:r>
              <a:rPr lang="en-US" altLang="zh-CN" sz="4400" b="1" dirty="0"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嗨哟，嗨哟</a:t>
            </a:r>
            <a:r>
              <a:rPr lang="en-US" altLang="zh-CN" sz="4400" b="1" dirty="0">
                <a:ea typeface="楷体_GB2312" panose="02010609030101010101" pitchFamily="49" charset="-122"/>
              </a:rPr>
              <a:t>”</a:t>
            </a:r>
            <a:r>
              <a:rPr lang="zh-CN" altLang="en-US" sz="4400" b="1" dirty="0">
                <a:ea typeface="楷体_GB2312" panose="02010609030101010101" pitchFamily="49" charset="-122"/>
              </a:rPr>
              <a:t>喊着号子，船却走得很慢。他急忙跑过去，对着船帆用力吹了口气。船飞快地跑了起来。船工们笑了，一边收起纤绳，一边向风娃娃表示感谢。</a:t>
            </a:r>
            <a:endParaRPr lang="zh-CN" altLang="en-US" sz="44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dvAuto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>
                <a:ea typeface="楷体_GB2312" panose="02010609030101010101" pitchFamily="49" charset="-122"/>
              </a:rPr>
              <a:t>           </a:t>
            </a:r>
            <a:r>
              <a:rPr lang="zh-CN" altLang="en-US" sz="4400" b="1">
                <a:ea typeface="楷体_GB2312" panose="02010609030101010101" pitchFamily="49" charset="-122"/>
              </a:rPr>
              <a:t>风娃娃又来到河边，看见许多船工正拉着一艘船。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400" b="1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400" b="1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喊着号子，船却走得很慢。</a:t>
            </a:r>
            <a:r>
              <a:rPr lang="zh-CN" altLang="en-US" sz="4400" b="1">
                <a:ea typeface="楷体_GB2312" panose="02010609030101010101" pitchFamily="49" charset="-122"/>
              </a:rPr>
              <a:t>他急忙跑过去，对着船帆用力吹了口气。船飞快地跑了起来。船工们笑了，一边收起纤绳，一边向风娃娃表示感谢。</a:t>
            </a:r>
            <a:endParaRPr lang="zh-CN" altLang="en-US" sz="44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79388" y="0"/>
            <a:ext cx="4859337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anose="02010609030101010101" pitchFamily="49" charset="-122"/>
              </a:rPr>
              <a:t>       </a:t>
            </a:r>
            <a:r>
              <a:rPr lang="zh-CN" altLang="en-US" sz="4000" b="1">
                <a:ea typeface="楷体_GB2312" panose="02010609030101010101" pitchFamily="49" charset="-122"/>
              </a:rPr>
              <a:t>风娃娃又来到河边，看见许多船工正拉着一艘船。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000" b="1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000" b="1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喊着号子，船却走得很慢。</a:t>
            </a:r>
            <a:endParaRPr lang="zh-CN" altLang="en-US" sz="4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389" b="3806"/>
          <a:stretch>
            <a:fillRect/>
          </a:stretch>
        </p:blipFill>
        <p:spPr>
          <a:xfrm>
            <a:off x="0" y="0"/>
            <a:ext cx="9108440" cy="6597015"/>
          </a:xfrm>
          <a:prstGeom prst="rect">
            <a:avLst/>
          </a:prstGeom>
        </p:spPr>
      </p:pic>
      <p:pic>
        <p:nvPicPr>
          <p:cNvPr id="29699" name="DRAI495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DRAIN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0"/>
            <a:ext cx="541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683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39750" y="549275"/>
            <a:ext cx="6408738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/>
              <a:t>       </a:t>
            </a:r>
            <a:r>
              <a:rPr lang="zh-CN" altLang="en-US" sz="4800" b="1"/>
              <a:t>他</a:t>
            </a:r>
            <a:r>
              <a:rPr lang="zh-CN" altLang="en-US" sz="4800" b="1">
                <a:solidFill>
                  <a:srgbClr val="FF3300"/>
                </a:solidFill>
              </a:rPr>
              <a:t>急忙</a:t>
            </a:r>
            <a:r>
              <a:rPr lang="zh-CN" altLang="en-US" sz="4800" b="1"/>
              <a:t>跑过去，对着船帆用力吹了口气。船</a:t>
            </a:r>
            <a:r>
              <a:rPr lang="zh-CN" altLang="en-US" sz="4800" b="1">
                <a:solidFill>
                  <a:srgbClr val="FF00FF"/>
                </a:solidFill>
              </a:rPr>
              <a:t>飞快</a:t>
            </a:r>
            <a:r>
              <a:rPr lang="zh-CN" altLang="en-US" sz="4800" b="1"/>
              <a:t>地跑了起来。</a:t>
            </a:r>
            <a:endParaRPr lang="zh-CN" altLang="en-US" sz="4800" b="1"/>
          </a:p>
        </p:txBody>
      </p:sp>
      <p:pic>
        <p:nvPicPr>
          <p:cNvPr id="71686" name="风.WAV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013325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3"/>
                </p:tgtEl>
              </p:cMediaNode>
            </p:audio>
            <p:audio>
              <p:cMediaNode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6"/>
                </p:tgtEl>
              </p:cMediaNode>
            </p:audio>
          </p:childTnLst>
        </p:cTn>
      </p:par>
    </p:tnLst>
    <p:bldLst>
      <p:bldP spid="716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蝴蝶边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56388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6477000" y="5715000"/>
            <a:ext cx="2362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br>
              <a:rPr lang="en-US" altLang="zh-CN" b="1">
                <a:solidFill>
                  <a:schemeClr val="tx2"/>
                </a:solidFill>
                <a:ea typeface="楷体_GB2312" panose="02010609030101010101" pitchFamily="49" charset="-122"/>
              </a:rPr>
            </a:br>
            <a:endParaRPr lang="en-US" altLang="zh-CN" b="1">
              <a:solidFill>
                <a:schemeClr val="tx2"/>
              </a:solidFill>
              <a:ea typeface="楷体_GB2312" panose="02010609030101010101" pitchFamily="49" charset="-122"/>
            </a:endParaRP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title"/>
          </p:nvPr>
        </p:nvSpPr>
        <p:spPr>
          <a:xfrm>
            <a:off x="1476375" y="836613"/>
            <a:ext cx="6985000" cy="5616575"/>
          </a:xfrm>
        </p:spPr>
        <p:txBody>
          <a:bodyPr/>
          <a:lstStyle/>
          <a:p>
            <a:pPr algn="l"/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有一种东西，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小树见它弯腰，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花儿见它点头，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云儿见它让路。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         它是</a:t>
            </a:r>
            <a:r>
              <a:rPr lang="en-US" altLang="zh-CN" sz="6600" b="1" dirty="0">
                <a:solidFill>
                  <a:srgbClr val="660033"/>
                </a:solidFill>
                <a:latin typeface="Arial" panose="020B0604020202020204"/>
                <a:ea typeface="楷体_GB2312" panose="02010609030101010101" pitchFamily="49" charset="-122"/>
              </a:rPr>
              <a:t>——</a:t>
            </a:r>
            <a:endParaRPr lang="en-US" altLang="zh-CN" sz="6600" b="1" dirty="0">
              <a:solidFill>
                <a:srgbClr val="660033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5173" name="Picture 5" descr="jd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4652963"/>
            <a:ext cx="1643062" cy="220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066800" y="381000"/>
            <a:ext cx="76200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我会说：</a:t>
            </a:r>
            <a:endParaRPr lang="zh-CN" altLang="en-US" sz="36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舞台上，演员一边唱歌，一边＿＿。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妈妈一边＿＿＿＿，一边＿＿＿＿。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＿＿一边＿＿＿＿，一边＿＿＿＿。</a:t>
            </a:r>
            <a:endParaRPr lang="zh-CN" altLang="en-US" sz="37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ARD13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600200"/>
            <a:ext cx="68580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  </a:t>
            </a:r>
            <a:r>
              <a:rPr lang="zh-CN" altLang="en-US" sz="4800" b="1">
                <a:solidFill>
                  <a:schemeClr val="accent2"/>
                </a:solidFill>
              </a:rPr>
              <a:t>风娃娃想：帮助人们做好事，真容易，只要有力气就行。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692275" y="908050"/>
            <a:ext cx="6697663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           </a:t>
            </a:r>
            <a:r>
              <a:rPr lang="zh-CN" altLang="en-US" sz="5400" b="1">
                <a:solidFill>
                  <a:srgbClr val="FF0066"/>
                </a:solidFill>
                <a:ea typeface="楷体_GB2312" panose="02010609030101010101" pitchFamily="49" charset="-122"/>
              </a:rPr>
              <a:t>风娃娃又来到了哪里</a:t>
            </a:r>
            <a:r>
              <a:rPr lang="en-US" altLang="zh-CN" sz="5400" b="1">
                <a:solidFill>
                  <a:srgbClr val="FF0066"/>
                </a:solidFill>
                <a:ea typeface="楷体_GB2312" panose="02010609030101010101" pitchFamily="49" charset="-122"/>
              </a:rPr>
              <a:t>?</a:t>
            </a:r>
            <a:r>
              <a:rPr lang="zh-CN" altLang="en-US" sz="5400" b="1">
                <a:solidFill>
                  <a:srgbClr val="FF0066"/>
                </a:solidFill>
                <a:ea typeface="楷体_GB2312" panose="02010609030101010101" pitchFamily="49" charset="-122"/>
              </a:rPr>
              <a:t>他帮助人们做了什么</a:t>
            </a:r>
            <a:r>
              <a:rPr lang="en-US" altLang="zh-CN" sz="5400" b="1">
                <a:solidFill>
                  <a:srgbClr val="FF0066"/>
                </a:solidFill>
                <a:ea typeface="楷体_GB2312" panose="02010609030101010101" pitchFamily="49" charset="-122"/>
              </a:rPr>
              <a:t>?</a:t>
            </a:r>
            <a:endParaRPr lang="en-US" altLang="zh-CN" sz="5400" b="1">
              <a:solidFill>
                <a:srgbClr val="FF0066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139055"/>
          </a:xfrm>
          <a:prstGeom prst="rect">
            <a:avLst/>
          </a:prstGeom>
          <a:noFill/>
          <a:ln w="190500" cap="rnd">
            <a:solidFill>
              <a:srgbClr val="FF6600"/>
            </a:solidFill>
            <a:prstDash val="sys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</a:t>
            </a:r>
            <a:r>
              <a:rPr lang="en-US" altLang="zh-CN" sz="3600">
                <a:latin typeface="+mn-ea"/>
                <a:ea typeface="+mn-ea"/>
              </a:rPr>
              <a:t> </a:t>
            </a:r>
            <a:r>
              <a:rPr lang="zh-CN" altLang="en-US" sz="3600" b="1">
                <a:latin typeface="+mn-ea"/>
                <a:ea typeface="+mn-ea"/>
              </a:rPr>
              <a:t>他这么想着，来到一个广场上。那里有几个孩子正在放风筝。风娃娃看见了，赶紧过去使劲吹风。风筝在空中摇摇摆摆，有的还翻起了跟头。不一会儿，风筝被吹得无影无踪，孩子们伤心极了。</a:t>
            </a:r>
            <a:endParaRPr lang="zh-CN" altLang="en-US" sz="3600" b="1">
              <a:latin typeface="+mn-ea"/>
              <a:ea typeface="+mn-ea"/>
            </a:endParaRPr>
          </a:p>
          <a:p>
            <a:r>
              <a:rPr lang="zh-CN" altLang="en-US" sz="3600" b="1">
                <a:latin typeface="+mn-ea"/>
                <a:ea typeface="+mn-ea"/>
              </a:rPr>
              <a:t>    风娃娃却一点儿也不知道，他仍然东吹吹，西吹吹。就这样，风娃娃吹跑了人们晒的衣服，折断了路边新栽的小树</a:t>
            </a:r>
            <a:r>
              <a:rPr lang="en-US" altLang="zh-CN" sz="3600" b="1">
                <a:latin typeface="+mn-ea"/>
                <a:ea typeface="+mn-ea"/>
              </a:rPr>
              <a:t>……</a:t>
            </a:r>
            <a:r>
              <a:rPr lang="zh-CN" altLang="en-US" sz="3600" b="1">
                <a:latin typeface="+mn-ea"/>
                <a:ea typeface="+mn-ea"/>
              </a:rPr>
              <a:t>人们都生气了，纷纷责怪他。</a:t>
            </a:r>
            <a:endParaRPr lang="zh-CN" altLang="en-US" sz="3600" b="1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5" y="0"/>
            <a:ext cx="913292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ARD0524"/>
          <p:cNvPicPr>
            <a:picLocks noGrp="1" noChangeAspect="1" noChangeArrowheads="1"/>
          </p:cNvPicPr>
          <p:nvPr>
            <p:ph type="title" orient="vert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457200"/>
            <a:ext cx="4114800" cy="6400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461193" y="322580"/>
            <a:ext cx="4710112" cy="590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/>
              <a:t>        </a:t>
            </a:r>
            <a:r>
              <a:rPr lang="zh-CN" altLang="en-US" sz="5400" b="1"/>
              <a:t>风娃娃不敢再去帮忙了，他委屈地在天上转着、想着：我帮人们做事，为什么他们还责怪我呢</a:t>
            </a:r>
            <a:r>
              <a:rPr lang="zh-CN" altLang="en-US" sz="4000"/>
              <a:t>？</a:t>
            </a:r>
            <a:endParaRPr lang="zh-CN" altLang="en-US" sz="400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card040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343400" cy="675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 flipH="1">
            <a:off x="5486400" y="381000"/>
            <a:ext cx="1981200" cy="6061075"/>
          </a:xfrm>
          <a:prstGeom prst="rect">
            <a:avLst/>
          </a:prstGeom>
          <a:solidFill>
            <a:schemeClr val="bg1"/>
          </a:solidFill>
          <a:ln w="114300">
            <a:solidFill>
              <a:srgbClr val="FF6600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ea typeface="楷体_GB2312" panose="02010609030101010101" pitchFamily="49" charset="-122"/>
              </a:rPr>
              <a:t>我会配音</a:t>
            </a:r>
            <a:endParaRPr lang="zh-CN" altLang="en-US" sz="96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8200" y="0"/>
            <a:ext cx="44958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2743200"/>
            <a:ext cx="46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1</a:t>
            </a:r>
            <a:endParaRPr lang="en-US" altLang="zh-CN" sz="4400">
              <a:solidFill>
                <a:schemeClr val="tx2"/>
              </a:solidFill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8759825" y="2636838"/>
            <a:ext cx="384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2</a:t>
            </a:r>
            <a:endParaRPr lang="en-US" altLang="zh-CN" sz="4400">
              <a:solidFill>
                <a:schemeClr val="tx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" y="3429000"/>
            <a:ext cx="9132929" cy="3429000"/>
          </a:xfrm>
          <a:prstGeom prst="rect">
            <a:avLst/>
          </a:prstGeom>
        </p:spPr>
      </p:pic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3</a:t>
            </a:r>
            <a:endParaRPr lang="en-US" altLang="zh-CN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1450"/>
            <a:ext cx="7772400" cy="11430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FF3300"/>
                </a:solidFill>
              </a:rPr>
              <a:t>我会填：</a:t>
            </a:r>
            <a:endParaRPr lang="zh-CN" altLang="en-US" dirty="0">
              <a:solidFill>
                <a:srgbClr val="FF3300"/>
              </a:solidFill>
            </a:endParaRP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20713"/>
            <a:ext cx="8820150" cy="62372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、风娃娃帮人们做的事情有（               ）。人们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感谢风娃娃为人们（   ），风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娃娃心里（   ）；人们责怪风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娃娃（     ），风娃娃心里（       ）。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、小朋友们热情地帮助了风娃娃，风娃娃不再（  ）心了，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他高兴地向我们（    ）感谢！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ARD13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1116013" y="1052513"/>
            <a:ext cx="6480175" cy="3898900"/>
          </a:xfrm>
        </p:spPr>
        <p:txBody>
          <a:bodyPr/>
          <a:lstStyle/>
          <a:p>
            <a:pPr algn="l"/>
            <a:r>
              <a:rPr lang="en-US" altLang="zh-CN" sz="6000" b="1">
                <a:solidFill>
                  <a:srgbClr val="FF3300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6000" b="1">
                <a:solidFill>
                  <a:srgbClr val="FF3300"/>
                </a:solidFill>
                <a:ea typeface="楷体_GB2312" panose="02010609030101010101" pitchFamily="49" charset="-122"/>
              </a:rPr>
              <a:t>风还给大家带来什么好处呢？</a:t>
            </a:r>
            <a:endParaRPr lang="zh-CN" altLang="en-US" sz="6000" b="1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836c485f22521b6b655b9cfdd33f0a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539552" y="980728"/>
            <a:ext cx="8281292" cy="4619625"/>
          </a:xfrm>
        </p:spPr>
        <p:txBody>
          <a:bodyPr/>
          <a:lstStyle/>
          <a:p>
            <a:pPr algn="l"/>
            <a:r>
              <a:rPr lang="en-US" altLang="zh-CN" b="0" dirty="0" err="1"/>
              <a:t>chōu</a:t>
            </a:r>
            <a:r>
              <a:rPr lang="en-US" altLang="zh-CN" b="0" dirty="0"/>
              <a:t>   </a:t>
            </a:r>
            <a:r>
              <a:rPr lang="en-US" altLang="zh-CN" b="0" dirty="0" err="1"/>
              <a:t>x</a:t>
            </a:r>
            <a:r>
              <a:rPr lang="en-US" altLang="zh-CN" b="0" dirty="0" err="1">
                <a:latin typeface="Arial" panose="020B0604020202020204"/>
              </a:rPr>
              <a:t>ù</a:t>
            </a:r>
            <a:r>
              <a:rPr lang="en-US" altLang="zh-CN" b="0" dirty="0"/>
              <a:t>      </a:t>
            </a:r>
            <a:r>
              <a:rPr lang="en-US" altLang="zh-CN" b="0" dirty="0" err="1"/>
              <a:t>xī</a:t>
            </a:r>
            <a:r>
              <a:rPr lang="en-US" altLang="zh-CN" b="0" dirty="0"/>
              <a:t>     </a:t>
            </a:r>
            <a:r>
              <a:rPr lang="en-US" altLang="zh-CN" b="0" dirty="0" err="1"/>
              <a:t>j</a:t>
            </a:r>
            <a:r>
              <a:rPr lang="en-US" altLang="zh-CN" b="0" dirty="0" err="1">
                <a:latin typeface="Arial" panose="020B0604020202020204"/>
              </a:rPr>
              <a:t>í</a:t>
            </a:r>
            <a:r>
              <a:rPr lang="en-US" altLang="zh-CN" b="0" dirty="0"/>
              <a:t>      </a:t>
            </a:r>
            <a:r>
              <a:rPr lang="en-US" altLang="zh-CN" b="0" dirty="0" err="1"/>
              <a:t>fū</a:t>
            </a:r>
            <a:r>
              <a:rPr lang="en-US" altLang="zh-CN" b="0" dirty="0"/>
              <a:t>      </a:t>
            </a:r>
            <a:r>
              <a:rPr lang="en-US" altLang="zh-CN" b="0" dirty="0" err="1"/>
              <a:t>h</a:t>
            </a:r>
            <a:r>
              <a:rPr lang="en-US" altLang="zh-CN" b="0" dirty="0" err="1">
                <a:latin typeface="宋体" panose="02010600030101010101" pitchFamily="2" charset="-122"/>
              </a:rPr>
              <a:t>à</a:t>
            </a:r>
            <a:r>
              <a:rPr lang="en-US" altLang="zh-CN" b="0" dirty="0" err="1"/>
              <a:t>n</a:t>
            </a:r>
            <a:br>
              <a:rPr lang="en-US" altLang="zh-CN" b="0" dirty="0"/>
            </a:br>
            <a:r>
              <a:rPr lang="en-US" altLang="zh-CN" b="0" dirty="0"/>
              <a:t>  </a:t>
            </a:r>
            <a:r>
              <a:rPr lang="zh-CN" altLang="en-US" sz="5600" b="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抽   续    吸   极   夫     汗</a:t>
            </a:r>
            <a:br>
              <a:rPr lang="zh-CN" altLang="en-US" dirty="0"/>
            </a:br>
            <a:br>
              <a:rPr lang="zh-CN" altLang="en-US" dirty="0"/>
            </a:br>
            <a:r>
              <a:rPr lang="en-US" altLang="zh-CN" b="0" dirty="0" err="1"/>
              <a:t>shǐ</a:t>
            </a:r>
            <a:r>
              <a:rPr lang="en-US" altLang="zh-CN" b="0" dirty="0"/>
              <a:t>  </a:t>
            </a:r>
            <a:r>
              <a:rPr lang="en-US" altLang="zh-CN" b="0" dirty="0" err="1"/>
              <a:t>sh</a:t>
            </a:r>
            <a:r>
              <a:rPr lang="en-US" altLang="zh-CN" b="0" dirty="0" err="1">
                <a:latin typeface="Arial" panose="020B0604020202020204"/>
              </a:rPr>
              <a:t>ì</a:t>
            </a:r>
            <a:r>
              <a:rPr lang="en-US" altLang="zh-CN" b="0" dirty="0"/>
              <a:t>   </a:t>
            </a:r>
            <a:r>
              <a:rPr lang="en-US" altLang="zh-CN" b="0" dirty="0" err="1"/>
              <a:t>zhēn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zōn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shān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z</a:t>
            </a:r>
            <a:r>
              <a:rPr lang="en-US" altLang="zh-CN" b="0" dirty="0" err="1">
                <a:latin typeface="Arial" panose="020B0604020202020204"/>
              </a:rPr>
              <a:t>é</a:t>
            </a:r>
            <a:br>
              <a:rPr lang="en-US" altLang="zh-CN" b="0" dirty="0"/>
            </a:br>
            <a:r>
              <a:rPr lang="zh-CN" altLang="en-US" sz="5600" b="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驶  示     筝      踪     伤   责</a:t>
            </a:r>
            <a:endParaRPr lang="zh-CN" altLang="en-US" sz="5600" b="0" dirty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1" name="Picture 5" descr="26da740ef9f660f237d1227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2" name="Rectangle 6"/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850187" cy="1019175"/>
          </a:xfrm>
        </p:spPr>
        <p:txBody>
          <a:bodyPr/>
          <a:lstStyle/>
          <a:p>
            <a:r>
              <a:rPr lang="zh-CN" altLang="en-US" sz="5400" b="1">
                <a:solidFill>
                  <a:srgbClr val="FFFF00"/>
                </a:solidFill>
                <a:ea typeface="楷体_GB2312" panose="02010609030101010101" pitchFamily="49" charset="-122"/>
              </a:rPr>
              <a:t>风可以帮助植物传播花粉。</a:t>
            </a:r>
            <a:endParaRPr lang="zh-CN" altLang="en-US" sz="5400" b="1">
              <a:solidFill>
                <a:srgbClr val="FFFF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2" y="0"/>
            <a:ext cx="9128396" cy="6858000"/>
          </a:xfrm>
          <a:prstGeom prst="rect">
            <a:avLst/>
          </a:prstGeom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755650" y="188913"/>
            <a:ext cx="518477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蒲公英妈妈准备了降落伞。</a:t>
            </a:r>
            <a:endParaRPr lang="zh-CN" altLang="en-US" sz="3200" b="1" dirty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把它送给自己的娃娃。</a:t>
            </a:r>
            <a:endParaRPr lang="zh-CN" altLang="en-US" sz="3200" b="1" dirty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只要有风轻轻吹过，</a:t>
            </a:r>
            <a:endParaRPr lang="zh-CN" altLang="en-US" sz="3200" b="1" dirty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孩子们就乘着风纷纷出发。</a:t>
            </a:r>
            <a:endParaRPr lang="zh-CN" altLang="en-US" sz="3200" b="1" dirty="0">
              <a:solidFill>
                <a:srgbClr val="FFFF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荷兰风车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风车4_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3" name="Text Box 3">
            <a:hlinkClick r:id="" action="ppaction://macro?name=huanlege"/>
          </p:cNvPr>
          <p:cNvSpPr txBox="1">
            <a:spLocks noChangeArrowheads="1"/>
          </p:cNvSpPr>
          <p:nvPr/>
        </p:nvSpPr>
        <p:spPr bwMode="auto">
          <a:xfrm>
            <a:off x="971550" y="476250"/>
            <a:ext cx="727233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66"/>
                </a:solidFill>
              </a:rPr>
              <a:t>            </a:t>
            </a:r>
            <a:r>
              <a:rPr lang="zh-CN" altLang="en-US" sz="3600" b="1" dirty="0">
                <a:solidFill>
                  <a:srgbClr val="FF0066"/>
                </a:solidFill>
              </a:rPr>
              <a:t>它吹动风轮，发电站开始发电了。伴随着发电机隆隆的响声，风娃娃唱起了欢乐的歌</a:t>
            </a:r>
            <a:r>
              <a:rPr lang="en-US" altLang="zh-CN" sz="3600" b="1" dirty="0">
                <a:solidFill>
                  <a:srgbClr val="FF0066"/>
                </a:solidFill>
              </a:rPr>
              <a:t>……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pic>
        <p:nvPicPr>
          <p:cNvPr id="81924" name="ZIRAN138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300663"/>
            <a:ext cx="71437" cy="7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5" name="AutoShape 5">
            <a:hlinkClick r:id="" action="ppaction://macro?name=fanhui" highlightClick="1"/>
          </p:cNvPr>
          <p:cNvSpPr>
            <a:spLocks noChangeArrowheads="1"/>
          </p:cNvSpPr>
          <p:nvPr/>
        </p:nvSpPr>
        <p:spPr bwMode="auto">
          <a:xfrm>
            <a:off x="7740650" y="6165850"/>
            <a:ext cx="1081088" cy="504825"/>
          </a:xfrm>
          <a:prstGeom prst="actionButtonBlank">
            <a:avLst/>
          </a:prstGeom>
          <a:solidFill>
            <a:srgbClr val="00A200">
              <a:alpha val="13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返回</a:t>
            </a:r>
            <a:endParaRPr lang="zh-CN" altLang="en-US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4"/>
                </p:tgtEl>
              </p:cMediaNode>
            </p:audio>
          </p:childTnLst>
        </p:cTn>
      </p:par>
    </p:tnLst>
    <p:bldLst>
      <p:bldP spid="819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ARD13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450" y="1700213"/>
            <a:ext cx="6769100" cy="3898900"/>
          </a:xfrm>
        </p:spPr>
        <p:txBody>
          <a:bodyPr/>
          <a:lstStyle/>
          <a:p>
            <a:pPr algn="l"/>
            <a:r>
              <a:rPr lang="en-US" altLang="zh-CN" sz="6000">
                <a:solidFill>
                  <a:srgbClr val="FF3300"/>
                </a:solidFill>
                <a:ea typeface="楷体_GB2312" panose="02010609030101010101" pitchFamily="49" charset="-122"/>
              </a:rPr>
              <a:t>         </a:t>
            </a:r>
            <a:r>
              <a:rPr lang="zh-CN" altLang="en-US" sz="6000">
                <a:solidFill>
                  <a:srgbClr val="FF3300"/>
                </a:solidFill>
                <a:ea typeface="楷体_GB2312" panose="02010609030101010101" pitchFamily="49" charset="-122"/>
              </a:rPr>
              <a:t>风又做了哪些坏事？</a:t>
            </a:r>
            <a:br>
              <a:rPr lang="zh-CN" altLang="en-US" sz="6000" b="0">
                <a:solidFill>
                  <a:srgbClr val="FF3300"/>
                </a:solidFill>
                <a:ea typeface="楷体_GB2312" panose="02010609030101010101" pitchFamily="49" charset="-122"/>
              </a:rPr>
            </a:br>
            <a:endParaRPr lang="zh-CN" altLang="en-US" sz="6000" b="0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 descr="W020060714382470938569"/>
          <p:cNvPicPr>
            <a:picLocks noChangeAspect="1" noChangeArrowheads="1"/>
          </p:cNvPicPr>
          <p:nvPr/>
        </p:nvPicPr>
        <p:blipFill>
          <a:blip r:embed="rId1"/>
          <a:srcRect r="7882"/>
          <a:stretch>
            <a:fillRect/>
          </a:stretch>
        </p:blipFill>
        <p:spPr bwMode="auto">
          <a:xfrm>
            <a:off x="360680" y="214630"/>
            <a:ext cx="8423275" cy="648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7525" name="Picture 5" descr="2007511163329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8308" name="Picture 4" descr="836c485f22521b6b655b9cfdd33f0a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27088" y="1196975"/>
            <a:ext cx="7848600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1860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年，法国有一次暴风灾，风大得把两列火车也从轨道上翻下来。在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1703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年，飓风在英国和法国连根拔掉了大约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25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万棵树，还破坏了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1000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所房屋和教堂，把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400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只船撞在岸上，又伤害了好几千人。 </a:t>
            </a:r>
            <a:b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kumimoji="0"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田字格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5" name="Picture 3" descr="田字格"/>
          <p:cNvPicPr>
            <a:picLocks noChangeAspect="1" noChangeArrowheads="1"/>
          </p:cNvPicPr>
          <p:nvPr/>
        </p:nvPicPr>
        <p:blipFill>
          <a:blip r:embed="rId1"/>
          <a:srcRect r="19130"/>
          <a:stretch>
            <a:fillRect/>
          </a:stretch>
        </p:blipFill>
        <p:spPr bwMode="auto">
          <a:xfrm>
            <a:off x="4787900" y="765175"/>
            <a:ext cx="4367530" cy="41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539750" y="836613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扎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5507355" y="907415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抓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田字格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39" name="Picture 3" descr="田字格"/>
          <p:cNvPicPr>
            <a:picLocks noChangeAspect="1" noChangeArrowheads="1"/>
          </p:cNvPicPr>
          <p:nvPr/>
        </p:nvPicPr>
        <p:blipFill>
          <a:blip r:embed="rId1"/>
          <a:srcRect r="20082"/>
          <a:stretch>
            <a:fillRect/>
          </a:stretch>
        </p:blipFill>
        <p:spPr bwMode="auto">
          <a:xfrm>
            <a:off x="4787900" y="765175"/>
            <a:ext cx="4316095" cy="41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684213" y="692150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但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5435600" y="835660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哭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1076" name="Picture 4" descr="836c485f22521b6b655b9cfdd33f0a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609600" y="1125538"/>
            <a:ext cx="8534400" cy="463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抽水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吸气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纤夫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断断续续</a:t>
            </a:r>
            <a:endParaRPr kumimoji="0" lang="zh-CN" altLang="en-US" sz="54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endParaRPr kumimoji="0" lang="zh-CN" altLang="en-US" sz="5400" b="1" dirty="0">
              <a:solidFill>
                <a:srgbClr val="CC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流汗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行驶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表示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高兴极了</a:t>
            </a:r>
            <a:endParaRPr kumimoji="0" lang="zh-CN" altLang="en-US" sz="54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endParaRPr kumimoji="0" lang="zh-CN" altLang="en-US" sz="5400" b="1" dirty="0">
              <a:solidFill>
                <a:srgbClr val="CC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风筝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伤心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责怪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无影无踪</a:t>
            </a:r>
            <a:endParaRPr kumimoji="0" lang="zh-CN" altLang="en-US" sz="54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755650" y="692150"/>
            <a:ext cx="6477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7200" b="1" i="1">
                <a:solidFill>
                  <a:srgbClr val="D60093"/>
                </a:solidFill>
                <a:ea typeface="隶书" panose="02010509060101010101" pitchFamily="49" charset="-122"/>
              </a:rPr>
              <a:t>读课文思考：</a:t>
            </a:r>
            <a:endParaRPr lang="zh-CN" altLang="en-US" sz="7200" b="1" i="1">
              <a:solidFill>
                <a:srgbClr val="D60093"/>
              </a:solidFill>
              <a:ea typeface="隶书" panose="02010509060101010101" pitchFamily="49" charset="-122"/>
            </a:endParaRPr>
          </a:p>
        </p:txBody>
      </p:sp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2411413" y="1844675"/>
            <a:ext cx="6192837" cy="3744913"/>
          </a:xfrm>
          <a:prstGeom prst="wedgeEllipseCallout">
            <a:avLst>
              <a:gd name="adj1" fmla="val -69611"/>
              <a:gd name="adj2" fmla="val 541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zh-CN" altLang="en-US" sz="4800" dirty="0">
                <a:solidFill>
                  <a:srgbClr val="0000FF"/>
                </a:solidFill>
              </a:rPr>
              <a:t>风娃娃为人们做了几件事？</a:t>
            </a:r>
            <a:endParaRPr kumimoji="0" lang="zh-CN" altLang="en-US" sz="4800" dirty="0">
              <a:solidFill>
                <a:srgbClr val="0000FF"/>
              </a:solidFill>
            </a:endParaRPr>
          </a:p>
        </p:txBody>
      </p:sp>
      <p:pic>
        <p:nvPicPr>
          <p:cNvPr id="60420" name="Picture 4" descr="002"/>
          <p:cNvPicPr>
            <a:picLocks noChangeAspect="1" noChangeArrowheads="1" noCrop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4797425"/>
            <a:ext cx="1138238" cy="2060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8132" name="Picture 4" descr="836c485f22521b6b655b9cfdd33f0a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84213" y="1412875"/>
            <a:ext cx="7620000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            </a:t>
            </a:r>
            <a:r>
              <a:rPr lang="zh-CN" altLang="en-US" sz="5400" b="1">
                <a:solidFill>
                  <a:srgbClr val="000066"/>
                </a:solidFill>
                <a:ea typeface="楷体_GB2312" panose="02010609030101010101" pitchFamily="49" charset="-122"/>
              </a:rPr>
              <a:t>风娃娃长大了</a:t>
            </a:r>
            <a:r>
              <a:rPr lang="en-US" altLang="zh-CN" sz="5400" b="1">
                <a:solidFill>
                  <a:srgbClr val="000066"/>
                </a:solidFill>
                <a:ea typeface="楷体_GB2312" panose="02010609030101010101" pitchFamily="49" charset="-122"/>
              </a:rPr>
              <a:t>,</a:t>
            </a:r>
            <a:r>
              <a:rPr lang="zh-CN" altLang="zh-CN" sz="5400" b="1">
                <a:solidFill>
                  <a:srgbClr val="000066"/>
                </a:solidFill>
                <a:ea typeface="楷体_GB2312" panose="02010609030101010101" pitchFamily="49" charset="-122"/>
              </a:rPr>
              <a:t>它想像妈妈一样帮助别人</a:t>
            </a:r>
            <a:r>
              <a:rPr lang="zh-CN" altLang="en-US" sz="5400" b="1">
                <a:solidFill>
                  <a:srgbClr val="000066"/>
                </a:solidFill>
                <a:ea typeface="楷体_GB2312" panose="02010609030101010101" pitchFamily="49" charset="-122"/>
              </a:rPr>
              <a:t>。 风妈妈说：“到田野里去吧在那里你可以帮人们做许多事。”</a:t>
            </a:r>
            <a:br>
              <a:rPr lang="zh-CN" altLang="en-US" sz="5400">
                <a:ea typeface="楷体_GB2312" panose="02010609030101010101" pitchFamily="49" charset="-122"/>
              </a:rPr>
            </a:br>
            <a:endParaRPr lang="zh-CN" altLang="en-US" sz="540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tornado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0"/>
            <a:ext cx="1835150" cy="15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163513" y="972503"/>
            <a:ext cx="8816975" cy="525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5000"/>
              </a:lnSpc>
            </a:pPr>
            <a:r>
              <a:rPr lang="zh-CN" altLang="en-US" sz="2500"/>
              <a:t>　　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风娃娃长大了，它想像妈妈一样帮助别人。风妈妈说：</a:t>
            </a:r>
            <a:r>
              <a:rPr lang="zh-CN" altLang="en-US" sz="25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到田野里去吧，在那里，你可以帮人们做许多事。</a:t>
            </a:r>
            <a:r>
              <a:rPr lang="zh-CN" altLang="en-US" sz="25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5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风娃娃来到田野，看见一架大风车正在慢慢转动，抽上来的水断断续续地流着。他深深地吸了一口气，鼓起腮使劲向风车吹去。风车一下子转得飞快！抽上来的水奔跑着，哗啦哗啦向田里流去。秧苗喝足了水，笑着不住地点头，风娃娃高兴极了。</a:t>
            </a:r>
            <a:endParaRPr lang="zh-CN" altLang="en-US" sz="25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风娃娃又来到河边，看见许多船工正拉着一艘船。他们弯着腰，流着汗，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嗨哟、嗨哟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喊着号子，船却走得很慢。他急忙跑过去，对着船帆吹起来，船飞快地跑了起来。纤夫们笑了，一边收起纤绳，一边向风娃娃表示感谢。</a:t>
            </a:r>
            <a:endParaRPr lang="zh-CN" altLang="en-US" sz="25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>
            <a:off x="900113" y="2046288"/>
            <a:ext cx="77755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1" name="Line 5"/>
          <p:cNvSpPr>
            <a:spLocks noChangeShapeType="1"/>
          </p:cNvSpPr>
          <p:nvPr/>
        </p:nvSpPr>
        <p:spPr bwMode="auto">
          <a:xfrm>
            <a:off x="236538" y="2551113"/>
            <a:ext cx="34718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2" name="Line 6"/>
          <p:cNvSpPr>
            <a:spLocks noChangeShapeType="1"/>
          </p:cNvSpPr>
          <p:nvPr/>
        </p:nvSpPr>
        <p:spPr bwMode="auto">
          <a:xfrm>
            <a:off x="900113" y="3082925"/>
            <a:ext cx="792003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>
            <a:off x="323850" y="3602038"/>
            <a:ext cx="828040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4" name="Line 8"/>
          <p:cNvSpPr>
            <a:spLocks noChangeShapeType="1"/>
          </p:cNvSpPr>
          <p:nvPr/>
        </p:nvSpPr>
        <p:spPr bwMode="auto">
          <a:xfrm>
            <a:off x="309563" y="4135438"/>
            <a:ext cx="84391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5" name="Line 9"/>
          <p:cNvSpPr>
            <a:spLocks noChangeShapeType="1"/>
          </p:cNvSpPr>
          <p:nvPr/>
        </p:nvSpPr>
        <p:spPr bwMode="auto">
          <a:xfrm>
            <a:off x="279400" y="4638675"/>
            <a:ext cx="7748588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6" name="Line 10"/>
          <p:cNvSpPr>
            <a:spLocks noChangeShapeType="1"/>
          </p:cNvSpPr>
          <p:nvPr/>
        </p:nvSpPr>
        <p:spPr bwMode="auto">
          <a:xfrm>
            <a:off x="885825" y="5157788"/>
            <a:ext cx="7993063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7" name="Line 11"/>
          <p:cNvSpPr>
            <a:spLocks noChangeShapeType="1"/>
          </p:cNvSpPr>
          <p:nvPr/>
        </p:nvSpPr>
        <p:spPr bwMode="auto">
          <a:xfrm>
            <a:off x="280988" y="5661025"/>
            <a:ext cx="859631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8" name="Line 12"/>
          <p:cNvSpPr>
            <a:spLocks noChangeShapeType="1"/>
          </p:cNvSpPr>
          <p:nvPr/>
        </p:nvSpPr>
        <p:spPr bwMode="auto">
          <a:xfrm>
            <a:off x="250825" y="6194425"/>
            <a:ext cx="86423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9" name="Line 13"/>
          <p:cNvSpPr>
            <a:spLocks noChangeShapeType="1"/>
          </p:cNvSpPr>
          <p:nvPr/>
        </p:nvSpPr>
        <p:spPr bwMode="auto">
          <a:xfrm>
            <a:off x="236538" y="6711950"/>
            <a:ext cx="484028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30" name="Text Box 14"/>
          <p:cNvSpPr txBox="1">
            <a:spLocks noChangeArrowheads="1"/>
          </p:cNvSpPr>
          <p:nvPr/>
        </p:nvSpPr>
        <p:spPr bwMode="auto">
          <a:xfrm>
            <a:off x="1908175" y="115888"/>
            <a:ext cx="4608513" cy="113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风娃娃</a:t>
            </a:r>
            <a:endParaRPr lang="zh-CN" altLang="en-US" sz="6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Tm="86500">
    <p:sndAc>
      <p:stSnd>
        <p:snd r:embed="rId2" name="朗读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83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1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3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79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1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86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1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100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1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8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2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81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97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3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101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4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 animBg="1"/>
      <p:bldP spid="137222" grpId="0" animBg="1"/>
      <p:bldP spid="137223" grpId="0" animBg="1"/>
      <p:bldP spid="137224" grpId="0" animBg="1"/>
      <p:bldP spid="137225" grpId="0" animBg="1"/>
      <p:bldP spid="137226" grpId="0" animBg="1"/>
      <p:bldP spid="137227" grpId="0" animBg="1"/>
      <p:bldP spid="137228" grpId="0" animBg="1"/>
      <p:bldP spid="137229" grpId="0" animBg="1"/>
      <p:bldP spid="137230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179388" y="1482725"/>
            <a:ext cx="8816975" cy="475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5000"/>
              </a:lnSpc>
            </a:pPr>
            <a:r>
              <a:rPr lang="zh-CN" altLang="en-US" sz="2500"/>
              <a:t>　　</a:t>
            </a:r>
            <a:r>
              <a:rPr lang="zh-CN" altLang="en-US" sz="2500" b="1">
                <a:ea typeface="楷体_GB2312" panose="02010609030101010101" pitchFamily="49" charset="-122"/>
              </a:rPr>
              <a:t>风娃娃想：帮助人们做好事，真容易，只要有气力就行。</a:t>
            </a:r>
            <a:endParaRPr lang="zh-CN" altLang="en-US" sz="2500" b="1">
              <a:ea typeface="楷体_GB2312" panose="0201060903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他这么想着，来到一个广场上。那里有几个孩子正在放风筝。风娃娃看见了，赶紧过去用力吹。风筝在空中摇摇摆摆，有的还翻起了跟头。不一会儿，风筝被吹的无影无踪，孩子们伤心极了。</a:t>
            </a:r>
            <a:endParaRPr lang="zh-CN" altLang="en-US" sz="2500" b="1">
              <a:ea typeface="楷体_GB2312" panose="0201060903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风娃娃却一点儿也不知道，他仍然东吹吹，西吹吹。就这样，风娃娃吹跑了人们晾晒的衣服，折断了路边新栽的小树</a:t>
            </a:r>
            <a:r>
              <a:rPr lang="en-US" altLang="zh-CN" sz="2500" b="1">
                <a:ea typeface="楷体_GB2312" panose="02010609030101010101" pitchFamily="49" charset="-122"/>
              </a:rPr>
              <a:t>……</a:t>
            </a:r>
            <a:r>
              <a:rPr lang="zh-CN" altLang="en-US" sz="2500" b="1">
                <a:ea typeface="楷体_GB2312" panose="02010609030101010101" pitchFamily="49" charset="-122"/>
              </a:rPr>
              <a:t>人们都生气极了，纷纷责怪他。</a:t>
            </a:r>
            <a:endParaRPr lang="zh-CN" altLang="en-US" sz="2500" b="1">
              <a:ea typeface="楷体_GB2312" panose="0201060903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风娃娃不敢再去帮忙了，他委屈地在天上转着、想着：我帮人们做事，为什么他们还责怪我呢？</a:t>
            </a:r>
            <a:endParaRPr lang="zh-CN" altLang="en-US" sz="2500" b="1">
              <a:ea typeface="楷体_GB2312" panose="02010609030101010101" pitchFamily="49" charset="-122"/>
            </a:endParaRPr>
          </a:p>
        </p:txBody>
      </p:sp>
      <p:sp>
        <p:nvSpPr>
          <p:cNvPr id="138243" name="Line 3"/>
          <p:cNvSpPr>
            <a:spLocks noChangeShapeType="1"/>
          </p:cNvSpPr>
          <p:nvPr/>
        </p:nvSpPr>
        <p:spPr bwMode="auto">
          <a:xfrm>
            <a:off x="879475" y="2076450"/>
            <a:ext cx="79406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4" name="Line 4"/>
          <p:cNvSpPr>
            <a:spLocks noChangeShapeType="1"/>
          </p:cNvSpPr>
          <p:nvPr/>
        </p:nvSpPr>
        <p:spPr bwMode="auto">
          <a:xfrm>
            <a:off x="885825" y="2579688"/>
            <a:ext cx="793432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5" name="Line 5"/>
          <p:cNvSpPr>
            <a:spLocks noChangeShapeType="1"/>
          </p:cNvSpPr>
          <p:nvPr/>
        </p:nvSpPr>
        <p:spPr bwMode="auto">
          <a:xfrm>
            <a:off x="250825" y="3098800"/>
            <a:ext cx="8281988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6" name="Line 6"/>
          <p:cNvSpPr>
            <a:spLocks noChangeShapeType="1"/>
          </p:cNvSpPr>
          <p:nvPr/>
        </p:nvSpPr>
        <p:spPr bwMode="auto">
          <a:xfrm>
            <a:off x="249238" y="3622675"/>
            <a:ext cx="34591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7" name="Line 7"/>
          <p:cNvSpPr>
            <a:spLocks noChangeShapeType="1"/>
          </p:cNvSpPr>
          <p:nvPr/>
        </p:nvSpPr>
        <p:spPr bwMode="auto">
          <a:xfrm>
            <a:off x="868363" y="4114800"/>
            <a:ext cx="74485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865188" y="4638675"/>
            <a:ext cx="802798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9" name="Line 9"/>
          <p:cNvSpPr>
            <a:spLocks noChangeShapeType="1"/>
          </p:cNvSpPr>
          <p:nvPr/>
        </p:nvSpPr>
        <p:spPr bwMode="auto">
          <a:xfrm>
            <a:off x="280988" y="5149850"/>
            <a:ext cx="85391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>
            <a:off x="877888" y="5675313"/>
            <a:ext cx="79422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1" name="Line 11"/>
          <p:cNvSpPr>
            <a:spLocks noChangeShapeType="1"/>
          </p:cNvSpPr>
          <p:nvPr/>
        </p:nvSpPr>
        <p:spPr bwMode="auto">
          <a:xfrm>
            <a:off x="246063" y="6180138"/>
            <a:ext cx="20224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2" name="Text Box 12"/>
          <p:cNvSpPr txBox="1">
            <a:spLocks noChangeArrowheads="1"/>
          </p:cNvSpPr>
          <p:nvPr/>
        </p:nvSpPr>
        <p:spPr bwMode="auto">
          <a:xfrm>
            <a:off x="1908175" y="115888"/>
            <a:ext cx="4608513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、风娃娃</a:t>
            </a:r>
            <a:endParaRPr lang="zh-CN" altLang="en-US" sz="6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38253" name="Picture 13" descr="tornado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0"/>
            <a:ext cx="1835150" cy="15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84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4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7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9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2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42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7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77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6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7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7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79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7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78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1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18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  <p:bldP spid="138244" grpId="0" animBg="1"/>
      <p:bldP spid="138245" grpId="0" animBg="1"/>
      <p:bldP spid="138246" grpId="0" animBg="1"/>
      <p:bldP spid="138247" grpId="0" animBg="1"/>
      <p:bldP spid="138248" grpId="0" animBg="1"/>
      <p:bldP spid="138249" grpId="0" animBg="1"/>
      <p:bldP spid="138250" grpId="0" animBg="1"/>
      <p:bldP spid="1382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田字格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1" name="Picture 3" descr="田字格"/>
          <p:cNvPicPr>
            <a:picLocks noChangeAspect="1" noChangeArrowheads="1"/>
          </p:cNvPicPr>
          <p:nvPr/>
        </p:nvPicPr>
        <p:blipFill>
          <a:blip r:embed="rId1"/>
          <a:srcRect r="21282"/>
          <a:stretch>
            <a:fillRect/>
          </a:stretch>
        </p:blipFill>
        <p:spPr bwMode="auto">
          <a:xfrm>
            <a:off x="4773930" y="765175"/>
            <a:ext cx="4251325" cy="41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684213" y="692150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折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5292725" y="692150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纸</a:t>
            </a:r>
            <a:endParaRPr lang="zh-CN" altLang="en-US" sz="250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">
  <a:themeElements>
    <a:clrScheme name="心心相映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心心相映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心心相映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心心相映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">
  <a:themeElements>
    <a:clrScheme name="西厢记 1">
      <a:dk1>
        <a:srgbClr val="000000"/>
      </a:dk1>
      <a:lt1>
        <a:srgbClr val="FFD699"/>
      </a:lt1>
      <a:dk2>
        <a:srgbClr val="000000"/>
      </a:dk2>
      <a:lt2>
        <a:srgbClr val="808080"/>
      </a:lt2>
      <a:accent1>
        <a:srgbClr val="FF9933"/>
      </a:accent1>
      <a:accent2>
        <a:srgbClr val="3333CC"/>
      </a:accent2>
      <a:accent3>
        <a:srgbClr val="FFE8CA"/>
      </a:accent3>
      <a:accent4>
        <a:srgbClr val="000000"/>
      </a:accent4>
      <a:accent5>
        <a:srgbClr val="FFCAAD"/>
      </a:accent5>
      <a:accent6>
        <a:srgbClr val="2D2DB9"/>
      </a:accent6>
      <a:hlink>
        <a:srgbClr val="00CC66"/>
      </a:hlink>
      <a:folHlink>
        <a:srgbClr val="B2B2B2"/>
      </a:folHlink>
    </a:clrScheme>
    <a:fontScheme name="西厢记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西厢记 1">
        <a:dk1>
          <a:srgbClr val="000000"/>
        </a:dk1>
        <a:lt1>
          <a:srgbClr val="FFD699"/>
        </a:lt1>
        <a:dk2>
          <a:srgbClr val="000000"/>
        </a:dk2>
        <a:lt2>
          <a:srgbClr val="808080"/>
        </a:lt2>
        <a:accent1>
          <a:srgbClr val="FF9933"/>
        </a:accent1>
        <a:accent2>
          <a:srgbClr val="3333CC"/>
        </a:accent2>
        <a:accent3>
          <a:srgbClr val="FFE8CA"/>
        </a:accent3>
        <a:accent4>
          <a:srgbClr val="000000"/>
        </a:accent4>
        <a:accent5>
          <a:srgbClr val="FFCAAD"/>
        </a:accent5>
        <a:accent6>
          <a:srgbClr val="2D2DB9"/>
        </a:accent6>
        <a:hlink>
          <a:srgbClr val="00CC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3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西厢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西厢记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2097</Words>
  <Application>WPS 演示</Application>
  <PresentationFormat>全屏显示(4:3)</PresentationFormat>
  <Paragraphs>113</Paragraphs>
  <Slides>39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Tahoma</vt:lpstr>
      <vt:lpstr>Calibri</vt:lpstr>
      <vt:lpstr>微软雅黑</vt:lpstr>
      <vt:lpstr>楷体_GB2312</vt:lpstr>
      <vt:lpstr>Arial</vt:lpstr>
      <vt:lpstr>隶书</vt:lpstr>
      <vt:lpstr>Times New Roman</vt:lpstr>
      <vt:lpstr>Arial Unicode MS</vt:lpstr>
      <vt:lpstr>中圆体</vt:lpstr>
      <vt:lpstr>www.youyi100.com</vt:lpstr>
      <vt:lpstr>2</vt:lpstr>
      <vt:lpstr>3</vt:lpstr>
      <vt:lpstr>PowerPoint 演示文稿</vt:lpstr>
      <vt:lpstr>有一种东西， 小树见它弯腰， 花儿见它点头， 云儿见它让路。          它是——</vt:lpstr>
      <vt:lpstr>chōu   xù      xī     jí      fū      hàn   抽   续    吸   极   夫     汗  shǐ  shì   zhēng  zōng  shāng  zé 驶  示     筝      踪     伤   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我会填：</vt:lpstr>
      <vt:lpstr>        风还给大家带来什么好处呢？</vt:lpstr>
      <vt:lpstr>风可以帮助植物传播花粉。</vt:lpstr>
      <vt:lpstr>PowerPoint 演示文稿</vt:lpstr>
      <vt:lpstr>PowerPoint 演示文稿</vt:lpstr>
      <vt:lpstr>PowerPoint 演示文稿</vt:lpstr>
      <vt:lpstr>         风又做了哪些坏事？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Administrator</cp:lastModifiedBy>
  <cp:revision>38</cp:revision>
  <dcterms:created xsi:type="dcterms:W3CDTF">2003-08-21T21:49:00Z</dcterms:created>
  <dcterms:modified xsi:type="dcterms:W3CDTF">2017-08-01T03:35:35Z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