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</p:sldMasterIdLst>
  <p:notesMasterIdLst>
    <p:notesMasterId r:id="rId10"/>
  </p:notesMasterIdLst>
  <p:sldIdLst>
    <p:sldId id="282" r:id="rId7"/>
    <p:sldId id="301" r:id="rId8"/>
    <p:sldId id="337" r:id="rId9"/>
    <p:sldId id="307" r:id="rId11"/>
    <p:sldId id="338" r:id="rId12"/>
    <p:sldId id="340" r:id="rId13"/>
    <p:sldId id="339" r:id="rId14"/>
    <p:sldId id="323" r:id="rId15"/>
    <p:sldId id="324" r:id="rId16"/>
    <p:sldId id="341" r:id="rId17"/>
    <p:sldId id="342" r:id="rId18"/>
    <p:sldId id="343" r:id="rId19"/>
    <p:sldId id="344" r:id="rId20"/>
    <p:sldId id="367" r:id="rId21"/>
    <p:sldId id="336" r:id="rId22"/>
    <p:sldId id="326" r:id="rId23"/>
    <p:sldId id="347" r:id="rId24"/>
    <p:sldId id="348" r:id="rId25"/>
    <p:sldId id="349" r:id="rId26"/>
    <p:sldId id="327" r:id="rId27"/>
    <p:sldId id="351" r:id="rId28"/>
    <p:sldId id="352" r:id="rId29"/>
    <p:sldId id="328" r:id="rId30"/>
    <p:sldId id="353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22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Garamond" panose="020204040303010108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33CC"/>
    <a:srgbClr val="041FEC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506" y="-174"/>
      </p:cViewPr>
      <p:guideLst>
        <p:guide orient="horz" pos="2174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36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655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55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350" y="3584575"/>
            <a:ext cx="6211888" cy="43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KSO_BT1"/>
          <p:cNvSpPr>
            <a:spLocks noGrp="1" noChangeArrowheads="1"/>
          </p:cNvSpPr>
          <p:nvPr>
            <p:ph type="ctrTitle"/>
          </p:nvPr>
        </p:nvSpPr>
        <p:spPr>
          <a:xfrm>
            <a:off x="2166938" y="2609850"/>
            <a:ext cx="6218237" cy="962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02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170113" y="3581400"/>
            <a:ext cx="6197600" cy="460375"/>
          </a:xfrm>
        </p:spPr>
        <p:txBody>
          <a:bodyPr/>
          <a:lstStyle>
            <a:lvl1pPr marL="0" indent="0" algn="ctr">
              <a:buFontTx/>
              <a:buNone/>
              <a:defRPr sz="1800">
                <a:solidFill>
                  <a:srgbClr val="BDC03E"/>
                </a:solidFill>
              </a:defRPr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8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1963" y="949325"/>
            <a:ext cx="4043362" cy="5192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725" y="949325"/>
            <a:ext cx="4043363" cy="5192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8B8E2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01600"/>
            <a:ext cx="2062163" cy="6040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1963" y="101600"/>
            <a:ext cx="6034087" cy="6040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grpSp>
        <p:nvGrpSpPr>
          <p:cNvPr id="1028" name="Group 4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/>
            <p:nvPr userDrawn="1"/>
          </p:nvGrpSpPr>
          <p:grpSpPr>
            <a:xfrm>
              <a:off x="1728" y="2230"/>
              <a:ext cx="4027" cy="2085"/>
              <a:chOff x="0" y="0"/>
              <a:chExt cx="4027" cy="2085"/>
            </a:xfrm>
          </p:grpSpPr>
          <p:sp>
            <p:nvSpPr>
              <p:cNvPr id="1035" name="Freeform 6"/>
              <p:cNvSpPr/>
              <p:nvPr/>
            </p:nvSpPr>
            <p:spPr>
              <a:xfrm>
                <a:off x="0" y="41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002E8B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6" name="Freeform 7"/>
              <p:cNvSpPr/>
              <p:nvPr/>
            </p:nvSpPr>
            <p:spPr>
              <a:xfrm>
                <a:off x="2442" y="44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002E8B">
                      <a:alpha val="100000"/>
                    </a:srgb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7" name="Freeform 8"/>
              <p:cNvSpPr/>
              <p:nvPr/>
            </p:nvSpPr>
            <p:spPr>
              <a:xfrm>
                <a:off x="1172" y="111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>
                      <a:alpha val="100000"/>
                    </a:srgbClr>
                  </a:gs>
                  <a:gs pos="100000">
                    <a:schemeClr val="bg1">
                      <a:alpha val="10000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8" name="Freeform 9"/>
              <p:cNvSpPr/>
              <p:nvPr/>
            </p:nvSpPr>
            <p:spPr>
              <a:xfrm>
                <a:off x="1020" y="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39" name="Freeform 10"/>
              <p:cNvSpPr/>
              <p:nvPr/>
            </p:nvSpPr>
            <p:spPr>
              <a:xfrm>
                <a:off x="2773" y="8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>
                      <a:alpha val="100000"/>
                    </a:srgbClr>
                  </a:gs>
                  <a:gs pos="100000">
                    <a:schemeClr val="bg1"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1033" name="Freeform 11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312" y="1330"/>
                </a:cxn>
                <a:cxn ang="0">
                  <a:pos x="431" y="1269"/>
                </a:cxn>
                <a:cxn ang="0">
                  <a:pos x="529" y="1199"/>
                </a:cxn>
                <a:cxn ang="0">
                  <a:pos x="608" y="1125"/>
                </a:cxn>
                <a:cxn ang="0">
                  <a:pos x="667" y="1043"/>
                </a:cxn>
                <a:cxn ang="0">
                  <a:pos x="704" y="948"/>
                </a:cxn>
                <a:cxn ang="0">
                  <a:pos x="725" y="838"/>
                </a:cxn>
                <a:cxn ang="0">
                  <a:pos x="727" y="702"/>
                </a:cxn>
                <a:cxn ang="0">
                  <a:pos x="711" y="572"/>
                </a:cxn>
                <a:cxn ang="0">
                  <a:pos x="680" y="456"/>
                </a:cxn>
                <a:cxn ang="0">
                  <a:pos x="637" y="347"/>
                </a:cxn>
                <a:cxn ang="0">
                  <a:pos x="562" y="197"/>
                </a:cxn>
                <a:cxn ang="0">
                  <a:pos x="511" y="115"/>
                </a:cxn>
                <a:cxn ang="0">
                  <a:pos x="468" y="53"/>
                </a:cxn>
                <a:cxn ang="0">
                  <a:pos x="439" y="10"/>
                </a:cxn>
                <a:cxn ang="0">
                  <a:pos x="427" y="0"/>
                </a:cxn>
                <a:cxn ang="0">
                  <a:pos x="525" y="150"/>
                </a:cxn>
                <a:cxn ang="0">
                  <a:pos x="618" y="320"/>
                </a:cxn>
                <a:cxn ang="0">
                  <a:pos x="657" y="409"/>
                </a:cxn>
                <a:cxn ang="0">
                  <a:pos x="689" y="503"/>
                </a:cxn>
                <a:cxn ang="0">
                  <a:pos x="709" y="598"/>
                </a:cxn>
                <a:cxn ang="0">
                  <a:pos x="719" y="702"/>
                </a:cxn>
                <a:cxn ang="0">
                  <a:pos x="711" y="797"/>
                </a:cxn>
                <a:cxn ang="0">
                  <a:pos x="689" y="880"/>
                </a:cxn>
                <a:cxn ang="0">
                  <a:pos x="654" y="948"/>
                </a:cxn>
                <a:cxn ang="0">
                  <a:pos x="610" y="1003"/>
                </a:cxn>
                <a:cxn ang="0">
                  <a:pos x="555" y="1058"/>
                </a:cxn>
                <a:cxn ang="0">
                  <a:pos x="429" y="1138"/>
                </a:cxn>
                <a:cxn ang="0">
                  <a:pos x="293" y="1214"/>
                </a:cxn>
                <a:cxn ang="0">
                  <a:pos x="165" y="1290"/>
                </a:cxn>
                <a:cxn ang="0">
                  <a:pos x="112" y="1337"/>
                </a:cxn>
                <a:cxn ang="0">
                  <a:pos x="65" y="1384"/>
                </a:cxn>
                <a:cxn ang="0">
                  <a:pos x="29" y="1440"/>
                </a:cxn>
                <a:cxn ang="0">
                  <a:pos x="7" y="1508"/>
                </a:cxn>
                <a:cxn ang="0">
                  <a:pos x="0" y="1582"/>
                </a:cxn>
                <a:cxn ang="0">
                  <a:pos x="9" y="1663"/>
                </a:cxn>
                <a:cxn ang="0">
                  <a:pos x="31" y="1733"/>
                </a:cxn>
                <a:cxn ang="0">
                  <a:pos x="63" y="1787"/>
                </a:cxn>
                <a:cxn ang="0">
                  <a:pos x="103" y="1841"/>
                </a:cxn>
                <a:cxn ang="0">
                  <a:pos x="69" y="1772"/>
                </a:cxn>
                <a:cxn ang="0">
                  <a:pos x="47" y="1705"/>
                </a:cxn>
                <a:cxn ang="0">
                  <a:pos x="38" y="1636"/>
                </a:cxn>
                <a:cxn ang="0">
                  <a:pos x="45" y="1577"/>
                </a:cxn>
                <a:cxn ang="0">
                  <a:pos x="68" y="1515"/>
                </a:cxn>
                <a:cxn ang="0">
                  <a:pos x="109" y="1460"/>
                </a:cxn>
                <a:cxn ang="0">
                  <a:pos x="168" y="1405"/>
                </a:cxn>
                <a:cxn ang="0">
                  <a:pos x="245" y="1364"/>
                </a:cxn>
              </a:cxnLst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>
                    <a:alpha val="100000"/>
                  </a:srgbClr>
                </a:gs>
                <a:gs pos="100000">
                  <a:schemeClr val="bg1">
                    <a:alpha val="100000"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34" name="Freeform 12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39"/>
                </a:cxn>
                <a:cxn ang="0">
                  <a:pos x="5830" y="1339"/>
                </a:cxn>
                <a:cxn ang="0">
                  <a:pos x="583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10000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9" name="Rectangle 13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1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3"/>
            <p:cNvGrpSpPr/>
            <p:nvPr userDrawn="1"/>
          </p:nvGrpSpPr>
          <p:grpSpPr>
            <a:xfrm>
              <a:off x="1728" y="2230"/>
              <a:ext cx="4027" cy="2085"/>
              <a:chOff x="0" y="0"/>
              <a:chExt cx="4027" cy="2085"/>
            </a:xfrm>
          </p:grpSpPr>
          <p:sp>
            <p:nvSpPr>
              <p:cNvPr id="2059" name="Freeform 4"/>
              <p:cNvSpPr/>
              <p:nvPr/>
            </p:nvSpPr>
            <p:spPr>
              <a:xfrm>
                <a:off x="0" y="41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002E8B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0" name="Freeform 5"/>
              <p:cNvSpPr/>
              <p:nvPr/>
            </p:nvSpPr>
            <p:spPr>
              <a:xfrm>
                <a:off x="2442" y="44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002E8B">
                      <a:alpha val="100000"/>
                    </a:srgb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1" name="Freeform 6"/>
              <p:cNvSpPr/>
              <p:nvPr/>
            </p:nvSpPr>
            <p:spPr>
              <a:xfrm>
                <a:off x="1172" y="111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A7D">
                      <a:alpha val="100000"/>
                    </a:srgbClr>
                  </a:gs>
                  <a:gs pos="100000">
                    <a:schemeClr val="bg1">
                      <a:alpha val="10000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2" name="Freeform 7"/>
              <p:cNvSpPr/>
              <p:nvPr/>
            </p:nvSpPr>
            <p:spPr>
              <a:xfrm>
                <a:off x="1020" y="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063" name="Freeform 8"/>
              <p:cNvSpPr/>
              <p:nvPr/>
            </p:nvSpPr>
            <p:spPr>
              <a:xfrm>
                <a:off x="2773" y="8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2D86">
                      <a:alpha val="100000"/>
                    </a:srgbClr>
                  </a:gs>
                  <a:gs pos="100000">
                    <a:schemeClr val="bg1">
                      <a:alpha val="100000"/>
                    </a:schemeClr>
                  </a:gs>
                </a:gsLst>
                <a:lin ang="189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057" name="Freeform 9"/>
            <p:cNvSpPr/>
            <p:nvPr/>
          </p:nvSpPr>
          <p:spPr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312" y="1330"/>
                </a:cxn>
                <a:cxn ang="0">
                  <a:pos x="431" y="1269"/>
                </a:cxn>
                <a:cxn ang="0">
                  <a:pos x="529" y="1199"/>
                </a:cxn>
                <a:cxn ang="0">
                  <a:pos x="608" y="1125"/>
                </a:cxn>
                <a:cxn ang="0">
                  <a:pos x="667" y="1043"/>
                </a:cxn>
                <a:cxn ang="0">
                  <a:pos x="704" y="948"/>
                </a:cxn>
                <a:cxn ang="0">
                  <a:pos x="725" y="838"/>
                </a:cxn>
                <a:cxn ang="0">
                  <a:pos x="727" y="702"/>
                </a:cxn>
                <a:cxn ang="0">
                  <a:pos x="711" y="572"/>
                </a:cxn>
                <a:cxn ang="0">
                  <a:pos x="680" y="456"/>
                </a:cxn>
                <a:cxn ang="0">
                  <a:pos x="637" y="347"/>
                </a:cxn>
                <a:cxn ang="0">
                  <a:pos x="562" y="197"/>
                </a:cxn>
                <a:cxn ang="0">
                  <a:pos x="511" y="115"/>
                </a:cxn>
                <a:cxn ang="0">
                  <a:pos x="468" y="53"/>
                </a:cxn>
                <a:cxn ang="0">
                  <a:pos x="439" y="10"/>
                </a:cxn>
                <a:cxn ang="0">
                  <a:pos x="427" y="0"/>
                </a:cxn>
                <a:cxn ang="0">
                  <a:pos x="525" y="150"/>
                </a:cxn>
                <a:cxn ang="0">
                  <a:pos x="618" y="320"/>
                </a:cxn>
                <a:cxn ang="0">
                  <a:pos x="657" y="409"/>
                </a:cxn>
                <a:cxn ang="0">
                  <a:pos x="689" y="503"/>
                </a:cxn>
                <a:cxn ang="0">
                  <a:pos x="709" y="598"/>
                </a:cxn>
                <a:cxn ang="0">
                  <a:pos x="719" y="702"/>
                </a:cxn>
                <a:cxn ang="0">
                  <a:pos x="711" y="797"/>
                </a:cxn>
                <a:cxn ang="0">
                  <a:pos x="689" y="880"/>
                </a:cxn>
                <a:cxn ang="0">
                  <a:pos x="654" y="948"/>
                </a:cxn>
                <a:cxn ang="0">
                  <a:pos x="610" y="1003"/>
                </a:cxn>
                <a:cxn ang="0">
                  <a:pos x="555" y="1058"/>
                </a:cxn>
                <a:cxn ang="0">
                  <a:pos x="429" y="1138"/>
                </a:cxn>
                <a:cxn ang="0">
                  <a:pos x="293" y="1214"/>
                </a:cxn>
                <a:cxn ang="0">
                  <a:pos x="165" y="1290"/>
                </a:cxn>
                <a:cxn ang="0">
                  <a:pos x="112" y="1337"/>
                </a:cxn>
                <a:cxn ang="0">
                  <a:pos x="65" y="1384"/>
                </a:cxn>
                <a:cxn ang="0">
                  <a:pos x="29" y="1440"/>
                </a:cxn>
                <a:cxn ang="0">
                  <a:pos x="7" y="1508"/>
                </a:cxn>
                <a:cxn ang="0">
                  <a:pos x="0" y="1582"/>
                </a:cxn>
                <a:cxn ang="0">
                  <a:pos x="9" y="1663"/>
                </a:cxn>
                <a:cxn ang="0">
                  <a:pos x="31" y="1733"/>
                </a:cxn>
                <a:cxn ang="0">
                  <a:pos x="63" y="1787"/>
                </a:cxn>
                <a:cxn ang="0">
                  <a:pos x="103" y="1841"/>
                </a:cxn>
                <a:cxn ang="0">
                  <a:pos x="69" y="1772"/>
                </a:cxn>
                <a:cxn ang="0">
                  <a:pos x="47" y="1705"/>
                </a:cxn>
                <a:cxn ang="0">
                  <a:pos x="38" y="1636"/>
                </a:cxn>
                <a:cxn ang="0">
                  <a:pos x="45" y="1577"/>
                </a:cxn>
                <a:cxn ang="0">
                  <a:pos x="68" y="1515"/>
                </a:cxn>
                <a:cxn ang="0">
                  <a:pos x="109" y="1460"/>
                </a:cxn>
                <a:cxn ang="0">
                  <a:pos x="168" y="1405"/>
                </a:cxn>
                <a:cxn ang="0">
                  <a:pos x="245" y="1364"/>
                </a:cxn>
              </a:cxnLst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rgbClr val="002B82">
                    <a:alpha val="100000"/>
                  </a:srgbClr>
                </a:gs>
                <a:gs pos="100000">
                  <a:schemeClr val="bg1">
                    <a:alpha val="100000"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58" name="Freeform 10"/>
            <p:cNvSpPr/>
            <p:nvPr/>
          </p:nvSpPr>
          <p:spPr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39"/>
                </a:cxn>
                <a:cxn ang="0">
                  <a:pos x="5830" y="1339"/>
                </a:cxn>
                <a:cxn ang="0">
                  <a:pos x="583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alpha val="100000"/>
                  </a:schemeClr>
                </a:gs>
                <a:gs pos="100000">
                  <a:schemeClr val="bg1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51" name="Rectangle 13"/>
          <p:cNvSpPr>
            <a:spLocks noGrp="1" noRot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2" name="Rectangle 1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KSO_BT1"/>
          <p:cNvSpPr>
            <a:spLocks noGrp="1"/>
          </p:cNvSpPr>
          <p:nvPr>
            <p:ph type="title"/>
          </p:nvPr>
        </p:nvSpPr>
        <p:spPr>
          <a:xfrm>
            <a:off x="461963" y="101600"/>
            <a:ext cx="8248650" cy="7000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3075" name="KSO_BC1"/>
          <p:cNvSpPr>
            <a:spLocks noGrp="1"/>
          </p:cNvSpPr>
          <p:nvPr>
            <p:ph type="body" idx="1"/>
          </p:nvPr>
        </p:nvSpPr>
        <p:spPr>
          <a:xfrm>
            <a:off x="461963" y="949325"/>
            <a:ext cx="8239125" cy="5192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</p:txBody>
      </p:sp>
      <p:sp>
        <p:nvSpPr>
          <p:cNvPr id="3076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 typeface="Arial" panose="020B0604020202020204" pitchFamily="34" charset="0"/>
              <a:buNone/>
              <a:defRPr sz="1200">
                <a:solidFill>
                  <a:srgbClr val="919293"/>
                </a:solidFill>
                <a:latin typeface="Garamond" panose="02020404030301010803" pitchFamily="18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buFont typeface="Arial" panose="020B0604020202020204" pitchFamily="34" charset="0"/>
              <a:buNone/>
              <a:defRPr sz="1200">
                <a:solidFill>
                  <a:srgbClr val="919293"/>
                </a:solidFill>
                <a:latin typeface="Garamond" panose="02020404030301010803" pitchFamily="18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919293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919293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Garamond" panose="02020404030301010803" pitchFamily="18" charset="0"/>
              </a:rPr>
            </a:fld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5D5F1F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44500" indent="-444500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80000"/>
        <a:buBlip>
          <a:blip r:embed="rId13"/>
        </a:buBlip>
        <a:defRPr sz="2000">
          <a:solidFill>
            <a:srgbClr val="8B8E2E"/>
          </a:solidFill>
          <a:latin typeface="+mn-lt"/>
          <a:ea typeface="+mn-ea"/>
          <a:cs typeface="+mn-cs"/>
        </a:defRPr>
      </a:lvl1pPr>
      <a:lvl2pPr marL="444500" indent="-444500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B1D19B"/>
        </a:buClr>
        <a:buFont typeface="幼圆" panose="02010509060101010101" pitchFamily="49" charset="-122"/>
        <a:buChar char=" "/>
        <a:defRPr sz="1600">
          <a:solidFill>
            <a:srgbClr val="727E6C"/>
          </a:solidFill>
          <a:latin typeface="幼圆" panose="02010509060101010101" pitchFamily="49" charset="-122"/>
          <a:ea typeface="幼圆" panose="02010509060101010101" pitchFamily="49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anose="02010509060101010101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8.GIF"/><Relationship Id="rId1" Type="http://schemas.openxmlformats.org/officeDocument/2006/relationships/image" Target="../media/image1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5.pn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6" name="Picture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9144000" cy="693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Rectangle 5"/>
          <p:cNvSpPr>
            <a:spLocks noGrp="1"/>
          </p:cNvSpPr>
          <p:nvPr>
            <p:ph type="body"/>
          </p:nvPr>
        </p:nvSpPr>
        <p:spPr>
          <a:xfrm>
            <a:off x="1143000" y="2174875"/>
            <a:ext cx="6477000" cy="2308225"/>
          </a:xfrm>
        </p:spPr>
        <p:txBody>
          <a:bodyPr vert="horz" wrap="square" lIns="91440" tIns="45720" rIns="91440" bIns="45720" anchor="ctr">
            <a:spAutoFit/>
          </a:bodyPr>
          <a:p>
            <a:pPr marL="0" indent="0" algn="l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zh-CN" altLang="zh-CN" sz="4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《三字经》《百家姓》《弟子规》《千字文》《论语》</a:t>
            </a:r>
            <a:r>
              <a:rPr lang="en-US" altLang="zh-CN" sz="4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zh-CN" sz="3600" b="1" dirty="0">
              <a:solidFill>
                <a:srgbClr val="7030A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425" y="1066800"/>
            <a:ext cx="58674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0" dirty="0"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4800" b="1" kern="0" cap="none" spc="0" normalizeH="0" baseline="0" noProof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中国经典诗文有：</a:t>
            </a:r>
            <a:endParaRPr kumimoji="0" lang="en-US" altLang="zh-CN" sz="4800" b="1" kern="0" cap="none" spc="0" normalizeH="0" baseline="0" noProof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kern="1200" cap="none" spc="0" normalizeH="0" baseline="0" noProof="0" dirty="0"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Text Box 4">
            <a:hlinkClick r:id="" action="ppaction://noaction"/>
          </p:cNvPr>
          <p:cNvSpPr txBox="1"/>
          <p:nvPr/>
        </p:nvSpPr>
        <p:spPr>
          <a:xfrm>
            <a:off x="2051050" y="1196975"/>
            <a:ext cx="4878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李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9811" name="Text Box 6"/>
          <p:cNvSpPr txBox="1"/>
          <p:nvPr/>
        </p:nvSpPr>
        <p:spPr>
          <a:xfrm>
            <a:off x="2268538" y="609600"/>
            <a:ext cx="10080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lĭ</a:t>
            </a:r>
            <a:endParaRPr lang="en-US" altLang="zh-CN" sz="40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9812" name="Text Box 7">
            <a:hlinkClick r:id="" action="ppaction://noaction"/>
          </p:cNvPr>
          <p:cNvSpPr txBox="1"/>
          <p:nvPr/>
        </p:nvSpPr>
        <p:spPr>
          <a:xfrm>
            <a:off x="990600" y="2349500"/>
            <a:ext cx="81534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你姓什么？我姓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？  木子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813" name="Text Box 5"/>
          <p:cNvSpPr txBox="1"/>
          <p:nvPr/>
        </p:nvSpPr>
        <p:spPr>
          <a:xfrm>
            <a:off x="4787900" y="333375"/>
            <a:ext cx="4716463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B814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李子 李树</a:t>
            </a:r>
            <a:endParaRPr lang="zh-CN" altLang="en-US" sz="4800" b="1" dirty="0">
              <a:solidFill>
                <a:srgbClr val="B814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B814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桃李</a:t>
            </a:r>
            <a:endParaRPr lang="zh-CN" altLang="en-US" sz="4800" b="1" dirty="0">
              <a:solidFill>
                <a:srgbClr val="B814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/>
      <p:bldP spid="119811" grpId="0"/>
      <p:bldP spid="119812" grpId="0"/>
      <p:bldP spid="1198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4">
            <a:hlinkClick r:id="" action="ppaction://noaction"/>
          </p:cNvPr>
          <p:cNvSpPr txBox="1"/>
          <p:nvPr/>
        </p:nvSpPr>
        <p:spPr>
          <a:xfrm>
            <a:off x="1835150" y="1741488"/>
            <a:ext cx="39798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66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张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87" name="Rectangle 8"/>
          <p:cNvSpPr/>
          <p:nvPr/>
        </p:nvSpPr>
        <p:spPr>
          <a:xfrm>
            <a:off x="1306513" y="2879725"/>
            <a:ext cx="7513637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楷体" panose="02010609060101010101" pitchFamily="49" charset="-122"/>
              </a:rPr>
              <a:t>他姓什么？他姓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张</a:t>
            </a:r>
            <a:r>
              <a:rPr lang="zh-CN" altLang="en-US" sz="60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60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Arial" panose="020B0604020202020204" pitchFamily="34" charset="0"/>
                <a:ea typeface="楷体" panose="02010609060101010101" pitchFamily="49" charset="-122"/>
              </a:rPr>
              <a:t>什么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张</a:t>
            </a:r>
            <a:r>
              <a:rPr lang="zh-CN" altLang="en-US" sz="6000" b="1" dirty="0">
                <a:latin typeface="Arial" panose="020B0604020202020204" pitchFamily="34" charset="0"/>
                <a:ea typeface="楷体" panose="02010609060101010101" pitchFamily="49" charset="-122"/>
              </a:rPr>
              <a:t>？弓长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张</a:t>
            </a:r>
            <a:r>
              <a:rPr lang="zh-CN" altLang="en-US" sz="60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endParaRPr lang="zh-CN" altLang="en-US" sz="6000" b="1" dirty="0"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endParaRPr lang="zh-CN" altLang="en-US" sz="6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1988" name="Text Box 19"/>
          <p:cNvSpPr txBox="1"/>
          <p:nvPr/>
        </p:nvSpPr>
        <p:spPr>
          <a:xfrm>
            <a:off x="1665288" y="1008063"/>
            <a:ext cx="24495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zh</a:t>
            </a:r>
            <a:r>
              <a:rPr lang="en-US" altLang="zh-CN" sz="4000" b="1" dirty="0">
                <a:latin typeface="宋体" panose="02010600030101010101" pitchFamily="2" charset="-122"/>
              </a:rPr>
              <a:t>ā</a:t>
            </a:r>
            <a:r>
              <a:rPr lang="en-US" altLang="zh-CN" sz="4000" b="1" dirty="0">
                <a:latin typeface="Arial" panose="020B0604020202020204" pitchFamily="34" charset="0"/>
              </a:rPr>
              <a:t>ng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44" name="Picture 12" descr="1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DF8"/>
              </a:clrFrom>
              <a:clrTo>
                <a:srgbClr val="FEFD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260350"/>
            <a:ext cx="2151063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4">
            <a:hlinkClick r:id="" action="ppaction://noaction"/>
          </p:cNvPr>
          <p:cNvSpPr txBox="1"/>
          <p:nvPr/>
        </p:nvSpPr>
        <p:spPr>
          <a:xfrm>
            <a:off x="2205038" y="1419225"/>
            <a:ext cx="9366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latin typeface="Arial" panose="020B0604020202020204" pitchFamily="34" charset="0"/>
              </a:rPr>
              <a:t>张</a:t>
            </a:r>
            <a:endParaRPr lang="zh-CN" altLang="en-US" sz="7200" b="1" dirty="0">
              <a:latin typeface="Arial" panose="020B0604020202020204" pitchFamily="34" charset="0"/>
            </a:endParaRPr>
          </a:p>
        </p:txBody>
      </p:sp>
      <p:sp>
        <p:nvSpPr>
          <p:cNvPr id="18437" name="Text Box 5">
            <a:hlinkClick r:id="" action="ppaction://noaction"/>
          </p:cNvPr>
          <p:cNvSpPr txBox="1"/>
          <p:nvPr/>
        </p:nvSpPr>
        <p:spPr>
          <a:xfrm>
            <a:off x="457200" y="4419600"/>
            <a:ext cx="830580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张开    张大        东张西望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纸张    张灯结彩    张牙舞爪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3" name="Text Box 6"/>
          <p:cNvSpPr txBox="1"/>
          <p:nvPr/>
        </p:nvSpPr>
        <p:spPr>
          <a:xfrm>
            <a:off x="762000" y="3098800"/>
            <a:ext cx="58324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</a:rPr>
              <a:t>我姓张，弓长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张</a:t>
            </a:r>
            <a:r>
              <a:rPr lang="zh-CN" altLang="en-US" sz="4800" dirty="0">
                <a:latin typeface="Arial" panose="020B0604020202020204" pitchFamily="34" charset="0"/>
              </a:rPr>
              <a:t>。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43014" name="Text Box 7"/>
          <p:cNvSpPr txBox="1"/>
          <p:nvPr/>
        </p:nvSpPr>
        <p:spPr>
          <a:xfrm>
            <a:off x="5724525" y="5805488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</a:endParaRPr>
          </a:p>
        </p:txBody>
      </p:sp>
      <p:sp>
        <p:nvSpPr>
          <p:cNvPr id="43015" name="Text Box 8"/>
          <p:cNvSpPr txBox="1"/>
          <p:nvPr/>
        </p:nvSpPr>
        <p:spPr>
          <a:xfrm>
            <a:off x="3067050" y="2667000"/>
            <a:ext cx="124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g</a:t>
            </a:r>
            <a:r>
              <a:rPr lang="en-US" altLang="zh-CN" sz="2800" b="1" dirty="0">
                <a:latin typeface="Arial" panose="020B0604020202020204" pitchFamily="34" charset="0"/>
              </a:rPr>
              <a:t>ō</a:t>
            </a:r>
            <a:r>
              <a:rPr lang="en-US" altLang="zh-CN" sz="2800" dirty="0">
                <a:latin typeface="Arial" panose="020B0604020202020204" pitchFamily="34" charset="0"/>
              </a:rPr>
              <a:t>ng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43016" name="Text Box 9"/>
          <p:cNvSpPr txBox="1"/>
          <p:nvPr/>
        </p:nvSpPr>
        <p:spPr>
          <a:xfrm>
            <a:off x="900113" y="981075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Arial" panose="020B0604020202020204" pitchFamily="34" charset="0"/>
            </a:endParaRPr>
          </a:p>
        </p:txBody>
      </p:sp>
      <p:sp>
        <p:nvSpPr>
          <p:cNvPr id="43017" name="Text Box 10"/>
          <p:cNvSpPr txBox="1"/>
          <p:nvPr/>
        </p:nvSpPr>
        <p:spPr>
          <a:xfrm>
            <a:off x="2133600" y="914400"/>
            <a:ext cx="12969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</a:rPr>
              <a:t>zh</a:t>
            </a:r>
            <a:r>
              <a:rPr lang="en-US" altLang="zh-CN" sz="2800" b="1" dirty="0">
                <a:latin typeface="宋体" panose="02010600030101010101" pitchFamily="2" charset="-122"/>
              </a:rPr>
              <a:t>ā</a:t>
            </a:r>
            <a:r>
              <a:rPr lang="en-US" altLang="zh-CN" sz="2800" dirty="0">
                <a:latin typeface="Arial" panose="020B0604020202020204" pitchFamily="34" charset="0"/>
              </a:rPr>
              <a:t>ng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pic>
        <p:nvPicPr>
          <p:cNvPr id="18443" name="Picture 11" descr="xm000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tretch>
            <a:fillRect/>
          </a:stretch>
        </p:blipFill>
        <p:spPr>
          <a:xfrm rot="-1150992">
            <a:off x="4953000" y="304800"/>
            <a:ext cx="187007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7" name="Picture 15" descr="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228600"/>
            <a:ext cx="1763713" cy="132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Picture 13" descr="1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88" y="669925"/>
            <a:ext cx="1655762" cy="1411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Picture 14" descr="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3538" y="614363"/>
            <a:ext cx="1703387" cy="340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Text Box 4">
            <a:hlinkClick r:id="" action="ppaction://noaction"/>
          </p:cNvPr>
          <p:cNvSpPr txBox="1"/>
          <p:nvPr/>
        </p:nvSpPr>
        <p:spPr>
          <a:xfrm>
            <a:off x="5435600" y="766763"/>
            <a:ext cx="1908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东吴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5" name="Text Box 5"/>
          <p:cNvSpPr txBox="1"/>
          <p:nvPr/>
        </p:nvSpPr>
        <p:spPr>
          <a:xfrm>
            <a:off x="5724525" y="2205038"/>
            <a:ext cx="936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wú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44036" name="Text Box 6"/>
          <p:cNvSpPr txBox="1"/>
          <p:nvPr/>
        </p:nvSpPr>
        <p:spPr>
          <a:xfrm>
            <a:off x="1981200" y="609600"/>
            <a:ext cx="10080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44037" name="Text Box 7">
            <a:hlinkClick r:id="" action="ppaction://noaction"/>
          </p:cNvPr>
          <p:cNvSpPr txBox="1"/>
          <p:nvPr/>
        </p:nvSpPr>
        <p:spPr>
          <a:xfrm>
            <a:off x="1042988" y="2781300"/>
            <a:ext cx="7010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月胡。口天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Text Box 6"/>
          <p:cNvSpPr txBox="1"/>
          <p:nvPr/>
        </p:nvSpPr>
        <p:spPr>
          <a:xfrm>
            <a:off x="1116013" y="2295525"/>
            <a:ext cx="10080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幼圆" panose="02010509060101010101" pitchFamily="49" charset="-122"/>
                <a:ea typeface="幼圆" panose="02010509060101010101" pitchFamily="49" charset="-122"/>
              </a:rPr>
              <a:t>ɡ</a:t>
            </a:r>
            <a:r>
              <a:rPr lang="en-US" altLang="zh-CN" sz="40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ǔ</a:t>
            </a:r>
            <a:endParaRPr lang="en-US" altLang="zh-CN" sz="40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2887" name="Text Box 4">
            <a:hlinkClick r:id="" action="ppaction://noaction"/>
          </p:cNvPr>
          <p:cNvSpPr txBox="1"/>
          <p:nvPr/>
        </p:nvSpPr>
        <p:spPr>
          <a:xfrm>
            <a:off x="827088" y="4005263"/>
            <a:ext cx="19081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古诗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古今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               </a:t>
            </a:r>
            <a:r>
              <a:rPr lang="zh-CN" altLang="zh-CN" sz="4000">
                <a:latin typeface="华文中宋" panose="02010600040101010101" charset="-122"/>
                <a:ea typeface="华文中宋" panose="02010600040101010101" charset="-122"/>
              </a:rPr>
              <a:t>你姓什么？</a:t>
            </a:r>
            <a:endParaRPr lang="zh-CN" altLang="zh-CN" sz="40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zh-CN" sz="4000">
                <a:latin typeface="华文中宋" panose="02010600040101010101" charset="-122"/>
                <a:ea typeface="华文中宋" panose="02010600040101010101" charset="-122"/>
              </a:rPr>
              <a:t>                   我姓</a:t>
            </a:r>
            <a:r>
              <a:rPr lang="zh-CN" altLang="zh-CN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方</a:t>
            </a:r>
            <a:r>
              <a:rPr lang="zh-CN" altLang="zh-CN" sz="400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zh-CN" sz="40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                   什么方？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                  </a:t>
            </a:r>
            <a:r>
              <a:rPr lang="zh-CN" altLang="en-US" sz="40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方向的方</a:t>
            </a: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40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6084" name="Picture 4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96400" cy="693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5" name="Text Box 5"/>
          <p:cNvSpPr txBox="1"/>
          <p:nvPr/>
        </p:nvSpPr>
        <p:spPr>
          <a:xfrm>
            <a:off x="2238375" y="2105025"/>
            <a:ext cx="37814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Garamond" panose="02020404030301010803" pitchFamily="18" charset="0"/>
            </a:endParaRPr>
          </a:p>
        </p:txBody>
      </p:sp>
      <p:sp>
        <p:nvSpPr>
          <p:cNvPr id="46086" name="WordArt 6"/>
          <p:cNvSpPr/>
          <p:nvPr/>
        </p:nvSpPr>
        <p:spPr>
          <a:xfrm>
            <a:off x="1600200" y="990600"/>
            <a:ext cx="5943600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7" name="WordArt 7" descr="water"/>
          <p:cNvSpPr/>
          <p:nvPr/>
        </p:nvSpPr>
        <p:spPr>
          <a:xfrm>
            <a:off x="1028700" y="3276600"/>
            <a:ext cx="7086600" cy="1252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66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107763" dir="13499999" sx="125000" sy="125000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你还知道哪些姓氏？</a:t>
            </a:r>
            <a:endParaRPr lang="zh-CN" altLang="en-US" sz="3600">
              <a:ln w="9525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107763" dir="13499999" sx="125000" sy="125000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8" name="AutoShape 8">
            <a:hlinkClick r:id="" action="ppaction://hlinkshowjump?jump=firstslide"/>
          </p:cNvPr>
          <p:cNvSpPr/>
          <p:nvPr/>
        </p:nvSpPr>
        <p:spPr>
          <a:xfrm>
            <a:off x="6477000" y="6324600"/>
            <a:ext cx="863600" cy="504825"/>
          </a:xfrm>
          <a:prstGeom prst="leftArrow">
            <a:avLst>
              <a:gd name="adj1" fmla="val 50000"/>
              <a:gd name="adj2" fmla="val 427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endParaRPr lang="zh-CN" altLang="en-US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55" y="1484364"/>
            <a:ext cx="9430787" cy="276999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按课文的样子说说自己的姓</a:t>
            </a:r>
            <a:endParaRPr kumimoji="0" lang="en-US" altLang="zh-CN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50" normalizeH="0" baseline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我姓（     ），（      ）。</a:t>
            </a:r>
            <a:endParaRPr kumimoji="0" lang="zh-CN" altLang="en-US" sz="6600" b="1" i="0" u="none" strike="noStrike" kern="1200" cap="none" spc="50" normalizeH="0" baseline="0" noProof="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Text Box 5"/>
          <p:cNvSpPr txBox="1">
            <a:spLocks noChangeArrowheads="1"/>
          </p:cNvSpPr>
          <p:nvPr/>
        </p:nvSpPr>
        <p:spPr bwMode="auto">
          <a:xfrm>
            <a:off x="5508625" y="2205038"/>
            <a:ext cx="19446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许多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1" name="Rectangle 7">
            <a:hlinkClick r:id="" action="ppaction://noaction"/>
          </p:cNvPr>
          <p:cNvSpPr/>
          <p:nvPr/>
        </p:nvSpPr>
        <p:spPr>
          <a:xfrm>
            <a:off x="1439863" y="3500438"/>
            <a:ext cx="69484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Arial" panose="020B0604020202020204" pitchFamily="34" charset="0"/>
              </a:rPr>
              <a:t>中国姓氏有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很多</a:t>
            </a:r>
            <a:r>
              <a:rPr lang="zh-CN" altLang="en-US" sz="6000" b="1" dirty="0">
                <a:latin typeface="Arial" panose="020B0604020202020204" pitchFamily="34" charset="0"/>
              </a:rPr>
              <a:t>，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Text Box 3">
            <a:hlinkClick r:id="" action="ppaction://noaction"/>
          </p:cNvPr>
          <p:cNvSpPr txBox="1"/>
          <p:nvPr/>
        </p:nvSpPr>
        <p:spPr>
          <a:xfrm>
            <a:off x="2339975" y="404813"/>
            <a:ext cx="5459413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赵国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完璧归赵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7">
            <a:hlinkClick r:id="" action="ppaction://noaction"/>
          </p:cNvPr>
          <p:cNvSpPr/>
          <p:nvPr/>
        </p:nvSpPr>
        <p:spPr>
          <a:xfrm>
            <a:off x="0" y="2997200"/>
            <a:ext cx="76136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赵</a:t>
            </a:r>
            <a:r>
              <a:rPr lang="zh-CN" altLang="en-US" sz="6000" b="1" dirty="0">
                <a:latin typeface="Arial" panose="020B0604020202020204" pitchFamily="34" charset="0"/>
              </a:rPr>
              <a:t>、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钱</a:t>
            </a:r>
            <a:r>
              <a:rPr lang="zh-CN" altLang="en-US" sz="6000" b="1" dirty="0">
                <a:latin typeface="Arial" panose="020B0604020202020204" pitchFamily="34" charset="0"/>
              </a:rPr>
              <a:t>、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孙</a:t>
            </a:r>
            <a:r>
              <a:rPr lang="zh-CN" altLang="en-US" sz="6000" b="1" dirty="0">
                <a:latin typeface="Arial" panose="020B0604020202020204" pitchFamily="34" charset="0"/>
              </a:rPr>
              <a:t>、李</a:t>
            </a:r>
            <a:endParaRPr lang="zh-CN" altLang="en-US" sz="6000" b="1" dirty="0">
              <a:latin typeface="Arial" panose="020B0604020202020204" pitchFamily="34" charset="0"/>
            </a:endParaRPr>
          </a:p>
        </p:txBody>
      </p:sp>
      <p:sp>
        <p:nvSpPr>
          <p:cNvPr id="49156" name="Text Box 5"/>
          <p:cNvSpPr txBox="1"/>
          <p:nvPr/>
        </p:nvSpPr>
        <p:spPr>
          <a:xfrm>
            <a:off x="0" y="2276475"/>
            <a:ext cx="167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zhào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157" name="Text Box 5"/>
          <p:cNvSpPr txBox="1"/>
          <p:nvPr/>
        </p:nvSpPr>
        <p:spPr>
          <a:xfrm>
            <a:off x="1692275" y="2205038"/>
            <a:ext cx="167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qián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158" name="Text Box 13"/>
          <p:cNvSpPr txBox="1"/>
          <p:nvPr/>
        </p:nvSpPr>
        <p:spPr>
          <a:xfrm>
            <a:off x="3492500" y="2205038"/>
            <a:ext cx="15621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sūn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983" name="Text Box 7"/>
          <p:cNvSpPr txBox="1"/>
          <p:nvPr/>
        </p:nvSpPr>
        <p:spPr>
          <a:xfrm>
            <a:off x="0" y="333375"/>
            <a:ext cx="2232025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走</a:t>
            </a:r>
            <a:endParaRPr lang="zh-CN" altLang="en-US" sz="4400" b="1" dirty="0">
              <a:solidFill>
                <a:srgbClr val="FF99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走字旁</a:t>
            </a:r>
            <a:endParaRPr lang="zh-CN" altLang="en-US" sz="4400" b="1" dirty="0">
              <a:solidFill>
                <a:srgbClr val="FF99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6984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3933825"/>
            <a:ext cx="723900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5" name="Text Box 9"/>
          <p:cNvSpPr txBox="1"/>
          <p:nvPr/>
        </p:nvSpPr>
        <p:spPr>
          <a:xfrm>
            <a:off x="2987675" y="4076700"/>
            <a:ext cx="22320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99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金字旁</a:t>
            </a:r>
            <a:endParaRPr lang="zh-CN" altLang="en-US" sz="4400" b="1" dirty="0">
              <a:solidFill>
                <a:srgbClr val="FF99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6986" name="Text Box 3">
            <a:hlinkClick r:id="" action="ppaction://noaction"/>
          </p:cNvPr>
          <p:cNvSpPr txBox="1"/>
          <p:nvPr/>
        </p:nvSpPr>
        <p:spPr>
          <a:xfrm>
            <a:off x="5003800" y="4035425"/>
            <a:ext cx="54594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金钱 花钱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6987" name="Text Box 3">
            <a:hlinkClick r:id="" action="ppaction://noaction"/>
          </p:cNvPr>
          <p:cNvSpPr txBox="1"/>
          <p:nvPr/>
        </p:nvSpPr>
        <p:spPr>
          <a:xfrm>
            <a:off x="3132138" y="1341438"/>
            <a:ext cx="5459412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孙子 孙女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78" grpId="1"/>
      <p:bldP spid="126983" grpId="0"/>
      <p:bldP spid="126985" grpId="0"/>
      <p:bldP spid="126986" grpId="0"/>
      <p:bldP spid="1269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7">
            <a:hlinkClick r:id="" action="ppaction://noaction"/>
          </p:cNvPr>
          <p:cNvSpPr/>
          <p:nvPr/>
        </p:nvSpPr>
        <p:spPr>
          <a:xfrm>
            <a:off x="1042988" y="2276475"/>
            <a:ext cx="694848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周</a:t>
            </a:r>
            <a:r>
              <a:rPr lang="zh-CN" altLang="en-US" sz="6000" b="1" dirty="0">
                <a:latin typeface="Arial" panose="020B0604020202020204" pitchFamily="34" charset="0"/>
              </a:rPr>
              <a:t>、吴、郑、  </a:t>
            </a: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</a:rPr>
              <a:t>王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0179" name="Text Box 5"/>
          <p:cNvSpPr txBox="1"/>
          <p:nvPr/>
        </p:nvSpPr>
        <p:spPr>
          <a:xfrm>
            <a:off x="827088" y="1700213"/>
            <a:ext cx="1677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zhōu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180" name="Text Box 5"/>
          <p:cNvSpPr txBox="1"/>
          <p:nvPr/>
        </p:nvSpPr>
        <p:spPr>
          <a:xfrm>
            <a:off x="5846763" y="1700213"/>
            <a:ext cx="1677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wánɡ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181" name="Text Box 5"/>
          <p:cNvSpPr txBox="1"/>
          <p:nvPr/>
        </p:nvSpPr>
        <p:spPr>
          <a:xfrm>
            <a:off x="3635375" y="1700213"/>
            <a:ext cx="1677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3366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zhènɡ</a:t>
            </a:r>
            <a:endParaRPr lang="en-US" altLang="zh-CN" sz="4000" b="1" dirty="0">
              <a:solidFill>
                <a:srgbClr val="3366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8006" name="Text Box 3">
            <a:hlinkClick r:id="" action="ppaction://noaction"/>
          </p:cNvPr>
          <p:cNvSpPr txBox="1"/>
          <p:nvPr/>
        </p:nvSpPr>
        <p:spPr>
          <a:xfrm>
            <a:off x="755650" y="3644900"/>
            <a:ext cx="1655763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四周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周边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28007" name="Text Box 3">
            <a:hlinkClick r:id="" action="ppaction://noaction"/>
          </p:cNvPr>
          <p:cNvSpPr txBox="1"/>
          <p:nvPr/>
        </p:nvSpPr>
        <p:spPr>
          <a:xfrm>
            <a:off x="5867400" y="3644900"/>
            <a:ext cx="2232025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王子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国王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0"/>
      <p:bldP spid="1280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2770" name="Picture 2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685800"/>
            <a:ext cx="8458200" cy="3733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None/>
              <a:defRPr/>
            </a:pP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《百家姓》</a:t>
            </a:r>
            <a:endParaRPr kumimoji="0" lang="zh-CN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4500" marR="0" lvl="0" indent="-444500" algn="just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Blip>
                <a:blip r:embed="rId2"/>
              </a:buBlip>
              <a:defRPr/>
            </a:pP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赵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钱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孙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李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周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吴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郑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王</a:t>
            </a:r>
            <a:endParaRPr kumimoji="0" lang="zh-CN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4500" marR="0" lvl="0" indent="-444500" algn="just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Blip>
                <a:blip r:embed="rId2"/>
              </a:buBlip>
              <a:defRPr/>
            </a:pP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冯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陈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褚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卫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蒋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沈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韩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杨</a:t>
            </a:r>
            <a:endParaRPr kumimoji="0" lang="zh-CN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4500" marR="0" lvl="0" indent="-444500" algn="just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Blip>
                <a:blip r:embed="rId2"/>
              </a:buBlip>
              <a:defRPr/>
            </a:pP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朱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尤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许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何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吕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施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</a:t>
            </a:r>
            <a:endParaRPr kumimoji="0" lang="zh-CN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4500" marR="0" lvl="0" indent="-444500" algn="just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Blip>
                <a:blip r:embed="rId2"/>
              </a:buBlip>
              <a:defRPr/>
            </a:pP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孔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曹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严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华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   陶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姜……</a:t>
            </a:r>
            <a:endParaRPr kumimoji="0" lang="zh-CN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FontTx/>
              <a:buNone/>
              <a:defRPr/>
            </a:pPr>
            <a:endParaRPr kumimoji="0" 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2"/>
          <p:cNvSpPr/>
          <p:nvPr/>
        </p:nvSpPr>
        <p:spPr>
          <a:xfrm>
            <a:off x="823913" y="533400"/>
            <a:ext cx="76962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诸葛、东方，</a:t>
            </a:r>
            <a:endParaRPr lang="en-US" altLang="zh-CN" sz="5400" b="1" dirty="0">
              <a:solidFill>
                <a:srgbClr val="FF0000"/>
              </a:solidFill>
              <a:latin typeface="Garamond" panose="02020404030301010803" pitchFamily="18" charset="0"/>
              <a:sym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上官，欧阳</a:t>
            </a:r>
            <a:r>
              <a:rPr lang="en-US" altLang="zh-CN" sz="54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……</a:t>
            </a:r>
            <a:endParaRPr lang="zh-CN" altLang="zh-CN" sz="6600" b="1" dirty="0">
              <a:solidFill>
                <a:srgbClr val="041FEC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8588" y="3386138"/>
            <a:ext cx="711041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latin typeface="Garamond" panose="02020404030301010803" pitchFamily="18" charset="0"/>
              </a:rPr>
              <a:t>由两个及以上的汉字组成的姓氏。</a:t>
            </a:r>
            <a:endParaRPr lang="zh-CN" altLang="en-US" sz="3600" dirty="0">
              <a:latin typeface="Garamond" panose="02020404030301010803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5513" y="2287802"/>
            <a:ext cx="2133544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6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复姓</a:t>
            </a:r>
            <a:endParaRPr kumimoji="0" lang="zh-CN" altLang="en-US" sz="66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75" y="4521200"/>
            <a:ext cx="802322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Garamond" panose="02020404030301010803" pitchFamily="18" charset="0"/>
              </a:rPr>
              <a:t>我国现存的复姓有</a:t>
            </a:r>
            <a:r>
              <a:rPr lang="en-US" altLang="zh-CN" sz="3600" b="1" dirty="0">
                <a:latin typeface="Garamond" panose="02020404030301010803" pitchFamily="18" charset="0"/>
              </a:rPr>
              <a:t>81</a:t>
            </a:r>
            <a:r>
              <a:rPr lang="zh-CN" altLang="en-US" sz="3600" b="1" dirty="0">
                <a:latin typeface="Garamond" panose="02020404030301010803" pitchFamily="18" charset="0"/>
              </a:rPr>
              <a:t>个：太史、端木、司马、独孤、南宫、皇甫、闻人、夏侯、濮阳</a:t>
            </a:r>
            <a:r>
              <a:rPr lang="en-US" altLang="zh-CN" sz="3600" b="1" dirty="0">
                <a:latin typeface="Garamond" panose="02020404030301010803" pitchFamily="18" charset="0"/>
              </a:rPr>
              <a:t>……</a:t>
            </a:r>
            <a:endParaRPr lang="zh-CN" altLang="en-US" sz="3600" b="1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2057400" y="1981200"/>
            <a:ext cx="5105400" cy="461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你姓什么？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我姓</a:t>
            </a:r>
            <a:r>
              <a:rPr lang="zh-CN" altLang="en-US" sz="5400" b="1" u="sng" dirty="0">
                <a:latin typeface="Arial" panose="020B0604020202020204" pitchFamily="34" charset="0"/>
                <a:ea typeface="黑体" panose="02010609060101010101" pitchFamily="49" charset="-122"/>
              </a:rPr>
              <a:t>             </a:t>
            </a: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什么</a:t>
            </a:r>
            <a:r>
              <a:rPr lang="zh-CN" altLang="en-US" sz="5400" b="1" u="sng" dirty="0">
                <a:latin typeface="Arial" panose="020B0604020202020204" pitchFamily="34" charset="0"/>
                <a:ea typeface="黑体" panose="02010609060101010101" pitchFamily="49" charset="-122"/>
              </a:rPr>
              <a:t>             </a:t>
            </a: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？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u="sng" dirty="0">
                <a:latin typeface="Arial" panose="020B0604020202020204" pitchFamily="34" charset="0"/>
                <a:ea typeface="黑体" panose="02010609060101010101" pitchFamily="49" charset="-122"/>
              </a:rPr>
              <a:t>                    </a:t>
            </a:r>
            <a:r>
              <a:rPr lang="zh-CN" altLang="en-US" sz="54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5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7" name="Text Box 3"/>
          <p:cNvSpPr txBox="1"/>
          <p:nvPr/>
        </p:nvSpPr>
        <p:spPr>
          <a:xfrm>
            <a:off x="2195513" y="836613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说一说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52228" name="Picture 6" descr="3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26" t="14302" r="14177" b="17044"/>
          <a:stretch>
            <a:fillRect/>
          </a:stretch>
        </p:blipFill>
        <p:spPr>
          <a:xfrm>
            <a:off x="381000" y="3810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7"/>
          <p:cNvGrpSpPr/>
          <p:nvPr/>
        </p:nvGrpSpPr>
        <p:grpSpPr>
          <a:xfrm>
            <a:off x="6804025" y="260350"/>
            <a:ext cx="2339975" cy="1622425"/>
            <a:chOff x="4286" y="140"/>
            <a:chExt cx="1316" cy="1022"/>
          </a:xfrm>
        </p:grpSpPr>
        <p:sp>
          <p:nvSpPr>
            <p:cNvPr id="52237" name="AutoShape 8"/>
            <p:cNvSpPr/>
            <p:nvPr/>
          </p:nvSpPr>
          <p:spPr>
            <a:xfrm flipH="1">
              <a:off x="4286" y="140"/>
              <a:ext cx="1316" cy="1022"/>
            </a:xfrm>
            <a:prstGeom prst="flowChartMagneticTap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spcBef>
                  <a:spcPct val="50000"/>
                </a:spcBef>
              </a:pPr>
              <a:endParaRPr lang="zh-CN" altLang="en-US" sz="2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2238" name="Text Box 9"/>
            <p:cNvSpPr txBox="1"/>
            <p:nvPr/>
          </p:nvSpPr>
          <p:spPr>
            <a:xfrm flipH="1">
              <a:off x="4409" y="435"/>
              <a:ext cx="1064" cy="442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B814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好棒呀</a:t>
              </a:r>
              <a:r>
                <a:rPr lang="en-US" altLang="zh-CN" sz="4000" b="1" dirty="0">
                  <a:solidFill>
                    <a:srgbClr val="B814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!</a:t>
              </a:r>
              <a:endParaRPr lang="en-US" altLang="zh-CN" sz="4000" b="1" dirty="0">
                <a:solidFill>
                  <a:srgbClr val="B814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6330" name="Text Box 10"/>
          <p:cNvSpPr txBox="1"/>
          <p:nvPr/>
        </p:nvSpPr>
        <p:spPr>
          <a:xfrm>
            <a:off x="457200" y="2667000"/>
            <a:ext cx="106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王</a:t>
            </a:r>
            <a:endParaRPr lang="zh-CN" altLang="en-US" sz="44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1" name="Text Box 11"/>
          <p:cNvSpPr txBox="1"/>
          <p:nvPr/>
        </p:nvSpPr>
        <p:spPr>
          <a:xfrm>
            <a:off x="1066800" y="3276600"/>
            <a:ext cx="106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黄</a:t>
            </a:r>
            <a:endParaRPr lang="zh-CN" altLang="en-US" sz="44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2" name="Text Box 12"/>
          <p:cNvSpPr txBox="1"/>
          <p:nvPr/>
        </p:nvSpPr>
        <p:spPr>
          <a:xfrm>
            <a:off x="457200" y="4632325"/>
            <a:ext cx="106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曹</a:t>
            </a:r>
            <a:endParaRPr lang="zh-CN" altLang="en-US" sz="44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4" name="Text Box 14"/>
          <p:cNvSpPr txBox="1"/>
          <p:nvPr/>
        </p:nvSpPr>
        <p:spPr>
          <a:xfrm>
            <a:off x="6781800" y="2667000"/>
            <a:ext cx="106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杨</a:t>
            </a:r>
            <a:endParaRPr lang="zh-CN" altLang="en-US" sz="44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6335" name="Text Box 15"/>
          <p:cNvSpPr txBox="1"/>
          <p:nvPr/>
        </p:nvSpPr>
        <p:spPr>
          <a:xfrm>
            <a:off x="7391400" y="3276600"/>
            <a:ext cx="106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林</a:t>
            </a:r>
            <a:endParaRPr lang="zh-CN" altLang="en-US" sz="4400" b="1" dirty="0">
              <a:solidFill>
                <a:srgbClr val="B8143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/>
      <p:bldP spid="56331" grpId="0"/>
      <p:bldP spid="56332" grpId="0"/>
      <p:bldP spid="56334" grpId="0"/>
      <p:bldP spid="563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Text Box 4"/>
          <p:cNvSpPr txBox="1"/>
          <p:nvPr/>
        </p:nvSpPr>
        <p:spPr>
          <a:xfrm>
            <a:off x="2268538" y="2133600"/>
            <a:ext cx="4535487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司马光，姓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司马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。诸葛亮，姓什么？诸葛亮，姓</a:t>
            </a:r>
            <a:r>
              <a:rPr lang="zh-CN" altLang="en-US" sz="4000" b="1" dirty="0">
                <a:solidFill>
                  <a:srgbClr val="66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诸葛</a:t>
            </a: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1" name="Text Box 5"/>
          <p:cNvSpPr txBox="1"/>
          <p:nvPr/>
        </p:nvSpPr>
        <p:spPr>
          <a:xfrm>
            <a:off x="2195513" y="836613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读句子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2627313" y="5084763"/>
            <a:ext cx="525621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99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公孙、欧阳、西门、东方</a:t>
            </a:r>
            <a:r>
              <a:rPr lang="en-US" altLang="zh-CN" sz="4000" b="1" dirty="0">
                <a:solidFill>
                  <a:srgbClr val="99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……</a:t>
            </a:r>
            <a:endParaRPr lang="en-US" altLang="zh-CN" sz="4000" b="1" dirty="0">
              <a:solidFill>
                <a:srgbClr val="99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838200" y="5084763"/>
            <a:ext cx="1600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9060101010101" pitchFamily="49" charset="-122"/>
              </a:rPr>
              <a:t>复姓：</a:t>
            </a:r>
            <a:endParaRPr lang="zh-CN" altLang="en-US" sz="4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3254" name="Picture 11" descr="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486025" cy="2663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7"/>
          <p:cNvGrpSpPr/>
          <p:nvPr/>
        </p:nvGrpSpPr>
        <p:grpSpPr>
          <a:xfrm>
            <a:off x="6804025" y="260350"/>
            <a:ext cx="2339975" cy="1622425"/>
            <a:chOff x="4286" y="140"/>
            <a:chExt cx="1316" cy="1022"/>
          </a:xfrm>
        </p:grpSpPr>
        <p:sp>
          <p:nvSpPr>
            <p:cNvPr id="53256" name="AutoShape 15"/>
            <p:cNvSpPr/>
            <p:nvPr/>
          </p:nvSpPr>
          <p:spPr>
            <a:xfrm flipH="1">
              <a:off x="4286" y="140"/>
              <a:ext cx="1316" cy="1022"/>
            </a:xfrm>
            <a:prstGeom prst="flowChartMagneticTap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spcBef>
                  <a:spcPct val="50000"/>
                </a:spcBef>
              </a:pPr>
              <a:endParaRPr lang="zh-CN" altLang="en-US" sz="2400" b="1" dirty="0">
                <a:solidFill>
                  <a:srgbClr val="B8143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53257" name="Text Box 16"/>
            <p:cNvSpPr txBox="1"/>
            <p:nvPr/>
          </p:nvSpPr>
          <p:spPr>
            <a:xfrm flipH="1">
              <a:off x="4409" y="435"/>
              <a:ext cx="1064" cy="442"/>
            </a:xfrm>
            <a:prstGeom prst="rect">
              <a:avLst/>
            </a:prstGeom>
            <a:solidFill>
              <a:srgbClr val="FFFF00"/>
            </a:solidFill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B814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好棒呀</a:t>
              </a:r>
              <a:r>
                <a:rPr lang="en-US" altLang="zh-CN" sz="4000" b="1" dirty="0">
                  <a:solidFill>
                    <a:srgbClr val="B814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!</a:t>
              </a:r>
              <a:endParaRPr lang="en-US" altLang="zh-CN" sz="4000" b="1" dirty="0">
                <a:solidFill>
                  <a:srgbClr val="B814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/>
      <p:bldP spid="41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 Box 4"/>
          <p:cNvSpPr txBox="1"/>
          <p:nvPr/>
        </p:nvSpPr>
        <p:spPr>
          <a:xfrm>
            <a:off x="1752600" y="917575"/>
            <a:ext cx="73914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你姓什么？我姓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李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什么李？木子李。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他姓什么？他姓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张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r>
              <a:rPr lang="en-US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什么张？弓长张。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古月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胡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，口天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吴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r>
              <a:rPr lang="en-US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双口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吕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，言午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许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endParaRPr lang="zh-CN" altLang="en-US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中国姓氏有很多，    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赵、钱、孙、李、       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周、吴、郑、王，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诸葛、东方，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上官，欧阳</a:t>
            </a:r>
            <a:r>
              <a:rPr lang="en-US" altLang="zh-CN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……</a:t>
            </a:r>
            <a:endParaRPr lang="zh-CN" altLang="zh-CN" sz="4000" b="1" dirty="0">
              <a:solidFill>
                <a:srgbClr val="041FEC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0852" y="33907"/>
            <a:ext cx="229101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姓氏歌</a:t>
            </a:r>
            <a:endParaRPr kumimoji="0" lang="zh-CN" altLang="en-US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11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24120">
            <a:off x="3962400" y="4343400"/>
            <a:ext cx="4284663" cy="191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Picture 7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24120">
            <a:off x="5545138" y="381000"/>
            <a:ext cx="3598862" cy="160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Picture 10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424120">
            <a:off x="1905000" y="2743200"/>
            <a:ext cx="4284663" cy="1912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Text Box 3"/>
          <p:cNvSpPr txBox="1"/>
          <p:nvPr/>
        </p:nvSpPr>
        <p:spPr>
          <a:xfrm>
            <a:off x="2014538" y="1052513"/>
            <a:ext cx="7129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你的名字是谁起的，有什么意思？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5302" name="Picture 4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195513" cy="219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195513" y="0"/>
            <a:ext cx="2808288" cy="2147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5400" i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  <a:cs typeface="+mn-cs"/>
              </a:rPr>
              <a:t>说一说</a:t>
            </a:r>
            <a:endParaRPr kumimoji="0" lang="zh-CN" altLang="en-US" sz="5400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5400" kern="1200" cap="none" spc="0" normalizeH="0" baseline="0" noProof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55304" name="Picture 6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404813"/>
            <a:ext cx="3059113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5" name="Picture 8" descr="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617199">
            <a:off x="0" y="333375"/>
            <a:ext cx="4497388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6" name="Text Box 9"/>
          <p:cNvSpPr txBox="1"/>
          <p:nvPr/>
        </p:nvSpPr>
        <p:spPr>
          <a:xfrm>
            <a:off x="304800" y="1828800"/>
            <a:ext cx="8839200" cy="4367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蒋</a:t>
            </a:r>
            <a:r>
              <a:rPr lang="zh-CN" altLang="en-US" sz="2800" b="1" dirty="0">
                <a:latin typeface="Garamond" panose="02020404030301010803" pitchFamily="18" charset="0"/>
              </a:rPr>
              <a:t>林燕</a:t>
            </a:r>
            <a:r>
              <a:rPr lang="zh-CN" altLang="en-US" sz="2800" dirty="0">
                <a:latin typeface="Garamond" panose="02020404030301010803" pitchFamily="18" charset="0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蒋</a:t>
            </a:r>
            <a:r>
              <a:rPr lang="zh-CN" altLang="en-US" sz="2800" b="1" dirty="0">
                <a:latin typeface="Garamond" panose="02020404030301010803" pitchFamily="18" charset="0"/>
              </a:rPr>
              <a:t>雨晨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周</a:t>
            </a:r>
            <a:r>
              <a:rPr lang="zh-CN" altLang="en-US" sz="2800" b="1" dirty="0">
                <a:latin typeface="Garamond" panose="02020404030301010803" pitchFamily="18" charset="0"/>
              </a:rPr>
              <a:t>李俊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周</a:t>
            </a:r>
            <a:r>
              <a:rPr lang="zh-CN" altLang="en-US" sz="2800" b="1" dirty="0">
                <a:latin typeface="Garamond" panose="02020404030301010803" pitchFamily="18" charset="0"/>
              </a:rPr>
              <a:t>政屹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陆</a:t>
            </a:r>
            <a:r>
              <a:rPr lang="zh-CN" altLang="en-US" sz="2800" b="1" dirty="0">
                <a:latin typeface="Garamond" panose="02020404030301010803" pitchFamily="18" charset="0"/>
              </a:rPr>
              <a:t>琪娜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金</a:t>
            </a:r>
            <a:r>
              <a:rPr lang="zh-CN" altLang="en-US" sz="2800" b="1" dirty="0">
                <a:latin typeface="Garamond" panose="02020404030301010803" pitchFamily="18" charset="0"/>
              </a:rPr>
              <a:t>嘉怡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谢</a:t>
            </a:r>
            <a:r>
              <a:rPr lang="zh-CN" altLang="en-US" sz="2800" b="1" dirty="0">
                <a:latin typeface="Garamond" panose="02020404030301010803" pitchFamily="18" charset="0"/>
              </a:rPr>
              <a:t>振威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严</a:t>
            </a:r>
            <a:r>
              <a:rPr lang="zh-CN" altLang="en-US" sz="2800" b="1" dirty="0">
                <a:latin typeface="Garamond" panose="02020404030301010803" pitchFamily="18" charset="0"/>
              </a:rPr>
              <a:t>子淳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王</a:t>
            </a:r>
            <a:r>
              <a:rPr lang="zh-CN" altLang="en-US" sz="2800" b="1" dirty="0">
                <a:latin typeface="Garamond" panose="02020404030301010803" pitchFamily="18" charset="0"/>
              </a:rPr>
              <a:t>依琳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胡</a:t>
            </a:r>
            <a:r>
              <a:rPr lang="zh-CN" altLang="en-US" sz="2800" b="1" dirty="0">
                <a:latin typeface="Garamond" panose="02020404030301010803" pitchFamily="18" charset="0"/>
              </a:rPr>
              <a:t>浩峰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章</a:t>
            </a:r>
            <a:r>
              <a:rPr lang="zh-CN" altLang="en-US" sz="2800" b="1" dirty="0">
                <a:latin typeface="Garamond" panose="02020404030301010803" pitchFamily="18" charset="0"/>
              </a:rPr>
              <a:t>峻玮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杨</a:t>
            </a:r>
            <a:r>
              <a:rPr lang="zh-CN" altLang="en-US" sz="2800" b="1" dirty="0">
                <a:latin typeface="Garamond" panose="02020404030301010803" pitchFamily="18" charset="0"/>
              </a:rPr>
              <a:t>钰航</a:t>
            </a:r>
            <a:endParaRPr lang="zh-CN" altLang="en-US" sz="2800" b="1" dirty="0">
              <a:latin typeface="Garamond" panose="02020404030301010803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虞</a:t>
            </a:r>
            <a:r>
              <a:rPr lang="zh-CN" altLang="en-US" sz="2800" b="1" dirty="0">
                <a:latin typeface="Garamond" panose="02020404030301010803" pitchFamily="18" charset="0"/>
              </a:rPr>
              <a:t>圣佳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陈</a:t>
            </a:r>
            <a:r>
              <a:rPr lang="zh-CN" altLang="en-US" sz="2800" b="1" dirty="0">
                <a:latin typeface="Garamond" panose="02020404030301010803" pitchFamily="18" charset="0"/>
              </a:rPr>
              <a:t>怡霏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李</a:t>
            </a:r>
            <a:r>
              <a:rPr lang="zh-CN" altLang="en-US" sz="2800" b="1" dirty="0">
                <a:latin typeface="Garamond" panose="02020404030301010803" pitchFamily="18" charset="0"/>
              </a:rPr>
              <a:t>辰熙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徐</a:t>
            </a:r>
            <a:r>
              <a:rPr lang="zh-CN" altLang="en-US" sz="2800" b="1" dirty="0">
                <a:latin typeface="Garamond" panose="02020404030301010803" pitchFamily="18" charset="0"/>
              </a:rPr>
              <a:t>一超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黄</a:t>
            </a:r>
            <a:r>
              <a:rPr lang="zh-CN" altLang="en-US" sz="2800" b="1" dirty="0">
                <a:latin typeface="Garamond" panose="02020404030301010803" pitchFamily="18" charset="0"/>
              </a:rPr>
              <a:t>俊毅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王</a:t>
            </a:r>
            <a:r>
              <a:rPr lang="zh-CN" altLang="en-US" sz="2800" b="1" dirty="0">
                <a:latin typeface="Garamond" panose="02020404030301010803" pitchFamily="18" charset="0"/>
              </a:rPr>
              <a:t>薪茹</a:t>
            </a:r>
            <a:endParaRPr lang="zh-CN" altLang="en-US" sz="2800" b="1" dirty="0">
              <a:latin typeface="Garamond" panose="02020404030301010803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严</a:t>
            </a:r>
            <a:r>
              <a:rPr lang="zh-CN" altLang="en-US" sz="2800" b="1" dirty="0">
                <a:latin typeface="Garamond" panose="02020404030301010803" pitchFamily="18" charset="0"/>
              </a:rPr>
              <a:t>垚熠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金</a:t>
            </a:r>
            <a:r>
              <a:rPr lang="zh-CN" altLang="en-US" sz="2800" b="1" dirty="0">
                <a:latin typeface="Garamond" panose="02020404030301010803" pitchFamily="18" charset="0"/>
              </a:rPr>
              <a:t>欣诺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陈</a:t>
            </a:r>
            <a:r>
              <a:rPr lang="zh-CN" altLang="en-US" sz="2800" b="1" dirty="0">
                <a:latin typeface="Garamond" panose="02020404030301010803" pitchFamily="18" charset="0"/>
              </a:rPr>
              <a:t>昕娈 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郑</a:t>
            </a:r>
            <a:r>
              <a:rPr lang="zh-CN" altLang="en-US" sz="2800" b="1" dirty="0">
                <a:latin typeface="Garamond" panose="02020404030301010803" pitchFamily="18" charset="0"/>
              </a:rPr>
              <a:t>淇云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谢</a:t>
            </a:r>
            <a:r>
              <a:rPr lang="zh-CN" altLang="en-US" sz="2800" b="1" dirty="0">
                <a:latin typeface="Garamond" panose="02020404030301010803" pitchFamily="18" charset="0"/>
              </a:rPr>
              <a:t>艳阳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郑</a:t>
            </a:r>
            <a:r>
              <a:rPr lang="zh-CN" altLang="en-US" sz="2800" b="1" dirty="0">
                <a:latin typeface="Garamond" panose="02020404030301010803" pitchFamily="18" charset="0"/>
              </a:rPr>
              <a:t>煕雯</a:t>
            </a:r>
            <a:endParaRPr lang="zh-CN" altLang="en-US" sz="2800" b="1" dirty="0">
              <a:latin typeface="Garamond" panose="02020404030301010803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潘</a:t>
            </a:r>
            <a:r>
              <a:rPr lang="zh-CN" altLang="en-US" sz="2800" b="1" dirty="0">
                <a:latin typeface="Garamond" panose="02020404030301010803" pitchFamily="18" charset="0"/>
              </a:rPr>
              <a:t>冠名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蒋</a:t>
            </a:r>
            <a:r>
              <a:rPr lang="zh-CN" altLang="en-US" sz="2800" b="1" dirty="0">
                <a:latin typeface="Garamond" panose="02020404030301010803" pitchFamily="18" charset="0"/>
              </a:rPr>
              <a:t>凌昊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娄</a:t>
            </a:r>
            <a:r>
              <a:rPr lang="zh-CN" altLang="en-US" sz="2800" b="1" dirty="0">
                <a:latin typeface="Garamond" panose="02020404030301010803" pitchFamily="18" charset="0"/>
              </a:rPr>
              <a:t>嘉鑫 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徐</a:t>
            </a:r>
            <a:r>
              <a:rPr lang="zh-CN" altLang="en-US" sz="2800" b="1" dirty="0">
                <a:latin typeface="Garamond" panose="02020404030301010803" pitchFamily="18" charset="0"/>
              </a:rPr>
              <a:t>嘉康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蒋</a:t>
            </a:r>
            <a:r>
              <a:rPr lang="zh-CN" altLang="en-US" sz="2800" b="1" dirty="0">
                <a:latin typeface="Garamond" panose="02020404030301010803" pitchFamily="18" charset="0"/>
              </a:rPr>
              <a:t>欣妍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徐</a:t>
            </a:r>
            <a:r>
              <a:rPr lang="zh-CN" altLang="en-US" sz="2800" b="1" dirty="0">
                <a:latin typeface="Garamond" panose="02020404030301010803" pitchFamily="18" charset="0"/>
              </a:rPr>
              <a:t>湘</a:t>
            </a:r>
            <a:endParaRPr lang="zh-CN" altLang="en-US" sz="2800" b="1" dirty="0">
              <a:latin typeface="Garamond" panose="02020404030301010803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蒋</a:t>
            </a:r>
            <a:r>
              <a:rPr lang="zh-CN" altLang="en-US" sz="2800" b="1" dirty="0">
                <a:latin typeface="Garamond" panose="02020404030301010803" pitchFamily="18" charset="0"/>
              </a:rPr>
              <a:t>林浩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张</a:t>
            </a:r>
            <a:r>
              <a:rPr lang="zh-CN" altLang="en-US" sz="2800" b="1" dirty="0">
                <a:latin typeface="Garamond" panose="02020404030301010803" pitchFamily="18" charset="0"/>
              </a:rPr>
              <a:t>弘燕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柘</a:t>
            </a:r>
            <a:r>
              <a:rPr lang="zh-CN" altLang="en-US" sz="2800" b="1" dirty="0">
                <a:latin typeface="Garamond" panose="02020404030301010803" pitchFamily="18" charset="0"/>
              </a:rPr>
              <a:t>思琦  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娄</a:t>
            </a:r>
            <a:r>
              <a:rPr lang="zh-CN" altLang="en-US" sz="2800" b="1" dirty="0">
                <a:latin typeface="Garamond" panose="02020404030301010803" pitchFamily="18" charset="0"/>
              </a:rPr>
              <a:t>鹏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叶</a:t>
            </a:r>
            <a:r>
              <a:rPr lang="zh-CN" altLang="en-US" sz="2800" b="1" dirty="0">
                <a:latin typeface="Garamond" panose="02020404030301010803" pitchFamily="18" charset="0"/>
              </a:rPr>
              <a:t>晴杨      </a:t>
            </a: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蒲</a:t>
            </a:r>
            <a:r>
              <a:rPr lang="zh-CN" altLang="en-US" sz="2800" b="1" dirty="0">
                <a:latin typeface="Garamond" panose="02020404030301010803" pitchFamily="18" charset="0"/>
              </a:rPr>
              <a:t>欣怡</a:t>
            </a:r>
            <a:endParaRPr lang="zh-CN" altLang="en-US" sz="2800" b="1" dirty="0">
              <a:latin typeface="Garamond" panose="02020404030301010803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</a:rPr>
              <a:t>张</a:t>
            </a:r>
            <a:r>
              <a:rPr lang="zh-CN" altLang="en-US" sz="2800" b="1" dirty="0">
                <a:latin typeface="Garamond" panose="02020404030301010803" pitchFamily="18" charset="0"/>
              </a:rPr>
              <a:t>静慧</a:t>
            </a:r>
            <a:endParaRPr lang="zh-CN" altLang="en-US" sz="2800" b="1" dirty="0">
              <a:latin typeface="Garamond" panose="02020404030301010803" pitchFamily="18" charset="0"/>
            </a:endParaRPr>
          </a:p>
        </p:txBody>
      </p:sp>
      <p:graphicFrame>
        <p:nvGraphicFramePr>
          <p:cNvPr id="132316" name="Group 220"/>
          <p:cNvGraphicFramePr>
            <a:graphicFrameLocks noGrp="1"/>
          </p:cNvGraphicFramePr>
          <p:nvPr/>
        </p:nvGraphicFramePr>
        <p:xfrm>
          <a:off x="3937000" y="3300413"/>
          <a:ext cx="1270000" cy="258763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171450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虞圣佳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anose="02020404030301010803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981200"/>
            <a:ext cx="38862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TextBox 1"/>
          <p:cNvSpPr txBox="1"/>
          <p:nvPr/>
        </p:nvSpPr>
        <p:spPr>
          <a:xfrm>
            <a:off x="5762625" y="1846263"/>
            <a:ext cx="1876425" cy="4156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百姓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同姓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大姓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6324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6325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56326" name="Picture 54" descr="图片2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7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Box 1"/>
          <p:cNvSpPr txBox="1"/>
          <p:nvPr/>
        </p:nvSpPr>
        <p:spPr>
          <a:xfrm>
            <a:off x="5762625" y="1846263"/>
            <a:ext cx="1882775" cy="212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什么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没什</a:t>
            </a:r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7347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348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57350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51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734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63738"/>
            <a:ext cx="3516313" cy="351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TextBox 1"/>
          <p:cNvSpPr txBox="1"/>
          <p:nvPr/>
        </p:nvSpPr>
        <p:spPr>
          <a:xfrm>
            <a:off x="5762625" y="2133600"/>
            <a:ext cx="188277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什么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多么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是么</a:t>
            </a:r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8371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8372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58374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5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837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63738"/>
            <a:ext cx="3922713" cy="392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Box 1"/>
          <p:cNvSpPr txBox="1"/>
          <p:nvPr/>
        </p:nvSpPr>
        <p:spPr>
          <a:xfrm>
            <a:off x="5762625" y="1846263"/>
            <a:ext cx="1882775" cy="4156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一双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双方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双关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59395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396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59398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9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939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79600"/>
            <a:ext cx="4122738" cy="4122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Box 1"/>
          <p:cNvSpPr txBox="1"/>
          <p:nvPr/>
        </p:nvSpPr>
        <p:spPr>
          <a:xfrm>
            <a:off x="5762625" y="1846263"/>
            <a:ext cx="188277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国土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中国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王国</a:t>
            </a:r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0419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420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60422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3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042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3" y="1793875"/>
            <a:ext cx="4260850" cy="426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5" descr="Pict00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 b="499"/>
          <a:stretch>
            <a:fillRect/>
          </a:stretch>
        </p:blipFill>
        <p:spPr>
          <a:xfrm>
            <a:off x="1763713" y="2514600"/>
            <a:ext cx="60198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Text Box 3"/>
          <p:cNvSpPr txBox="1"/>
          <p:nvPr/>
        </p:nvSpPr>
        <p:spPr>
          <a:xfrm>
            <a:off x="684213" y="981075"/>
            <a:ext cx="7561262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B814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7200" b="1" dirty="0">
                <a:solidFill>
                  <a:srgbClr val="B814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  氏  歌</a:t>
            </a:r>
            <a:endParaRPr lang="zh-CN" altLang="en-US" sz="7200" b="1" dirty="0">
              <a:solidFill>
                <a:srgbClr val="B8143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1403350" y="188913"/>
            <a:ext cx="1873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B8143F"/>
                </a:solidFill>
                <a:latin typeface="宋体" panose="02010600030101010101" pitchFamily="2" charset="-122"/>
              </a:rPr>
              <a:t>xìnɡ</a:t>
            </a:r>
            <a:endParaRPr lang="en-US" altLang="zh-CN" sz="4400" b="1" dirty="0">
              <a:solidFill>
                <a:srgbClr val="B8143F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3419475" y="188913"/>
            <a:ext cx="1873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B8143F"/>
                </a:solidFill>
                <a:latin typeface="宋体" panose="02010600030101010101" pitchFamily="2" charset="-122"/>
              </a:rPr>
              <a:t>shì</a:t>
            </a:r>
            <a:endParaRPr lang="en-US" altLang="zh-CN" sz="4400" b="1" dirty="0">
              <a:solidFill>
                <a:srgbClr val="B8143F"/>
              </a:solidFill>
              <a:latin typeface="宋体" panose="02010600030101010101" pitchFamily="2" charset="-122"/>
            </a:endParaRPr>
          </a:p>
        </p:txBody>
      </p:sp>
      <p:sp>
        <p:nvSpPr>
          <p:cNvPr id="112646" name="Text Box 6"/>
          <p:cNvSpPr txBox="1"/>
          <p:nvPr/>
        </p:nvSpPr>
        <p:spPr>
          <a:xfrm>
            <a:off x="107950" y="2708275"/>
            <a:ext cx="4716463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姓名</a:t>
            </a:r>
            <a:endParaRPr lang="zh-CN" altLang="en-US" sz="480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百家姓</a:t>
            </a:r>
            <a:endParaRPr lang="zh-CN" altLang="en-US" sz="480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47" name="Text Box 7"/>
          <p:cNvSpPr txBox="1"/>
          <p:nvPr/>
        </p:nvSpPr>
        <p:spPr>
          <a:xfrm>
            <a:off x="7092950" y="1052513"/>
            <a:ext cx="4716463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姓氏</a:t>
            </a:r>
            <a:endParaRPr lang="zh-CN" altLang="en-US" sz="480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66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氏族</a:t>
            </a:r>
            <a:endParaRPr lang="zh-CN" altLang="en-US" sz="4800" b="1" dirty="0">
              <a:solidFill>
                <a:srgbClr val="66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  <p:bldP spid="1126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Box 1"/>
          <p:cNvSpPr txBox="1"/>
          <p:nvPr/>
        </p:nvSpPr>
        <p:spPr>
          <a:xfrm>
            <a:off x="5762625" y="1846263"/>
            <a:ext cx="1882775" cy="4156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天王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王子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大王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1443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444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61446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7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144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46263"/>
            <a:ext cx="434340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TextBox 1"/>
          <p:cNvSpPr txBox="1"/>
          <p:nvPr/>
        </p:nvSpPr>
        <p:spPr>
          <a:xfrm>
            <a:off x="5762625" y="1846263"/>
            <a:ext cx="1882775" cy="3140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大方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多方</a:t>
            </a:r>
            <a:endParaRPr lang="en-US" altLang="zh-CN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6600" b="1" dirty="0">
                <a:solidFill>
                  <a:srgbClr val="FF0000"/>
                </a:solidFill>
                <a:latin typeface="Garamond" panose="02020404030301010803" pitchFamily="18" charset="0"/>
              </a:rPr>
              <a:t>东方</a:t>
            </a:r>
            <a:endParaRPr lang="zh-CN" altLang="en-US" sz="6600" b="1" dirty="0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62467" name="TextBox 21"/>
          <p:cNvSpPr txBox="1"/>
          <p:nvPr/>
        </p:nvSpPr>
        <p:spPr>
          <a:xfrm>
            <a:off x="3124200" y="752475"/>
            <a:ext cx="2254250" cy="6715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lIns="91409" tIns="45704" rIns="91409" bIns="45704">
            <a:spAutoFit/>
          </a:bodyPr>
          <a:p>
            <a:pPr defTabSz="1087755"/>
            <a:r>
              <a: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 会 写</a:t>
            </a:r>
            <a:endParaRPr lang="zh-CN" altLang="en-US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2468" name="Group 55"/>
          <p:cNvGrpSpPr/>
          <p:nvPr/>
        </p:nvGrpSpPr>
        <p:grpSpPr>
          <a:xfrm>
            <a:off x="2763838" y="120650"/>
            <a:ext cx="2976562" cy="1725613"/>
            <a:chOff x="0" y="0"/>
            <a:chExt cx="1766" cy="1087"/>
          </a:xfrm>
        </p:grpSpPr>
        <p:pic>
          <p:nvPicPr>
            <p:cNvPr id="62470" name="Picture 54" descr="图片25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766" cy="1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71" name="TextBox 21"/>
            <p:cNvSpPr txBox="1"/>
            <p:nvPr/>
          </p:nvSpPr>
          <p:spPr>
            <a:xfrm>
              <a:off x="230" y="398"/>
              <a:ext cx="1337" cy="423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lIns="91409" tIns="45704" rIns="91409" bIns="45704">
              <a:spAutoFit/>
            </a:bodyPr>
            <a:p>
              <a:pPr defTabSz="1087755"/>
              <a:r>
                <a:rPr lang="zh-CN" altLang="en-US" sz="3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 会 写</a:t>
              </a:r>
              <a:endParaRPr lang="zh-CN" altLang="en-US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246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851025"/>
            <a:ext cx="3787775" cy="378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0" name="Picture 5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74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WordArt 4"/>
          <p:cNvSpPr>
            <a:spLocks noTextEdit="1"/>
          </p:cNvSpPr>
          <p:nvPr/>
        </p:nvSpPr>
        <p:spPr>
          <a:xfrm>
            <a:off x="1676400" y="2971800"/>
            <a:ext cx="6096000" cy="139541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6600" b="1" spc="-6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谢谢大家！</a:t>
            </a:r>
            <a:endParaRPr lang="zh-CN" altLang="en-US" sz="6600" b="1" spc="-6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666750" y="2743200"/>
            <a:ext cx="8248650" cy="1119188"/>
          </a:xfrm>
        </p:spPr>
        <p:txBody>
          <a:bodyPr vert="horz" wrap="square" lIns="91440" tIns="45720" rIns="91440" bIns="45720" anchor="b"/>
          <a:p>
            <a:pPr algn="ctr" eaLnBrk="1" hangingPunct="1"/>
            <a:r>
              <a:rPr lang="zh-CN" altLang="en-US" sz="6000" dirty="0">
                <a:solidFill>
                  <a:srgbClr val="FF0000"/>
                </a:solidFill>
              </a:rPr>
              <a:t>                     姓氏歌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4819" name="WordArt 4"/>
          <p:cNvSpPr/>
          <p:nvPr/>
        </p:nvSpPr>
        <p:spPr>
          <a:xfrm>
            <a:off x="392113" y="49213"/>
            <a:ext cx="8523287" cy="931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读听老师读课文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1117600" y="838200"/>
            <a:ext cx="73914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latin typeface="Garamond" panose="02020404030301010803" pitchFamily="18" charset="0"/>
              </a:rPr>
              <a:t>你姓什么？我姓李。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latin typeface="Garamond" panose="02020404030301010803" pitchFamily="18" charset="0"/>
              </a:rPr>
              <a:t>什么李？木子李。</a:t>
            </a:r>
            <a:endParaRPr lang="zh-CN" altLang="zh-CN" sz="3200" b="1" dirty="0"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latin typeface="Garamond" panose="02020404030301010803" pitchFamily="18" charset="0"/>
              </a:rPr>
              <a:t>他姓什么？他姓张。</a:t>
            </a:r>
            <a:r>
              <a:rPr lang="en-US" altLang="zh-CN" sz="3200" b="1" dirty="0">
                <a:latin typeface="Garamond" panose="02020404030301010803" pitchFamily="18" charset="0"/>
              </a:rPr>
              <a:t> 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latin typeface="Garamond" panose="02020404030301010803" pitchFamily="18" charset="0"/>
              </a:rPr>
              <a:t>什么张？弓长张。</a:t>
            </a:r>
            <a:endParaRPr lang="zh-CN" altLang="zh-CN" sz="3200" b="1" dirty="0"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latin typeface="Garamond" panose="02020404030301010803" pitchFamily="18" charset="0"/>
              </a:rPr>
              <a:t>古月胡，口天吴。</a:t>
            </a:r>
            <a:r>
              <a:rPr lang="en-US" altLang="zh-CN" sz="3200" b="1" dirty="0">
                <a:latin typeface="Garamond" panose="02020404030301010803" pitchFamily="18" charset="0"/>
              </a:rPr>
              <a:t> 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latin typeface="Garamond" panose="02020404030301010803" pitchFamily="18" charset="0"/>
              </a:rPr>
              <a:t>双</a:t>
            </a:r>
            <a:r>
              <a:rPr lang="zh-CN" altLang="en-US" sz="3200" b="1" dirty="0">
                <a:latin typeface="Garamond" panose="02020404030301010803" pitchFamily="18" charset="0"/>
              </a:rPr>
              <a:t>人徐</a:t>
            </a:r>
            <a:r>
              <a:rPr lang="zh-CN" altLang="zh-CN" sz="3200" b="1" dirty="0">
                <a:latin typeface="Garamond" panose="02020404030301010803" pitchFamily="18" charset="0"/>
              </a:rPr>
              <a:t>，言午许。</a:t>
            </a:r>
            <a:endParaRPr lang="zh-CN" altLang="zh-CN" sz="3200" b="1" dirty="0">
              <a:latin typeface="Garamond" panose="02020404030301010803" pitchFamily="18" charset="0"/>
            </a:endParaRPr>
          </a:p>
          <a:p>
            <a:endParaRPr lang="zh-CN" altLang="en-US" sz="3200" b="1" dirty="0"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latin typeface="Garamond" panose="02020404030301010803" pitchFamily="18" charset="0"/>
              </a:rPr>
              <a:t>中国姓氏有许多，     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latin typeface="Garamond" panose="02020404030301010803" pitchFamily="18" charset="0"/>
              </a:rPr>
              <a:t>赵、钱、孙、李、       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latin typeface="Garamond" panose="02020404030301010803" pitchFamily="18" charset="0"/>
              </a:rPr>
              <a:t>周、吴、郑、王，</a:t>
            </a:r>
            <a:endParaRPr lang="en-US" altLang="zh-CN" sz="3200" b="1" dirty="0"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latin typeface="Garamond" panose="02020404030301010803" pitchFamily="18" charset="0"/>
                <a:sym typeface="宋体" panose="02010600030101010101" pitchFamily="2" charset="-122"/>
              </a:rPr>
              <a:t>诸葛、东方，</a:t>
            </a:r>
            <a:endParaRPr lang="en-US" altLang="zh-CN" sz="3200" b="1" dirty="0">
              <a:latin typeface="Garamond" panose="02020404030301010803" pitchFamily="18" charset="0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Garamond" panose="02020404030301010803" pitchFamily="18" charset="0"/>
                <a:sym typeface="宋体" panose="02010600030101010101" pitchFamily="2" charset="-122"/>
              </a:rPr>
              <a:t>上官，欧阳</a:t>
            </a:r>
            <a:r>
              <a:rPr lang="en-US" altLang="zh-CN" sz="3200" b="1" dirty="0">
                <a:latin typeface="Garamond" panose="02020404030301010803" pitchFamily="18" charset="0"/>
                <a:sym typeface="宋体" panose="02010600030101010101" pitchFamily="2" charset="-122"/>
              </a:rPr>
              <a:t>……</a:t>
            </a:r>
            <a:endParaRPr lang="zh-CN" altLang="zh-CN" sz="40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endParaRPr lang="zh-CN" altLang="en-US" dirty="0"/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381000" y="533400"/>
            <a:ext cx="8239125" cy="2537460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自读要求：</a:t>
            </a:r>
            <a:endParaRPr lang="zh-CN" altLang="en-US" sz="3600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      </a:t>
            </a:r>
            <a:r>
              <a:rPr lang="en-US" altLang="zh-CN" sz="3600" dirty="0"/>
              <a:t>1</a:t>
            </a:r>
            <a:r>
              <a:rPr lang="zh-CN" altLang="en-US" sz="3600" dirty="0"/>
              <a:t>、一读：自由大声地朗读课文，遇到生字和不都不准的生字，多拼读几遍。</a:t>
            </a:r>
            <a:endParaRPr lang="zh-CN" altLang="en-US" sz="3600" dirty="0"/>
          </a:p>
          <a:p>
            <a:pPr>
              <a:lnSpc>
                <a:spcPct val="90000"/>
              </a:lnSpc>
              <a:buNone/>
            </a:pPr>
            <a:r>
              <a:rPr lang="zh-CN" altLang="en-US" sz="3600" dirty="0"/>
              <a:t>     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584835" y="3317875"/>
            <a:ext cx="8202930" cy="204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44500" indent="-444500" algn="just" eaLnBrk="0" hangingPunct="0">
              <a:lnSpc>
                <a:spcPct val="90000"/>
              </a:lnSpc>
              <a:spcBef>
                <a:spcPts val="1800"/>
              </a:spcBef>
              <a:buClr>
                <a:srgbClr val="963B22"/>
              </a:buClr>
              <a:buNone/>
            </a:pPr>
            <a:r>
              <a:rPr lang="zh-CN" altLang="en-US" sz="3600" kern="0" dirty="0">
                <a:solidFill>
                  <a:srgbClr val="8B8E2E"/>
                </a:solidFill>
                <a:latin typeface="+mn-lt"/>
                <a:ea typeface="+mn-ea"/>
                <a:sym typeface="+mn-ea"/>
              </a:rPr>
              <a:t>2、二读：边读边想：儿歌中共有几节</a:t>
            </a:r>
            <a:r>
              <a:rPr lang="en-US" altLang="zh-CN" sz="3600" kern="0" dirty="0">
                <a:solidFill>
                  <a:srgbClr val="8B8E2E"/>
                </a:solidFill>
                <a:latin typeface="+mn-lt"/>
                <a:ea typeface="+mn-ea"/>
                <a:sym typeface="+mn-ea"/>
              </a:rPr>
              <a:t>?</a:t>
            </a:r>
            <a:endParaRPr lang="en-US" altLang="zh-CN" sz="3600" kern="0" dirty="0">
              <a:solidFill>
                <a:srgbClr val="8B8E2E"/>
              </a:solidFill>
              <a:latin typeface="+mn-lt"/>
              <a:ea typeface="+mn-ea"/>
              <a:sym typeface="+mn-ea"/>
            </a:endParaRPr>
          </a:p>
          <a:p>
            <a:pPr marL="444500" indent="-444500" algn="just" eaLnBrk="0" hangingPunct="0">
              <a:lnSpc>
                <a:spcPct val="90000"/>
              </a:lnSpc>
              <a:spcBef>
                <a:spcPts val="1800"/>
              </a:spcBef>
              <a:buClr>
                <a:srgbClr val="963B22"/>
              </a:buClr>
            </a:pPr>
            <a:r>
              <a:rPr lang="zh-CN" altLang="en-US" sz="3600" kern="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想一想儿歌中写了哪些姓氏？</a:t>
            </a:r>
            <a:endParaRPr lang="zh-CN" altLang="en-US" sz="3600" kern="0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  <a:p>
            <a:pPr marL="444500" indent="-444500" algn="just" eaLnBrk="0" hangingPunct="0">
              <a:lnSpc>
                <a:spcPct val="90000"/>
              </a:lnSpc>
              <a:spcBef>
                <a:spcPts val="1800"/>
              </a:spcBef>
              <a:buClr>
                <a:srgbClr val="963B22"/>
              </a:buClr>
            </a:pPr>
            <a:r>
              <a:rPr lang="zh-CN" altLang="en-US" sz="3600" kern="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请在课文中用“——”画出来！</a:t>
            </a:r>
            <a:endParaRPr lang="zh-CN" altLang="en-US" sz="3600" kern="0" dirty="0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66750" y="2743200"/>
            <a:ext cx="8248650" cy="1119188"/>
          </a:xfrm>
        </p:spPr>
        <p:txBody>
          <a:bodyPr vert="horz" wrap="square" lIns="91440" tIns="45720" rIns="91440" bIns="45720" anchor="b"/>
          <a:p>
            <a:pPr algn="ctr" eaLnBrk="1" hangingPunct="1"/>
            <a:r>
              <a:rPr lang="zh-CN" altLang="en-US" sz="6000" dirty="0">
                <a:solidFill>
                  <a:srgbClr val="FF0000"/>
                </a:solidFill>
              </a:rPr>
              <a:t>                     姓氏歌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36867" name="WordArt 4"/>
          <p:cNvSpPr/>
          <p:nvPr/>
        </p:nvSpPr>
        <p:spPr>
          <a:xfrm>
            <a:off x="392113" y="49213"/>
            <a:ext cx="8523287" cy="931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读听老师读课文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1117600" y="838200"/>
            <a:ext cx="73914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你姓什么？我姓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李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什么李？木子李。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他姓什么？他姓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张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r>
              <a:rPr lang="en-US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什么张？弓长张。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古月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胡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，口天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吴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r>
              <a:rPr lang="en-US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双</a:t>
            </a:r>
            <a:r>
              <a:rPr lang="zh-CN" altLang="en-US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徐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，言午</a:t>
            </a:r>
            <a:r>
              <a:rPr lang="zh-CN" altLang="zh-CN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许</a:t>
            </a:r>
            <a:r>
              <a:rPr lang="zh-CN" altLang="zh-CN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。</a:t>
            </a:r>
            <a:endParaRPr lang="zh-CN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endParaRPr lang="zh-CN" altLang="en-US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041FEC"/>
                </a:solidFill>
                <a:latin typeface="Garamond" panose="02020404030301010803" pitchFamily="18" charset="0"/>
              </a:rPr>
              <a:t>中国姓氏有许多，     </a:t>
            </a:r>
            <a:endParaRPr lang="en-US" altLang="zh-CN" sz="3200" b="1" dirty="0">
              <a:solidFill>
                <a:srgbClr val="041FEC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赵、钱、孙、李、       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</a:rPr>
              <a:t>周、吴、郑、王，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诸葛、东方，</a:t>
            </a:r>
            <a:endParaRPr lang="en-US" altLang="zh-CN" sz="3200" b="1" dirty="0">
              <a:solidFill>
                <a:srgbClr val="FF0000"/>
              </a:solidFill>
              <a:latin typeface="Garamond" panose="02020404030301010803" pitchFamily="18" charset="0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上官，欧阳</a:t>
            </a:r>
            <a:r>
              <a:rPr lang="en-US" altLang="zh-CN" sz="3200" b="1" dirty="0">
                <a:solidFill>
                  <a:srgbClr val="FF0000"/>
                </a:solidFill>
                <a:latin typeface="Garamond" panose="02020404030301010803" pitchFamily="18" charset="0"/>
                <a:sym typeface="宋体" panose="02010600030101010101" pitchFamily="2" charset="-122"/>
              </a:rPr>
              <a:t>……</a:t>
            </a:r>
            <a:endParaRPr lang="zh-CN" altLang="zh-CN" sz="4000" b="1" dirty="0">
              <a:solidFill>
                <a:srgbClr val="041FEC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WordArt 5"/>
          <p:cNvSpPr>
            <a:spLocks noChangeArrowheads="1" noChangeShapeType="1" noTextEdit="1"/>
          </p:cNvSpPr>
          <p:nvPr/>
        </p:nvSpPr>
        <p:spPr bwMode="auto">
          <a:xfrm>
            <a:off x="250825" y="260349"/>
            <a:ext cx="2590800" cy="1255714"/>
          </a:xfrm>
          <a:prstGeom prst="rect">
            <a:avLst/>
          </a:prstGeom>
        </p:spPr>
        <p:txBody>
          <a:bodyPr wrap="none" numCol="1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0" cap="none" spc="0" normalizeH="0" baseline="0" noProof="0" smtClean="0">
                <a:ln w="9525">
                  <a:solidFill>
                    <a:srgbClr val="000000"/>
                  </a:solidFill>
                  <a:round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3600" b="1" i="0" u="none" strike="noStrike" kern="10" cap="none" spc="0" normalizeH="0" baseline="0" noProof="0" smtClean="0">
                <a:ln w="9525">
                  <a:solidFill>
                    <a:srgbClr val="000000"/>
                  </a:solidFill>
                  <a:round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姓氏歌</a:t>
            </a:r>
            <a:endParaRPr kumimoji="0" lang="zh-CN" altLang="en-US" sz="3600" b="1" i="0" u="none" strike="noStrike" kern="10" cap="none" spc="0" normalizeH="0" baseline="0" noProof="0" smtClean="0">
              <a:ln w="9525">
                <a:solidFill>
                  <a:srgbClr val="000000"/>
                </a:solidFill>
                <a:round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0" y="1412875"/>
            <a:ext cx="4770438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你姓什么？我姓李。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什么李？木子李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他姓什么？他姓张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什么张？弓长张。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古月胡，口天吴。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B8143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双人徐，言午许。</a:t>
            </a:r>
            <a:endParaRPr kumimoji="1" lang="zh-CN" altLang="en-US" sz="4000" b="1" kern="1200" cap="none" spc="0" normalizeH="0" baseline="0" noProof="0" smtClean="0">
              <a:solidFill>
                <a:srgbClr val="B8143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5003800" y="2565400"/>
            <a:ext cx="3889375" cy="214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把字拆开的</a:t>
            </a:r>
            <a:endParaRPr kumimoji="1" lang="zh-CN" altLang="en-US" sz="5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54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方式介绍姓。</a:t>
            </a:r>
            <a:endParaRPr kumimoji="1" lang="zh-CN" altLang="en-US" sz="54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A9D8F5"/>
          </a:solidFill>
          <a:ln w="9525">
            <a:noFill/>
          </a:ln>
        </p:spPr>
      </p:pic>
      <p:sp>
        <p:nvSpPr>
          <p:cNvPr id="38915" name="Rectangle 3"/>
          <p:cNvSpPr>
            <a:spLocks noGrp="1"/>
          </p:cNvSpPr>
          <p:nvPr>
            <p:ph type="title"/>
          </p:nvPr>
        </p:nvSpPr>
        <p:spPr>
          <a:xfrm>
            <a:off x="1600200" y="228600"/>
            <a:ext cx="5483225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9600" b="1" dirty="0">
                <a:solidFill>
                  <a:schemeClr val="tx1"/>
                </a:solidFill>
              </a:rPr>
              <a:t>姓氏歌</a:t>
            </a:r>
            <a:endParaRPr lang="zh-CN" altLang="en-US" sz="9600" b="1" dirty="0">
              <a:solidFill>
                <a:schemeClr val="tx1"/>
              </a:solidFill>
            </a:endParaRPr>
          </a:p>
        </p:txBody>
      </p:sp>
      <p:sp>
        <p:nvSpPr>
          <p:cNvPr id="38916" name="Rectangle 4"/>
          <p:cNvSpPr>
            <a:spLocks noGrp="1"/>
          </p:cNvSpPr>
          <p:nvPr>
            <p:ph idx="1"/>
          </p:nvPr>
        </p:nvSpPr>
        <p:spPr>
          <a:xfrm>
            <a:off x="723900" y="1460500"/>
            <a:ext cx="7696200" cy="54006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木 子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       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弓 长 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古 月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口 天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双 人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徐       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言 午 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</a:t>
            </a:r>
            <a:endParaRPr lang="zh-CN" altLang="en-US" sz="4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544050" cy="7086600"/>
          </a:xfrm>
          <a:prstGeom prst="rect">
            <a:avLst/>
          </a:prstGeom>
          <a:solidFill>
            <a:srgbClr val="A9D8F5"/>
          </a:solidFill>
          <a:ln w="9525">
            <a:noFill/>
          </a:ln>
        </p:spPr>
      </p:pic>
      <p:sp>
        <p:nvSpPr>
          <p:cNvPr id="39939" name="Rectangle 3"/>
          <p:cNvSpPr>
            <a:spLocks noGrp="1"/>
          </p:cNvSpPr>
          <p:nvPr>
            <p:ph type="title"/>
          </p:nvPr>
        </p:nvSpPr>
        <p:spPr>
          <a:xfrm>
            <a:off x="1443038" y="457200"/>
            <a:ext cx="5867400" cy="119538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8000" b="1" dirty="0">
                <a:solidFill>
                  <a:schemeClr val="tx1"/>
                </a:solidFill>
              </a:rPr>
              <a:t>姓氏歌</a:t>
            </a:r>
            <a:endParaRPr lang="zh-CN" altLang="en-US" sz="8000" b="1" dirty="0">
              <a:solidFill>
                <a:schemeClr val="tx1"/>
              </a:solidFill>
            </a:endParaRPr>
          </a:p>
        </p:txBody>
      </p:sp>
      <p:sp>
        <p:nvSpPr>
          <p:cNvPr id="39940" name="Rectangle 4"/>
          <p:cNvSpPr>
            <a:spLocks noGrp="1"/>
          </p:cNvSpPr>
          <p:nvPr>
            <p:ph idx="1"/>
          </p:nvPr>
        </p:nvSpPr>
        <p:spPr>
          <a:xfrm>
            <a:off x="292100" y="1979613"/>
            <a:ext cx="7489825" cy="6119812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口 天（  ）     木 子（  ） 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言 午（  ）     弓 长（  ）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双 人（  ）     言 午（  ）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7" name="Text Box 11"/>
          <p:cNvSpPr txBox="1"/>
          <p:nvPr/>
        </p:nvSpPr>
        <p:spPr>
          <a:xfrm>
            <a:off x="2827338" y="1957388"/>
            <a:ext cx="7191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吴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8" name="Text Box 12"/>
          <p:cNvSpPr txBox="1"/>
          <p:nvPr/>
        </p:nvSpPr>
        <p:spPr>
          <a:xfrm>
            <a:off x="6877050" y="1979613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李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0" name="Text Box 14"/>
          <p:cNvSpPr txBox="1"/>
          <p:nvPr/>
        </p:nvSpPr>
        <p:spPr>
          <a:xfrm>
            <a:off x="2827338" y="2692400"/>
            <a:ext cx="7921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许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2" name="Text Box 16"/>
          <p:cNvSpPr txBox="1"/>
          <p:nvPr/>
        </p:nvSpPr>
        <p:spPr>
          <a:xfrm>
            <a:off x="6877050" y="2736850"/>
            <a:ext cx="7207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张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5" name="Text Box 19"/>
          <p:cNvSpPr txBox="1"/>
          <p:nvPr/>
        </p:nvSpPr>
        <p:spPr>
          <a:xfrm>
            <a:off x="2827338" y="3468688"/>
            <a:ext cx="647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徐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6" name="Text Box 20"/>
          <p:cNvSpPr txBox="1"/>
          <p:nvPr/>
        </p:nvSpPr>
        <p:spPr>
          <a:xfrm>
            <a:off x="6878638" y="3470275"/>
            <a:ext cx="863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许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/>
      <p:bldP spid="19468" grpId="0"/>
      <p:bldP spid="19470" grpId="0"/>
      <p:bldP spid="19472" grpId="0"/>
      <p:bldP spid="19475" grpId="0"/>
      <p:bldP spid="19476" grpId="0"/>
    </p:bld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tream">
  <a:themeElements>
    <a:clrScheme name="1_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1_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000120140530B01PWBG">
  <a:themeElements>
    <a:clrScheme name="A000120140530B01PWBG 1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FFFFFF"/>
      </a:accent3>
      <a:accent4>
        <a:srgbClr val="333436"/>
      </a:accent4>
      <a:accent5>
        <a:srgbClr val="D9DBAF"/>
      </a:accent5>
      <a:accent6>
        <a:srgbClr val="71A250"/>
      </a:accent6>
      <a:hlink>
        <a:srgbClr val="00B0F0"/>
      </a:hlink>
      <a:folHlink>
        <a:srgbClr val="AFB2B4"/>
      </a:folHlink>
    </a:clrScheme>
    <a:fontScheme name="A000120140530B01PWBG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40530B01PWBG 1">
        <a:dk1>
          <a:srgbClr val="3D3F41"/>
        </a:dk1>
        <a:lt1>
          <a:srgbClr val="FFFFFF"/>
        </a:lt1>
        <a:dk2>
          <a:srgbClr val="3D3F41"/>
        </a:dk2>
        <a:lt2>
          <a:srgbClr val="FFFFFF"/>
        </a:lt2>
        <a:accent1>
          <a:srgbClr val="BABD3D"/>
        </a:accent1>
        <a:accent2>
          <a:srgbClr val="7DB359"/>
        </a:accent2>
        <a:accent3>
          <a:srgbClr val="FFFFFF"/>
        </a:accent3>
        <a:accent4>
          <a:srgbClr val="333436"/>
        </a:accent4>
        <a:accent5>
          <a:srgbClr val="D9DBAF"/>
        </a:accent5>
        <a:accent6>
          <a:srgbClr val="71A250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0</TotalTime>
  <Words>1739</Words>
  <Application>WPS 演示</Application>
  <PresentationFormat>全屏显示(4:3)</PresentationFormat>
  <Paragraphs>322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Garamond</vt:lpstr>
      <vt:lpstr>Arial Black</vt:lpstr>
      <vt:lpstr>微软雅黑</vt:lpstr>
      <vt:lpstr>幼圆</vt:lpstr>
      <vt:lpstr>Calibri</vt:lpstr>
      <vt:lpstr>Times New Roman</vt:lpstr>
      <vt:lpstr>楷体</vt:lpstr>
      <vt:lpstr>隶书</vt:lpstr>
      <vt:lpstr>黑体</vt:lpstr>
      <vt:lpstr>Arial Unicode MS</vt:lpstr>
      <vt:lpstr>Abadi MT Condensed Light</vt:lpstr>
      <vt:lpstr>华文细黑</vt:lpstr>
      <vt:lpstr>Segoe Print</vt:lpstr>
      <vt:lpstr>华文仿宋</vt:lpstr>
      <vt:lpstr>华文中宋</vt:lpstr>
      <vt:lpstr>Stream</vt:lpstr>
      <vt:lpstr>1_Stream</vt:lpstr>
      <vt:lpstr>A000120140530B01PWBG</vt:lpstr>
      <vt:lpstr>默认设计模板</vt:lpstr>
      <vt:lpstr>1_默认设计模板</vt:lpstr>
      <vt:lpstr>PowerPoint 演示文稿</vt:lpstr>
      <vt:lpstr>PowerPoint 演示文稿</vt:lpstr>
      <vt:lpstr>PowerPoint 演示文稿</vt:lpstr>
      <vt:lpstr>                     姓氏歌</vt:lpstr>
      <vt:lpstr>PowerPoint 演示文稿</vt:lpstr>
      <vt:lpstr>                     姓氏歌</vt:lpstr>
      <vt:lpstr>PowerPoint 演示文稿</vt:lpstr>
      <vt:lpstr>姓氏歌</vt:lpstr>
      <vt:lpstr>姓氏歌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微笑1425296080</cp:lastModifiedBy>
  <cp:revision>32</cp:revision>
  <dcterms:created xsi:type="dcterms:W3CDTF">2015-04-07T15:00:00Z</dcterms:created>
  <dcterms:modified xsi:type="dcterms:W3CDTF">2018-03-07T00:21:17Z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2052-10.1.0.7224</vt:lpwstr>
  </property>
</Properties>
</file>