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527" r:id="rId3"/>
    <p:sldId id="445" r:id="rId4"/>
    <p:sldId id="449" r:id="rId5"/>
    <p:sldId id="401" r:id="rId6"/>
    <p:sldId id="403" r:id="rId7"/>
    <p:sldId id="448" r:id="rId8"/>
    <p:sldId id="545" r:id="rId9"/>
    <p:sldId id="546" r:id="rId10"/>
    <p:sldId id="318" r:id="rId11"/>
    <p:sldId id="511" r:id="rId12"/>
    <p:sldId id="522" r:id="rId13"/>
    <p:sldId id="524" r:id="rId14"/>
    <p:sldId id="510" r:id="rId15"/>
    <p:sldId id="557" r:id="rId16"/>
    <p:sldId id="409" r:id="rId17"/>
    <p:sldId id="525" r:id="rId18"/>
    <p:sldId id="534" r:id="rId19"/>
    <p:sldId id="397" r:id="rId20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8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8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8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8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8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8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8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8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8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ww.xkb1.com" initials="w" lastIdx="3" clrIdx="0"/>
  <p:cmAuthor id="2" name="绿色圃中小学教育网" initials="绿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17"/>
    <p:restoredTop sz="94581"/>
  </p:normalViewPr>
  <p:slideViewPr>
    <p:cSldViewPr showGuides="1">
      <p:cViewPr>
        <p:scale>
          <a:sx n="50" d="100"/>
          <a:sy n="50" d="100"/>
        </p:scale>
        <p:origin x="-1092" y="-6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/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/>
            <a:endParaRPr lang="zh-CN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8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8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8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8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8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8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8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8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jpeg"/><Relationship Id="rId1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5.jpeg"/><Relationship Id="rId3" Type="http://schemas.openxmlformats.org/officeDocument/2006/relationships/image" Target="../media/image34.GIF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jpeg"/><Relationship Id="rId8" Type="http://schemas.openxmlformats.org/officeDocument/2006/relationships/image" Target="../media/image14.jpeg"/><Relationship Id="rId7" Type="http://schemas.openxmlformats.org/officeDocument/2006/relationships/image" Target="../media/image13.jpeg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hyperlink" Target="../../../../&#30896;&#25758;&#22768;&#38899;&#32032;&#26448;&#19979;&#36733;/&#30896;&#25758;&#22768;&#38899;&#32032;&#26448;&#19979;&#36733;/ZR1021.WAV" TargetMode="Externa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7" Type="http://schemas.openxmlformats.org/officeDocument/2006/relationships/slideLayout" Target="../slideLayouts/slideLayout7.xml"/><Relationship Id="rId16" Type="http://schemas.openxmlformats.org/officeDocument/2006/relationships/audio" Target="../media/audio2.wav"/><Relationship Id="rId15" Type="http://schemas.openxmlformats.org/officeDocument/2006/relationships/audio" Target="../media/audio1.wav"/><Relationship Id="rId14" Type="http://schemas.openxmlformats.org/officeDocument/2006/relationships/image" Target="../media/image20.jpeg"/><Relationship Id="rId13" Type="http://schemas.openxmlformats.org/officeDocument/2006/relationships/image" Target="../media/image19.jpeg"/><Relationship Id="rId12" Type="http://schemas.openxmlformats.org/officeDocument/2006/relationships/image" Target="../media/image18.jpeg"/><Relationship Id="rId11" Type="http://schemas.openxmlformats.org/officeDocument/2006/relationships/image" Target="../media/image17.jpeg"/><Relationship Id="rId10" Type="http://schemas.openxmlformats.org/officeDocument/2006/relationships/image" Target="../media/image16.jpeg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标题 11"/>
          <p:cNvSpPr>
            <a:spLocks noGrp="1"/>
          </p:cNvSpPr>
          <p:nvPr>
            <p:ph type="ctrTitle"/>
          </p:nvPr>
        </p:nvSpPr>
        <p:spPr>
          <a:xfrm>
            <a:off x="1143000" y="1122680"/>
            <a:ext cx="6858000" cy="264160"/>
          </a:xfrm>
        </p:spPr>
        <p:txBody>
          <a:bodyPr/>
          <a:p>
            <a:endParaRPr lang="zh-CN" altLang="en-US"/>
          </a:p>
        </p:txBody>
      </p:sp>
      <p:sp>
        <p:nvSpPr>
          <p:cNvPr id="13" name="副标题 12"/>
          <p:cNvSpPr>
            <a:spLocks noGrp="1"/>
          </p:cNvSpPr>
          <p:nvPr>
            <p:ph type="subTitle" idx="1"/>
          </p:nvPr>
        </p:nvSpPr>
        <p:spPr>
          <a:xfrm>
            <a:off x="7620" y="29845"/>
            <a:ext cx="7993380" cy="6657975"/>
          </a:xfrm>
        </p:spPr>
        <p:txBody>
          <a:bodyPr/>
          <a:p>
            <a:r>
              <a:rPr lang="en-US" altLang="zh-CN" sz="7200" b="1"/>
              <a:t>        </a:t>
            </a:r>
            <a:r>
              <a:rPr lang="zh-CN" altLang="en-US" sz="7200" b="1"/>
              <a:t>天气凉了，树叶黄了，一片片叶子从树上落下来。</a:t>
            </a:r>
            <a:endParaRPr lang="zh-CN" altLang="en-US" sz="7200" b="1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284730" y="-856615"/>
            <a:ext cx="13714095" cy="85712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cover dir="d"/>
      </p:transition>
    </mc:Choice>
    <mc:Fallback>
      <p:transition spd="med">
        <p:cover dir="d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标题 512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/>
          </a:p>
        </p:txBody>
      </p:sp>
      <p:sp>
        <p:nvSpPr>
          <p:cNvPr id="14338" name="文本占位符 5122"/>
          <p:cNvSpPr>
            <a:spLocks noGrp="1"/>
          </p:cNvSpPr>
          <p:nvPr>
            <p:ph idx="1"/>
          </p:nvPr>
        </p:nvSpPr>
        <p:spPr/>
        <p:txBody>
          <a:bodyPr anchor="t"/>
          <a:p>
            <a:endParaRPr lang="zh-CN" altLang="en-US"/>
          </a:p>
        </p:txBody>
      </p:sp>
      <p:pic>
        <p:nvPicPr>
          <p:cNvPr id="14339" name="图片 5123" descr="图片1_看图王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080" y="47625"/>
            <a:ext cx="9342120" cy="68491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ver dir="r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6" name="文本框 23555"/>
          <p:cNvSpPr txBox="1"/>
          <p:nvPr/>
        </p:nvSpPr>
        <p:spPr>
          <a:xfrm>
            <a:off x="0" y="0"/>
            <a:ext cx="9144000" cy="30175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7200" b="1" dirty="0">
                <a:latin typeface="Arial" panose="020B0604020202020204" pitchFamily="34" charset="0"/>
                <a:ea typeface="楷体_GB2312" panose="02010609030101010101" pitchFamily="49" charset="-122"/>
              </a:rPr>
              <a:t>      </a:t>
            </a:r>
            <a:r>
              <a:rPr lang="zh-CN" altLang="en-US" sz="6000">
                <a:sym typeface="+mn-ea"/>
              </a:rPr>
              <a:t>天气</a:t>
            </a:r>
            <a:r>
              <a:rPr lang="zh-CN" altLang="en-US" sz="6000">
                <a:solidFill>
                  <a:srgbClr val="FF0000"/>
                </a:solidFill>
                <a:sym typeface="+mn-ea"/>
              </a:rPr>
              <a:t>凉</a:t>
            </a:r>
            <a:r>
              <a:rPr lang="zh-CN" altLang="en-US" sz="6000">
                <a:sym typeface="+mn-ea"/>
              </a:rPr>
              <a:t>了，树叶</a:t>
            </a:r>
            <a:r>
              <a:rPr lang="zh-CN" altLang="en-US" sz="6000">
                <a:solidFill>
                  <a:srgbClr val="FF0000"/>
                </a:solidFill>
                <a:sym typeface="+mn-ea"/>
              </a:rPr>
              <a:t>黄</a:t>
            </a:r>
            <a:r>
              <a:rPr lang="zh-CN" altLang="en-US" sz="6000">
                <a:sym typeface="+mn-ea"/>
              </a:rPr>
              <a:t>了，</a:t>
            </a:r>
            <a:r>
              <a:rPr lang="zh-CN" altLang="en-US" sz="6000">
                <a:solidFill>
                  <a:srgbClr val="FF0000"/>
                </a:solidFill>
                <a:sym typeface="+mn-ea"/>
              </a:rPr>
              <a:t>一片片</a:t>
            </a:r>
            <a:r>
              <a:rPr lang="zh-CN" altLang="en-US" sz="6000">
                <a:sym typeface="+mn-ea"/>
              </a:rPr>
              <a:t>叶子从树上落下来。</a:t>
            </a:r>
            <a:endParaRPr lang="zh-CN" altLang="en-US" sz="6000" b="1"/>
          </a:p>
          <a:p>
            <a:pPr lvl="0"/>
            <a:endParaRPr lang="zh-CN" altLang="en-US" sz="6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3557" name="文本框 23556"/>
          <p:cNvSpPr txBox="1"/>
          <p:nvPr/>
        </p:nvSpPr>
        <p:spPr>
          <a:xfrm>
            <a:off x="2057400" y="3048000"/>
            <a:ext cx="541338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3558" name="文本框 23557"/>
          <p:cNvSpPr txBox="1"/>
          <p:nvPr/>
        </p:nvSpPr>
        <p:spPr>
          <a:xfrm>
            <a:off x="2819400" y="3048000"/>
            <a:ext cx="309880" cy="518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3560" name="文本框 23559"/>
          <p:cNvSpPr txBox="1"/>
          <p:nvPr/>
        </p:nvSpPr>
        <p:spPr>
          <a:xfrm>
            <a:off x="2133600" y="4267200"/>
            <a:ext cx="309880" cy="518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3561" name="文本框 23560"/>
          <p:cNvSpPr txBox="1"/>
          <p:nvPr/>
        </p:nvSpPr>
        <p:spPr>
          <a:xfrm>
            <a:off x="3048000" y="4267200"/>
            <a:ext cx="541338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3562" name="文本框 23561"/>
          <p:cNvSpPr txBox="1"/>
          <p:nvPr/>
        </p:nvSpPr>
        <p:spPr>
          <a:xfrm>
            <a:off x="3962400" y="4267200"/>
            <a:ext cx="693738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970" y="2776855"/>
            <a:ext cx="4093845" cy="35013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1350" y="2632075"/>
            <a:ext cx="4460240" cy="3443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6" name="文本框 23555"/>
          <p:cNvSpPr txBox="1"/>
          <p:nvPr/>
        </p:nvSpPr>
        <p:spPr>
          <a:xfrm>
            <a:off x="0" y="0"/>
            <a:ext cx="9144000" cy="85039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7200" b="1" dirty="0">
                <a:latin typeface="Arial" panose="020B0604020202020204" pitchFamily="34" charset="0"/>
                <a:ea typeface="楷体_GB2312" panose="02010609030101010101" pitchFamily="49" charset="-122"/>
              </a:rPr>
              <a:t>     </a:t>
            </a:r>
            <a:endParaRPr lang="en-US" altLang="zh-CN" sz="72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/>
            <a:endParaRPr lang="en-US" altLang="zh-CN" sz="72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/>
            <a:endParaRPr lang="en-US" altLang="zh-CN" sz="72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/>
            <a:endParaRPr lang="en-US" altLang="zh-CN" sz="72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/>
            <a:r>
              <a:rPr lang="zh-CN" altLang="en-US" sz="7200" b="1" dirty="0">
                <a:latin typeface="Arial" panose="020B0604020202020204" pitchFamily="34" charset="0"/>
                <a:ea typeface="楷体_GB2312" panose="02010609030101010101" pitchFamily="49" charset="-122"/>
              </a:rPr>
              <a:t>  </a:t>
            </a:r>
            <a:r>
              <a:rPr lang="zh-CN" altLang="en-US" sz="4800" b="1" dirty="0">
                <a:latin typeface="Arial" panose="020B0604020202020204" pitchFamily="34" charset="0"/>
                <a:ea typeface="楷体_GB2312" panose="02010609030101010101" pitchFamily="49" charset="-122"/>
              </a:rPr>
              <a:t>天空</a:t>
            </a: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那么</a:t>
            </a:r>
            <a:r>
              <a:rPr lang="zh-CN" altLang="en-US" sz="4800" b="1" dirty="0">
                <a:latin typeface="Arial" panose="020B0604020202020204" pitchFamily="34" charset="0"/>
                <a:ea typeface="楷体_GB2312" panose="02010609030101010101" pitchFamily="49" charset="-122"/>
              </a:rPr>
              <a:t>蓝，</a:t>
            </a: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那么</a:t>
            </a:r>
            <a:r>
              <a:rPr lang="zh-CN" altLang="en-US" sz="4800" b="1" dirty="0">
                <a:latin typeface="Arial" panose="020B0604020202020204" pitchFamily="34" charset="0"/>
                <a:ea typeface="楷体_GB2312" panose="02010609030101010101" pitchFamily="49" charset="-122"/>
              </a:rPr>
              <a:t>高</a:t>
            </a:r>
            <a:r>
              <a:rPr lang="zh-CN" altLang="en-US" sz="4800">
                <a:sym typeface="+mn-ea"/>
              </a:rPr>
              <a:t>。</a:t>
            </a:r>
            <a:endParaRPr lang="zh-CN" altLang="en-US" sz="4800" b="1"/>
          </a:p>
          <a:p>
            <a:pPr lvl="0"/>
            <a:r>
              <a:rPr lang="zh-CN" altLang="en-US" sz="4800" b="1" dirty="0">
                <a:latin typeface="Arial" panose="020B0604020202020204" pitchFamily="34" charset="0"/>
                <a:ea typeface="楷体_GB2312" panose="02010609030101010101" pitchFamily="49" charset="-122"/>
              </a:rPr>
              <a:t>   </a:t>
            </a:r>
            <a:r>
              <a:rPr lang="zh-CN" altLang="en-US" sz="4800" dirty="0">
                <a:sym typeface="+mn-ea"/>
              </a:rPr>
              <a:t> ＿＿＿那么  ＿＿＿，那么＿＿。</a:t>
            </a:r>
            <a:endParaRPr lang="zh-CN" altLang="en-US" sz="4800" b="1" dirty="0"/>
          </a:p>
          <a:p>
            <a:pPr lvl="0"/>
            <a:endParaRPr lang="zh-CN" altLang="en-US" sz="4800" b="1" dirty="0"/>
          </a:p>
          <a:p>
            <a:pPr lvl="0"/>
            <a:r>
              <a:rPr lang="zh-CN" altLang="en-US" sz="4800" b="1" dirty="0">
                <a:latin typeface="Arial" panose="020B0604020202020204" pitchFamily="34" charset="0"/>
                <a:ea typeface="楷体_GB2312" panose="02010609030101010101" pitchFamily="49" charset="-122"/>
              </a:rPr>
              <a:t>   </a:t>
            </a:r>
            <a:endParaRPr lang="en-US" altLang="zh-CN" sz="48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3557" name="文本框 23556"/>
          <p:cNvSpPr txBox="1"/>
          <p:nvPr/>
        </p:nvSpPr>
        <p:spPr>
          <a:xfrm>
            <a:off x="2057400" y="3048000"/>
            <a:ext cx="541338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3558" name="文本框 23557"/>
          <p:cNvSpPr txBox="1"/>
          <p:nvPr/>
        </p:nvSpPr>
        <p:spPr>
          <a:xfrm>
            <a:off x="2819400" y="3048000"/>
            <a:ext cx="309880" cy="518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3560" name="文本框 23559"/>
          <p:cNvSpPr txBox="1"/>
          <p:nvPr/>
        </p:nvSpPr>
        <p:spPr>
          <a:xfrm>
            <a:off x="2133600" y="4267200"/>
            <a:ext cx="309880" cy="518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3561" name="文本框 23560"/>
          <p:cNvSpPr txBox="1"/>
          <p:nvPr/>
        </p:nvSpPr>
        <p:spPr>
          <a:xfrm>
            <a:off x="3048000" y="4267200"/>
            <a:ext cx="541338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3562" name="文本框 23561"/>
          <p:cNvSpPr txBox="1"/>
          <p:nvPr/>
        </p:nvSpPr>
        <p:spPr>
          <a:xfrm>
            <a:off x="3962400" y="4267200"/>
            <a:ext cx="693738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630" y="0"/>
            <a:ext cx="8336915" cy="3891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5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pPr eaLnBrk="1" hangingPunct="1"/>
            <a:endParaRPr lang="zh-CN" altLang="zh-CN" dirty="0"/>
          </a:p>
        </p:txBody>
      </p:sp>
      <p:pic>
        <p:nvPicPr>
          <p:cNvPr id="45060" name="Picture 4" descr="yanzhen1"/>
          <p:cNvPicPr>
            <a:picLocks noGrp="1" noChangeAspect="1"/>
          </p:cNvPicPr>
          <p:nvPr>
            <p:ph idx="1"/>
          </p:nvPr>
        </p:nvPicPr>
        <p:blipFill>
          <a:blip r:embed="rId1"/>
          <a:srcRect l="219" b="23543"/>
          <a:stretch>
            <a:fillRect/>
          </a:stretch>
        </p:blipFill>
        <p:spPr>
          <a:xfrm>
            <a:off x="0" y="-153670"/>
            <a:ext cx="4633595" cy="3165475"/>
          </a:xfrm>
        </p:spPr>
      </p:pic>
      <p:pic>
        <p:nvPicPr>
          <p:cNvPr id="45061" name="Picture 5" descr="yanzhen2"/>
          <p:cNvPicPr>
            <a:picLocks noChangeAspect="1"/>
          </p:cNvPicPr>
          <p:nvPr/>
        </p:nvPicPr>
        <p:blipFill>
          <a:blip r:embed="rId2"/>
          <a:srcRect l="-347" b="-27826"/>
          <a:stretch>
            <a:fillRect/>
          </a:stretch>
        </p:blipFill>
        <p:spPr>
          <a:xfrm>
            <a:off x="4518025" y="-153987"/>
            <a:ext cx="4587875" cy="4092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6" name="Text Box 6"/>
          <p:cNvSpPr txBox="1"/>
          <p:nvPr/>
        </p:nvSpPr>
        <p:spPr>
          <a:xfrm>
            <a:off x="0" y="3048000"/>
            <a:ext cx="9248775" cy="37947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5400" b="1" dirty="0">
                <a:solidFill>
                  <a:srgbClr val="00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一群大雁往南飞，</a:t>
            </a:r>
            <a:r>
              <a:rPr lang="zh-CN" altLang="en-US" sz="5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一会儿</a:t>
            </a:r>
            <a:r>
              <a:rPr lang="zh-CN" altLang="en-US" sz="5400" b="1" dirty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排成个</a:t>
            </a:r>
            <a:r>
              <a:rPr lang="zh-CN" altLang="en-US" sz="5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5400" b="1" dirty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人</a:t>
            </a:r>
            <a:r>
              <a:rPr lang="zh-CN" altLang="en-US" sz="5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5400" b="1" dirty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字，</a:t>
            </a:r>
            <a:r>
              <a:rPr lang="zh-CN" altLang="en-US" sz="5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一会儿</a:t>
            </a:r>
            <a:r>
              <a:rPr lang="zh-CN" altLang="en-US" sz="5400" b="1" dirty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排成个</a:t>
            </a:r>
            <a:r>
              <a:rPr lang="zh-CN" altLang="en-US" sz="5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5400" b="1" dirty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一</a:t>
            </a:r>
            <a:r>
              <a:rPr lang="zh-CN" altLang="en-US" sz="5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5400" b="1" dirty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字。</a:t>
            </a:r>
            <a:endParaRPr lang="zh-CN" altLang="en-US" sz="5400" b="1" dirty="0">
              <a:solidFill>
                <a:schemeClr val="tx1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5400" b="1" dirty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   啊！秋天来了！</a:t>
            </a:r>
            <a:endParaRPr lang="zh-CN" altLang="en-US" sz="5400" b="1" dirty="0">
              <a:solidFill>
                <a:schemeClr val="tx1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34" name="文本占位符 95233"/>
          <p:cNvSpPr>
            <a:spLocks noGrp="1"/>
          </p:cNvSpPr>
          <p:nvPr>
            <p:ph type="body" idx="1"/>
          </p:nvPr>
        </p:nvSpPr>
        <p:spPr>
          <a:xfrm>
            <a:off x="228600" y="1066800"/>
            <a:ext cx="8915400" cy="5105400"/>
          </a:xfrm>
        </p:spPr>
        <p:txBody>
          <a:bodyPr/>
          <a:p>
            <a:pPr marL="0" indent="0">
              <a:buNone/>
            </a:pPr>
            <a:endParaRPr lang="zh-CN" altLang="en-US" sz="4000" b="1" dirty="0"/>
          </a:p>
          <a:p>
            <a:endParaRPr lang="zh-CN" altLang="en-US" sz="4000" b="1" dirty="0"/>
          </a:p>
          <a:p>
            <a:pPr marL="0" indent="0">
              <a:buNone/>
            </a:pPr>
            <a:r>
              <a:rPr lang="zh-CN" altLang="en-US" sz="4000" b="1" dirty="0"/>
              <a:t>例：一群大雁往南飞，一会儿排成       </a:t>
            </a:r>
            <a:endParaRPr lang="zh-CN" altLang="en-US" sz="4000" b="1" dirty="0"/>
          </a:p>
          <a:p>
            <a:pPr marL="0" indent="0">
              <a:buNone/>
            </a:pPr>
            <a:r>
              <a:rPr lang="zh-CN" altLang="en-US" sz="4000" b="1" dirty="0"/>
              <a:t> 个“人”字，一会儿排成个“一”     </a:t>
            </a:r>
            <a:endParaRPr lang="zh-CN" altLang="en-US" sz="4000" b="1" dirty="0"/>
          </a:p>
          <a:p>
            <a:pPr marL="0" indent="0">
              <a:buNone/>
            </a:pPr>
            <a:r>
              <a:rPr lang="zh-CN" altLang="en-US" sz="4000" b="1" dirty="0"/>
              <a:t>  字。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＿＿＿，一会儿＿＿＿ ，一会儿＿＿＿ 。</a:t>
            </a:r>
            <a:endParaRPr lang="zh-CN" altLang="en-US" sz="4000" b="1" dirty="0"/>
          </a:p>
        </p:txBody>
      </p:sp>
      <p:sp>
        <p:nvSpPr>
          <p:cNvPr id="95235" name="矩形 95234"/>
          <p:cNvSpPr/>
          <p:nvPr/>
        </p:nvSpPr>
        <p:spPr>
          <a:xfrm>
            <a:off x="533400" y="304800"/>
            <a:ext cx="38862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照样子写句子。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内容占位符 2"/>
          <p:cNvSpPr>
            <a:spLocks noGrp="1"/>
          </p:cNvSpPr>
          <p:nvPr>
            <p:ph/>
          </p:nvPr>
        </p:nvSpPr>
        <p:spPr>
          <a:xfrm>
            <a:off x="0" y="1547813"/>
            <a:ext cx="9144000" cy="53340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eaLnBrk="1" fontAlgn="t" hangingPunct="1">
              <a:buNone/>
            </a:pPr>
            <a:r>
              <a:rPr lang="zh-CN" altLang="en-US" sz="4000" b="1" dirty="0"/>
              <a:t>                           </a:t>
            </a:r>
            <a:r>
              <a:rPr lang="zh-CN" altLang="en-US" sz="4800" b="1" dirty="0"/>
              <a:t>秋天</a:t>
            </a:r>
            <a:endParaRPr lang="en-US" altLang="zh-CN" sz="4800" b="1" dirty="0"/>
          </a:p>
          <a:p>
            <a:pPr lvl="0" eaLnBrk="1" fontAlgn="t" hangingPunct="1">
              <a:buNone/>
            </a:pPr>
            <a:endParaRPr lang="en-US" altLang="zh-CN" sz="4800" b="1"/>
          </a:p>
          <a:p>
            <a:pPr lvl="0" algn="ctr" eaLnBrk="1" fontAlgn="t" hangingPunct="1">
              <a:buNone/>
            </a:pPr>
            <a:r>
              <a:rPr lang="en-US" altLang="zh-CN" sz="3600" b="1"/>
              <a:t>          </a:t>
            </a:r>
            <a:r>
              <a:rPr lang="zh-CN" altLang="zh-CN" sz="3600" b="1" dirty="0"/>
              <a:t>天气</a:t>
            </a:r>
            <a:r>
              <a:rPr lang="en-US" altLang="zh-CN" sz="3600" b="1"/>
              <a:t>     </a:t>
            </a:r>
            <a:r>
              <a:rPr lang="zh-CN" altLang="en-US" sz="3600" b="1" dirty="0"/>
              <a:t>（          ）</a:t>
            </a:r>
            <a:endParaRPr lang="zh-CN" altLang="zh-CN" sz="3600" b="1" dirty="0"/>
          </a:p>
          <a:p>
            <a:pPr lvl="0" algn="ctr" eaLnBrk="1" fontAlgn="t" hangingPunct="1">
              <a:buNone/>
            </a:pPr>
            <a:r>
              <a:rPr lang="en-US" altLang="zh-CN" sz="3600"/>
              <a:t>        </a:t>
            </a:r>
            <a:r>
              <a:rPr lang="zh-CN" altLang="zh-CN" sz="3600" b="1" dirty="0"/>
              <a:t>树叶</a:t>
            </a:r>
            <a:r>
              <a:rPr lang="en-US" altLang="zh-CN" sz="3600" b="1"/>
              <a:t>    </a:t>
            </a:r>
            <a:r>
              <a:rPr lang="zh-CN" altLang="en-US" sz="3600" b="1" dirty="0"/>
              <a:t>（          ）      </a:t>
            </a:r>
            <a:endParaRPr lang="zh-CN" altLang="zh-CN" sz="3600" b="1" dirty="0"/>
          </a:p>
          <a:p>
            <a:pPr lvl="0" algn="ctr" eaLnBrk="1" fontAlgn="t" hangingPunct="1">
              <a:buNone/>
            </a:pPr>
            <a:r>
              <a:rPr lang="en-US" altLang="zh-CN" sz="3600" b="1"/>
              <a:t>        </a:t>
            </a:r>
            <a:r>
              <a:rPr lang="zh-CN" altLang="zh-CN" sz="3600" b="1" dirty="0"/>
              <a:t>大雁</a:t>
            </a:r>
            <a:r>
              <a:rPr lang="en-US" altLang="zh-CN" sz="3600" b="1"/>
              <a:t>    </a:t>
            </a:r>
            <a:r>
              <a:rPr lang="zh-CN" altLang="en-US" sz="3600" b="1" dirty="0"/>
              <a:t>（          ）      </a:t>
            </a:r>
            <a:r>
              <a:rPr lang="en-US" altLang="zh-CN" sz="3600" b="1"/>
              <a:t> </a:t>
            </a:r>
            <a:endParaRPr lang="zh-CN" altLang="zh-CN" sz="2000" dirty="0"/>
          </a:p>
        </p:txBody>
      </p:sp>
      <p:sp>
        <p:nvSpPr>
          <p:cNvPr id="4" name="TextBox 3"/>
          <p:cNvSpPr txBox="1"/>
          <p:nvPr/>
        </p:nvSpPr>
        <p:spPr>
          <a:xfrm flipH="1">
            <a:off x="5075238" y="3073400"/>
            <a:ext cx="1524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400" b="1" dirty="0">
                <a:solidFill>
                  <a:srgbClr val="FF0066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凉了</a:t>
            </a:r>
            <a:endParaRPr lang="zh-CN" altLang="en-US" sz="4400" b="1" dirty="0">
              <a:solidFill>
                <a:srgbClr val="FF0066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75238" y="3810000"/>
            <a:ext cx="1676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000" b="1" dirty="0">
                <a:solidFill>
                  <a:srgbClr val="FF0066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落了</a:t>
            </a:r>
            <a:endParaRPr lang="zh-CN" altLang="en-US" sz="4000" b="1" dirty="0">
              <a:solidFill>
                <a:srgbClr val="FF0066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22838" y="4541838"/>
            <a:ext cx="1981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000" b="1" dirty="0">
                <a:solidFill>
                  <a:srgbClr val="FF0066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南飞了</a:t>
            </a:r>
            <a:endParaRPr lang="zh-CN" altLang="en-US" sz="4000" b="1" dirty="0">
              <a:solidFill>
                <a:srgbClr val="FF0066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44037" name="标题 1"/>
          <p:cNvSpPr txBox="1"/>
          <p:nvPr/>
        </p:nvSpPr>
        <p:spPr>
          <a:xfrm>
            <a:off x="0" y="533400"/>
            <a:ext cx="8686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algn="ctr"/>
            <a:br>
              <a:rPr lang="en-US" altLang="zh-CN" sz="4000" b="1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rPr>
            </a:br>
            <a:endParaRPr lang="zh-CN" altLang="en-US" sz="4400" dirty="0">
              <a:solidFill>
                <a:schemeClr val="tx2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4038" name="直线连接符 21"/>
          <p:cNvSpPr/>
          <p:nvPr/>
        </p:nvSpPr>
        <p:spPr>
          <a:xfrm flipV="1">
            <a:off x="323850" y="1628775"/>
            <a:ext cx="2073275" cy="6350"/>
          </a:xfrm>
          <a:prstGeom prst="line">
            <a:avLst/>
          </a:prstGeom>
          <a:ln w="38100" cap="flat" cmpd="sng">
            <a:solidFill>
              <a:srgbClr val="93B3D7"/>
            </a:solidFill>
            <a:prstDash val="dash"/>
            <a:miter/>
            <a:headEnd type="none" w="med" len="med"/>
            <a:tailEnd type="none" w="med" len="med"/>
          </a:ln>
        </p:spPr>
        <p:txBody>
          <a:bodyPr/>
          <a:p>
            <a:pPr lvl="0"/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44039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981075"/>
            <a:ext cx="2019300" cy="533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文本框 70657"/>
          <p:cNvSpPr txBox="1"/>
          <p:nvPr/>
        </p:nvSpPr>
        <p:spPr>
          <a:xfrm>
            <a:off x="611188" y="260350"/>
            <a:ext cx="2592387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看图说话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0659" name="图片 70658" descr="31e7402c-95c5-45ea-b94c-cfeda89b609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90" y="3880485"/>
            <a:ext cx="2663825" cy="27171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660" name="图片 70659" descr="218586_012540113935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0" y="992505"/>
            <a:ext cx="2700020" cy="22904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661" name="图片 70660" descr="20091205_df1cd20efb7602314a50Ghaia29GuAEJ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0" y="3987165"/>
            <a:ext cx="2579370" cy="27025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662" name="图片 70661" descr="292-110111040J3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030" y="824230"/>
            <a:ext cx="2741930" cy="26047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0663" name="文本框 70662"/>
          <p:cNvSpPr txBox="1"/>
          <p:nvPr/>
        </p:nvSpPr>
        <p:spPr>
          <a:xfrm>
            <a:off x="7653655" y="1620520"/>
            <a:ext cx="1429385" cy="12496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春天到了，</a:t>
            </a:r>
            <a:r>
              <a:rPr lang="en-US" altLang="zh-CN" sz="2800" dirty="0">
                <a:sym typeface="+mn-ea"/>
              </a:rPr>
              <a:t>——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664" name="文本框 70663"/>
          <p:cNvSpPr txBox="1"/>
          <p:nvPr/>
        </p:nvSpPr>
        <p:spPr>
          <a:xfrm>
            <a:off x="2668905" y="4180205"/>
            <a:ext cx="2437765" cy="1005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夏天到了，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665" name="文本框 70664"/>
          <p:cNvSpPr txBox="1"/>
          <p:nvPr/>
        </p:nvSpPr>
        <p:spPr>
          <a:xfrm>
            <a:off x="2821940" y="1567180"/>
            <a:ext cx="2131060" cy="1371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秋天到了，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400" b="1" u="sng" dirty="0">
                <a:latin typeface="Arial" panose="020B0604020202020204" pitchFamily="34" charset="0"/>
                <a:ea typeface="宋体" panose="02010600030101010101" pitchFamily="2" charset="-122"/>
              </a:rPr>
              <a:t>天气凉了，树叶黄了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666" name="文本框 70665"/>
          <p:cNvSpPr txBox="1"/>
          <p:nvPr/>
        </p:nvSpPr>
        <p:spPr>
          <a:xfrm>
            <a:off x="7532370" y="4322445"/>
            <a:ext cx="2124710" cy="1005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冬天到了，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3" grpId="0"/>
      <p:bldP spid="70664" grpId="0"/>
      <p:bldP spid="7066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5" name="Picture 2" descr="qiutian1_00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24200" y="5257800"/>
            <a:ext cx="1238250" cy="1238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6" name="Picture 3" descr="qiutian1_00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8263" y="4941888"/>
            <a:ext cx="1238250" cy="1238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7" name="Picture 4" descr="qiutian1_00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8000" y="5181600"/>
            <a:ext cx="1357313" cy="1238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8" name="WordArt 5"/>
          <p:cNvSpPr>
            <a:spLocks noTextEdit="1"/>
          </p:cNvSpPr>
          <p:nvPr/>
        </p:nvSpPr>
        <p:spPr>
          <a:xfrm>
            <a:off x="609600" y="609600"/>
            <a:ext cx="2663825" cy="7000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画秋天</a:t>
            </a:r>
            <a:endParaRPr lang="zh-CN" altLang="en-US" sz="36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69" name="Line 6"/>
          <p:cNvSpPr/>
          <p:nvPr/>
        </p:nvSpPr>
        <p:spPr>
          <a:xfrm flipV="1">
            <a:off x="762000" y="1447800"/>
            <a:ext cx="2447925" cy="215900"/>
          </a:xfrm>
          <a:prstGeom prst="line">
            <a:avLst/>
          </a:prstGeom>
          <a:ln w="38100" cap="flat" cmpd="sng">
            <a:solidFill>
              <a:srgbClr val="0099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/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6870" name="Line 7"/>
          <p:cNvSpPr/>
          <p:nvPr/>
        </p:nvSpPr>
        <p:spPr>
          <a:xfrm>
            <a:off x="2209800" y="1371600"/>
            <a:ext cx="144463" cy="144463"/>
          </a:xfrm>
          <a:prstGeom prst="line">
            <a:avLst/>
          </a:prstGeom>
          <a:ln w="38100" cap="flat" cmpd="sng">
            <a:solidFill>
              <a:srgbClr val="0099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/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6871" name="Line 8"/>
          <p:cNvSpPr/>
          <p:nvPr/>
        </p:nvSpPr>
        <p:spPr>
          <a:xfrm>
            <a:off x="1524000" y="1447800"/>
            <a:ext cx="198438" cy="165100"/>
          </a:xfrm>
          <a:prstGeom prst="line">
            <a:avLst/>
          </a:prstGeom>
          <a:ln w="38100" cap="flat" cmpd="sng">
            <a:solidFill>
              <a:srgbClr val="0099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/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88073" name="Text Box 9"/>
          <p:cNvSpPr txBox="1"/>
          <p:nvPr/>
        </p:nvSpPr>
        <p:spPr>
          <a:xfrm>
            <a:off x="533400" y="1905000"/>
            <a:ext cx="7423150" cy="1250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600" b="1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学完了课文，你对秋天有了哪些新的认识呢？把它画下来吧！ </a:t>
            </a:r>
            <a:endParaRPr lang="zh-CN" altLang="en-US" sz="3600" b="1">
              <a:solidFill>
                <a:schemeClr val="accent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36873" name="Picture 10" descr="图片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4267200"/>
            <a:ext cx="2159000" cy="2230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8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7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TextBox 6"/>
          <p:cNvSpPr/>
          <p:nvPr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zh-CN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64514" name="WordArt 6"/>
          <p:cNvSpPr>
            <a:spLocks noTextEdit="1"/>
          </p:cNvSpPr>
          <p:nvPr/>
        </p:nvSpPr>
        <p:spPr bwMode="auto">
          <a:xfrm>
            <a:off x="1752600" y="1752600"/>
            <a:ext cx="6010275" cy="206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/>
            <a:r>
              <a:rPr lang="zh-CN" altLang="en-US" sz="6000" b="1" strike="noStrike" kern="10" noProof="1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同学们，</a:t>
            </a:r>
            <a:endParaRPr lang="zh-CN" altLang="en-US" sz="6000" b="1" strike="noStrike" kern="10" noProof="1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 fontAlgn="base"/>
            <a:r>
              <a:rPr lang="zh-CN" altLang="en-US" sz="6000" b="1" strike="noStrike" kern="10" noProof="1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再见！</a:t>
            </a:r>
            <a:endParaRPr lang="zh-CN" altLang="en-US" sz="6000" b="1" strike="noStrike" kern="10" noProof="1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45059" name="Picture 4" descr="F:\七彩课堂插图板式封面\排版用图标、页眉页脚\标题jpg\读读背背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3213100"/>
            <a:ext cx="3294062" cy="23034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/>
                </a14:imgProps>
              </a:ext>
            </a:extLst>
          </a:blip>
          <a:srcRect/>
          <a:stretch>
            <a:fillRect/>
          </a:stretch>
        </p:blipFill>
        <p:spPr>
          <a:xfrm>
            <a:off x="191135" y="15875"/>
            <a:ext cx="9556750" cy="6748780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422" r="-1709" b="-19713"/>
          <a:stretch>
            <a:fillRect/>
          </a:stretch>
        </p:blipFill>
        <p:spPr>
          <a:xfrm>
            <a:off x="0" y="1066800"/>
            <a:ext cx="9067800" cy="63366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wipe/>
      </p:transition>
    </mc:Choice>
    <mc:Fallback>
      <p:transition spd="med">
        <p:wip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2706" name="图片 72705" descr="200934182128451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260350"/>
            <a:ext cx="8405812" cy="5761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2707" name="文本框 72706"/>
          <p:cNvSpPr txBox="1"/>
          <p:nvPr/>
        </p:nvSpPr>
        <p:spPr>
          <a:xfrm>
            <a:off x="3132138" y="6021388"/>
            <a:ext cx="424973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棉花白了</a:t>
            </a:r>
            <a:endParaRPr lang="zh-CN" altLang="en-US" sz="40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wedge/>
      </p:transition>
    </mc:Choice>
    <mc:Fallback>
      <p:transition spd="med">
        <p:wedg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4754" name="图片 74753" descr="12W363001110-391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-100012"/>
            <a:ext cx="9753600" cy="6121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4755" name="文本框 74754"/>
          <p:cNvSpPr txBox="1"/>
          <p:nvPr/>
        </p:nvSpPr>
        <p:spPr>
          <a:xfrm>
            <a:off x="3348038" y="6156325"/>
            <a:ext cx="439261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稻子黄了</a:t>
            </a:r>
            <a:endParaRPr lang="zh-CN" altLang="en-US" sz="40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wheel spokes="4"/>
      </p:transition>
    </mc:Choice>
    <mc:Fallback>
      <p:transition spd="med">
        <p:wheel spokes="4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00" name="文本框 4099"/>
          <p:cNvSpPr txBox="1"/>
          <p:nvPr/>
        </p:nvSpPr>
        <p:spPr>
          <a:xfrm>
            <a:off x="363220" y="1524000"/>
            <a:ext cx="8763000" cy="472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/>
            <a:r>
              <a:rPr lang="en-US" altLang="zh-CN" sz="4000" dirty="0">
                <a:sym typeface="+mn-ea"/>
              </a:rPr>
              <a:t>      </a:t>
            </a:r>
            <a:r>
              <a:rPr lang="zh-CN" altLang="en-US" sz="4800" dirty="0">
                <a:sym typeface="+mn-ea"/>
              </a:rPr>
              <a:t>qiū   tiān</a:t>
            </a:r>
            <a:endParaRPr lang="zh-CN" altLang="en-US" sz="4800" dirty="0">
              <a:sym typeface="+mn-ea"/>
            </a:endParaRPr>
          </a:p>
          <a:p>
            <a:pPr lvl="0" algn="ctr"/>
            <a:r>
              <a:rPr lang="en-US" altLang="zh-CN" sz="9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9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秋天</a:t>
            </a:r>
            <a:endParaRPr lang="zh-CN" altLang="en-US" sz="9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/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/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</a:t>
            </a:r>
            <a:r>
              <a:rPr lang="zh-CN" altLang="en-US" sz="4000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古炉中心学校  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/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/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</a:t>
            </a:r>
            <a:endParaRPr lang="zh-CN" altLang="en-US" sz="40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69" name="Picture 2" descr="果树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7659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3"/>
          <p:cNvGrpSpPr/>
          <p:nvPr/>
        </p:nvGrpSpPr>
        <p:grpSpPr>
          <a:xfrm>
            <a:off x="1524000" y="0"/>
            <a:ext cx="1524000" cy="1295400"/>
            <a:chOff x="1111" y="436"/>
            <a:chExt cx="706" cy="771"/>
          </a:xfrm>
        </p:grpSpPr>
        <p:pic>
          <p:nvPicPr>
            <p:cNvPr id="32771" name="Picture 4" descr="苹果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11" y="436"/>
              <a:ext cx="706" cy="77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72" name="Text Box 5"/>
            <p:cNvSpPr txBox="1"/>
            <p:nvPr/>
          </p:nvSpPr>
          <p:spPr>
            <a:xfrm>
              <a:off x="1247" y="572"/>
              <a:ext cx="544" cy="41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4000" b="1" dirty="0">
                  <a:latin typeface="Century Gothic" panose="020B0502020202020204" pitchFamily="34" charset="0"/>
                  <a:ea typeface="宋体" panose="02010600030101010101" pitchFamily="2" charset="-122"/>
                </a:rPr>
                <a:t>秋</a:t>
              </a:r>
              <a:endParaRPr lang="zh-CN" altLang="en-US" sz="4000" b="1" dirty="0"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Group 6"/>
          <p:cNvGrpSpPr/>
          <p:nvPr/>
        </p:nvGrpSpPr>
        <p:grpSpPr>
          <a:xfrm>
            <a:off x="3048000" y="1219200"/>
            <a:ext cx="1520825" cy="1223963"/>
            <a:chOff x="2018" y="663"/>
            <a:chExt cx="706" cy="771"/>
          </a:xfrm>
        </p:grpSpPr>
        <p:pic>
          <p:nvPicPr>
            <p:cNvPr id="32774" name="Picture 7" descr="苹果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18" y="663"/>
              <a:ext cx="706" cy="77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75" name="Text Box 8"/>
            <p:cNvSpPr txBox="1"/>
            <p:nvPr/>
          </p:nvSpPr>
          <p:spPr>
            <a:xfrm>
              <a:off x="2018" y="754"/>
              <a:ext cx="680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</a:pPr>
              <a:r>
                <a:rPr lang="en-US" altLang="zh-CN" sz="4000" dirty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4000" b="1" dirty="0">
                  <a:latin typeface="Century Gothic" panose="020B0502020202020204" pitchFamily="34" charset="0"/>
                  <a:ea typeface="宋体" panose="02010600030101010101" pitchFamily="2" charset="-122"/>
                </a:rPr>
                <a:t>大</a:t>
              </a:r>
              <a:endParaRPr lang="zh-CN" altLang="en-US" sz="4000" b="1" dirty="0"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" name="Group 9"/>
          <p:cNvGrpSpPr/>
          <p:nvPr/>
        </p:nvGrpSpPr>
        <p:grpSpPr>
          <a:xfrm>
            <a:off x="-17145" y="-35560"/>
            <a:ext cx="1600200" cy="1676400"/>
            <a:chOff x="1111" y="436"/>
            <a:chExt cx="706" cy="771"/>
          </a:xfrm>
        </p:grpSpPr>
        <p:pic>
          <p:nvPicPr>
            <p:cNvPr id="32777" name="Picture 10" descr="苹果1">
              <a:hlinkClick r:id="rId4" action="ppaction://hlinkfile"/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11" y="436"/>
              <a:ext cx="706" cy="77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78" name="Text Box 11"/>
            <p:cNvSpPr txBox="1"/>
            <p:nvPr/>
          </p:nvSpPr>
          <p:spPr>
            <a:xfrm>
              <a:off x="1247" y="572"/>
              <a:ext cx="544" cy="3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4000" b="1" dirty="0">
                  <a:latin typeface="Century Gothic" panose="020B0502020202020204" pitchFamily="34" charset="0"/>
                  <a:ea typeface="宋体" panose="02010600030101010101" pitchFamily="2" charset="-122"/>
                </a:rPr>
                <a:t>人</a:t>
              </a:r>
              <a:endParaRPr lang="zh-CN" altLang="en-US" sz="4000" b="1" dirty="0"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Group 12"/>
          <p:cNvGrpSpPr/>
          <p:nvPr/>
        </p:nvGrpSpPr>
        <p:grpSpPr>
          <a:xfrm>
            <a:off x="0" y="1600200"/>
            <a:ext cx="1600200" cy="1524000"/>
            <a:chOff x="1111" y="436"/>
            <a:chExt cx="706" cy="771"/>
          </a:xfrm>
        </p:grpSpPr>
        <p:pic>
          <p:nvPicPr>
            <p:cNvPr id="32780" name="Picture 13" descr="苹果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11" y="436"/>
              <a:ext cx="706" cy="77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81" name="Text Box 14"/>
            <p:cNvSpPr txBox="1"/>
            <p:nvPr/>
          </p:nvSpPr>
          <p:spPr>
            <a:xfrm>
              <a:off x="1247" y="572"/>
              <a:ext cx="544" cy="35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4000" b="1" dirty="0">
                  <a:latin typeface="Arial" panose="020B0604020202020204" pitchFamily="34" charset="0"/>
                  <a:ea typeface="宋体" panose="02010600030101010101" pitchFamily="2" charset="-122"/>
                </a:rPr>
                <a:t>气</a:t>
              </a:r>
              <a:endPara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Group 15"/>
          <p:cNvGrpSpPr/>
          <p:nvPr/>
        </p:nvGrpSpPr>
        <p:grpSpPr>
          <a:xfrm>
            <a:off x="3048000" y="0"/>
            <a:ext cx="1592263" cy="1223963"/>
            <a:chOff x="1111" y="436"/>
            <a:chExt cx="706" cy="771"/>
          </a:xfrm>
        </p:grpSpPr>
        <p:pic>
          <p:nvPicPr>
            <p:cNvPr id="32783" name="Picture 16" descr="苹果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11" y="436"/>
              <a:ext cx="706" cy="77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84" name="Text Box 17"/>
            <p:cNvSpPr txBox="1"/>
            <p:nvPr/>
          </p:nvSpPr>
          <p:spPr>
            <a:xfrm>
              <a:off x="1247" y="572"/>
              <a:ext cx="544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4000" b="1" dirty="0">
                  <a:latin typeface="Century Gothic" panose="020B0502020202020204" pitchFamily="34" charset="0"/>
                  <a:ea typeface="宋体" panose="02010600030101010101" pitchFamily="2" charset="-122"/>
                </a:rPr>
                <a:t>片</a:t>
              </a:r>
              <a:endPara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" name="Group 18"/>
          <p:cNvGrpSpPr/>
          <p:nvPr/>
        </p:nvGrpSpPr>
        <p:grpSpPr>
          <a:xfrm>
            <a:off x="4572000" y="1143000"/>
            <a:ext cx="1349375" cy="1371600"/>
            <a:chOff x="1111" y="436"/>
            <a:chExt cx="706" cy="771"/>
          </a:xfrm>
        </p:grpSpPr>
        <p:pic>
          <p:nvPicPr>
            <p:cNvPr id="32786" name="Picture 19" descr="苹果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11" y="436"/>
              <a:ext cx="706" cy="77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87" name="Text Box 20"/>
            <p:cNvSpPr txBox="1"/>
            <p:nvPr/>
          </p:nvSpPr>
          <p:spPr>
            <a:xfrm>
              <a:off x="1247" y="572"/>
              <a:ext cx="544" cy="39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4000" b="1" dirty="0">
                  <a:latin typeface="Century Gothic" panose="020B0502020202020204" pitchFamily="34" charset="0"/>
                  <a:ea typeface="宋体" panose="02010600030101010101" pitchFamily="2" charset="-122"/>
                </a:rPr>
                <a:t>飞</a:t>
              </a:r>
              <a:endPara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8" name="Group 21"/>
          <p:cNvGrpSpPr/>
          <p:nvPr/>
        </p:nvGrpSpPr>
        <p:grpSpPr>
          <a:xfrm>
            <a:off x="4648200" y="0"/>
            <a:ext cx="1516063" cy="1223963"/>
            <a:chOff x="1111" y="436"/>
            <a:chExt cx="706" cy="771"/>
          </a:xfrm>
        </p:grpSpPr>
        <p:pic>
          <p:nvPicPr>
            <p:cNvPr id="32789" name="Picture 22" descr="苹果1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111" y="436"/>
              <a:ext cx="706" cy="77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90" name="Text Box 23"/>
            <p:cNvSpPr txBox="1"/>
            <p:nvPr/>
          </p:nvSpPr>
          <p:spPr>
            <a:xfrm>
              <a:off x="1247" y="572"/>
              <a:ext cx="544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4000" b="1" dirty="0">
                  <a:latin typeface="Century Gothic" panose="020B0502020202020204" pitchFamily="34" charset="0"/>
                  <a:ea typeface="宋体" panose="02010600030101010101" pitchFamily="2" charset="-122"/>
                </a:rPr>
                <a:t>个</a:t>
              </a:r>
              <a:endParaRPr lang="zh-CN" altLang="en-US" sz="4000" b="1" dirty="0"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" name="Group 24"/>
          <p:cNvGrpSpPr/>
          <p:nvPr/>
        </p:nvGrpSpPr>
        <p:grpSpPr>
          <a:xfrm>
            <a:off x="6096000" y="152400"/>
            <a:ext cx="1600200" cy="1223963"/>
            <a:chOff x="1111" y="436"/>
            <a:chExt cx="706" cy="771"/>
          </a:xfrm>
        </p:grpSpPr>
        <p:pic>
          <p:nvPicPr>
            <p:cNvPr id="32792" name="Picture 25" descr="苹果1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111" y="436"/>
              <a:ext cx="706" cy="77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93" name="Text Box 26"/>
            <p:cNvSpPr txBox="1"/>
            <p:nvPr/>
          </p:nvSpPr>
          <p:spPr>
            <a:xfrm>
              <a:off x="1247" y="572"/>
              <a:ext cx="544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4000" b="1" dirty="0">
                  <a:latin typeface="Arial" panose="020B0604020202020204" pitchFamily="34" charset="0"/>
                  <a:ea typeface="宋体" panose="02010600030101010101" pitchFamily="2" charset="-122"/>
                </a:rPr>
                <a:t>子</a:t>
              </a:r>
              <a:endPara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1" name="Group 30"/>
          <p:cNvGrpSpPr/>
          <p:nvPr/>
        </p:nvGrpSpPr>
        <p:grpSpPr>
          <a:xfrm>
            <a:off x="1542133" y="1225204"/>
            <a:ext cx="1600200" cy="1503363"/>
            <a:chOff x="1119" y="400"/>
            <a:chExt cx="706" cy="771"/>
          </a:xfrm>
        </p:grpSpPr>
        <p:pic>
          <p:nvPicPr>
            <p:cNvPr id="32798" name="Picture 31" descr="苹果1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119" y="400"/>
              <a:ext cx="706" cy="77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99" name="Text Box 32"/>
            <p:cNvSpPr txBox="1"/>
            <p:nvPr/>
          </p:nvSpPr>
          <p:spPr>
            <a:xfrm>
              <a:off x="1247" y="572"/>
              <a:ext cx="544" cy="36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4000" b="1" dirty="0">
                  <a:latin typeface="Arial" panose="020B0604020202020204" pitchFamily="34" charset="0"/>
                  <a:ea typeface="宋体" panose="02010600030101010101" pitchFamily="2" charset="-122"/>
                </a:rPr>
                <a:t>了</a:t>
              </a:r>
              <a:endPara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Group 33"/>
          <p:cNvGrpSpPr/>
          <p:nvPr/>
        </p:nvGrpSpPr>
        <p:grpSpPr>
          <a:xfrm>
            <a:off x="5921375" y="1235710"/>
            <a:ext cx="1506220" cy="1207770"/>
            <a:chOff x="1111" y="436"/>
            <a:chExt cx="706" cy="771"/>
          </a:xfrm>
        </p:grpSpPr>
        <p:pic>
          <p:nvPicPr>
            <p:cNvPr id="32801" name="Picture 34" descr="苹果1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111" y="436"/>
              <a:ext cx="706" cy="77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802" name="Text Box 35"/>
            <p:cNvSpPr txBox="1"/>
            <p:nvPr/>
          </p:nvSpPr>
          <p:spPr>
            <a:xfrm>
              <a:off x="1248" y="553"/>
              <a:ext cx="544" cy="44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4000" b="1" dirty="0">
                  <a:latin typeface="Arial" panose="020B0604020202020204" pitchFamily="34" charset="0"/>
                  <a:ea typeface="宋体" panose="02010600030101010101" pitchFamily="2" charset="-122"/>
                </a:rPr>
                <a:t>树</a:t>
              </a:r>
              <a:endPara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3" name="Group 36"/>
          <p:cNvGrpSpPr/>
          <p:nvPr/>
        </p:nvGrpSpPr>
        <p:grpSpPr>
          <a:xfrm>
            <a:off x="7696200" y="152400"/>
            <a:ext cx="1447800" cy="1223963"/>
            <a:chOff x="1111" y="436"/>
            <a:chExt cx="706" cy="771"/>
          </a:xfrm>
        </p:grpSpPr>
        <p:pic>
          <p:nvPicPr>
            <p:cNvPr id="32804" name="Picture 37" descr="苹果1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1111" y="436"/>
              <a:ext cx="706" cy="77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805" name="Text Box 38"/>
            <p:cNvSpPr txBox="1"/>
            <p:nvPr/>
          </p:nvSpPr>
          <p:spPr>
            <a:xfrm>
              <a:off x="1247" y="572"/>
              <a:ext cx="544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4000" b="1" dirty="0">
                  <a:latin typeface="Arial" panose="020B0604020202020204" pitchFamily="34" charset="0"/>
                  <a:ea typeface="宋体" panose="02010600030101010101" pitchFamily="2" charset="-122"/>
                </a:rPr>
                <a:t>叶</a:t>
              </a:r>
              <a:endPara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6" name="Group 45"/>
          <p:cNvGrpSpPr/>
          <p:nvPr/>
        </p:nvGrpSpPr>
        <p:grpSpPr>
          <a:xfrm>
            <a:off x="7374255" y="1290955"/>
            <a:ext cx="1580515" cy="1080135"/>
            <a:chOff x="1111" y="436"/>
            <a:chExt cx="706" cy="771"/>
          </a:xfrm>
        </p:grpSpPr>
        <p:pic>
          <p:nvPicPr>
            <p:cNvPr id="32813" name="Picture 46" descr="苹果1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1111" y="436"/>
              <a:ext cx="706" cy="77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814" name="Text Box 47"/>
            <p:cNvSpPr txBox="1"/>
            <p:nvPr/>
          </p:nvSpPr>
          <p:spPr>
            <a:xfrm>
              <a:off x="1247" y="572"/>
              <a:ext cx="544" cy="50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4000" b="1" dirty="0">
                  <a:latin typeface="Arial" panose="020B0604020202020204" pitchFamily="34" charset="0"/>
                  <a:ea typeface="宋体" panose="02010600030101010101" pitchFamily="2" charset="-122"/>
                </a:rPr>
                <a:t>会</a:t>
              </a:r>
              <a:endPara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ZR10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ZR10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ZR10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ZR10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ZR10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ZR10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ZR10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ZR10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ZR10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ZR10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ZR10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7409" name="组合 9217"/>
          <p:cNvGrpSpPr>
            <a:grpSpLocks noChangeAspect="1"/>
          </p:cNvGrpSpPr>
          <p:nvPr/>
        </p:nvGrpSpPr>
        <p:grpSpPr>
          <a:xfrm>
            <a:off x="0" y="476250"/>
            <a:ext cx="2374900" cy="1223963"/>
            <a:chOff x="0" y="0"/>
            <a:chExt cx="2858" cy="1308"/>
          </a:xfrm>
        </p:grpSpPr>
        <p:pic>
          <p:nvPicPr>
            <p:cNvPr id="17410" name="Picture 9" descr="xxyw2bp7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75258" t="58290" r="4683" b="29558"/>
            <a:stretch>
              <a:fillRect/>
            </a:stretch>
          </p:blipFill>
          <p:spPr>
            <a:xfrm>
              <a:off x="1225" y="0"/>
              <a:ext cx="1633" cy="10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11" name="Picture 10" descr="xxyw2bp7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9F9F9"/>
                </a:clrFrom>
                <a:clrTo>
                  <a:srgbClr val="F9F9F9">
                    <a:alpha val="0"/>
                  </a:srgbClr>
                </a:clrTo>
              </a:clrChange>
            </a:blip>
            <a:srcRect t="40466" r="78136" b="43021"/>
            <a:stretch>
              <a:fillRect/>
            </a:stretch>
          </p:blipFill>
          <p:spPr>
            <a:xfrm>
              <a:off x="0" y="136"/>
              <a:ext cx="1678" cy="117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7412" name="WordArt 11" descr="窄竖线"/>
          <p:cNvSpPr>
            <a:spLocks noTextEdit="1"/>
          </p:cNvSpPr>
          <p:nvPr/>
        </p:nvSpPr>
        <p:spPr>
          <a:xfrm>
            <a:off x="2700338" y="620713"/>
            <a:ext cx="2447925" cy="1103312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37671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交流会</a:t>
            </a:r>
            <a:endParaRPr lang="zh-CN" altLang="en-US" sz="3600" b="1">
              <a:ln w="127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75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3" name="Rectangle 13"/>
          <p:cNvSpPr/>
          <p:nvPr/>
        </p:nvSpPr>
        <p:spPr>
          <a:xfrm>
            <a:off x="0" y="1600200"/>
            <a:ext cx="88392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600" b="1" dirty="0">
                <a:solidFill>
                  <a:srgbClr val="660066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说一说：秋天到了，你的周围有什么变化</a:t>
            </a:r>
            <a:r>
              <a:rPr lang="zh-CN" altLang="en-US" sz="4400" b="1" dirty="0">
                <a:solidFill>
                  <a:srgbClr val="660066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？</a:t>
            </a:r>
            <a:endParaRPr lang="zh-CN" altLang="en-US" sz="4400" b="1" dirty="0">
              <a:solidFill>
                <a:srgbClr val="660066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9223" name="AutoShape 14"/>
          <p:cNvSpPr/>
          <p:nvPr/>
        </p:nvSpPr>
        <p:spPr>
          <a:xfrm>
            <a:off x="1619250" y="2819400"/>
            <a:ext cx="2952750" cy="1828800"/>
          </a:xfrm>
          <a:prstGeom prst="wedgeEllipseCallout">
            <a:avLst>
              <a:gd name="adj1" fmla="val -42204"/>
              <a:gd name="adj2" fmla="val 85940"/>
            </a:avLst>
          </a:prstGeom>
          <a:gradFill rotWithShape="1">
            <a:gsLst>
              <a:gs pos="0">
                <a:srgbClr val="FF9900"/>
              </a:gs>
              <a:gs pos="100000">
                <a:schemeClr val="bg1"/>
              </a:gs>
            </a:gsLst>
            <a:path path="rect">
              <a:fillToRect r="100000" b="100000"/>
            </a:path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/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  秋天到了，树叶都变黄了。</a:t>
            </a:r>
            <a:endParaRPr lang="zh-CN" altLang="en-US" sz="2800" b="1" dirty="0">
              <a:solidFill>
                <a:schemeClr val="accent2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9224" name="Picture 15" descr="朋朋"/>
          <p:cNvPicPr>
            <a:picLocks noChangeAspect="1"/>
          </p:cNvPicPr>
          <p:nvPr/>
        </p:nvPicPr>
        <p:blipFill>
          <a:blip r:embed="rId3">
            <a:clrChange>
              <a:clrFrom>
                <a:srgbClr val="EAE8ED"/>
              </a:clrFrom>
              <a:clrTo>
                <a:srgbClr val="EAE8E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850" y="4508500"/>
            <a:ext cx="1617663" cy="2138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5" name="AutoShape 16"/>
          <p:cNvSpPr/>
          <p:nvPr/>
        </p:nvSpPr>
        <p:spPr>
          <a:xfrm>
            <a:off x="3059113" y="4508500"/>
            <a:ext cx="3311525" cy="2062163"/>
          </a:xfrm>
          <a:prstGeom prst="wedgeEllipseCallout">
            <a:avLst>
              <a:gd name="adj1" fmla="val 30778"/>
              <a:gd name="adj2" fmla="val -51245"/>
            </a:avLst>
          </a:prstGeom>
          <a:gradFill rotWithShape="1">
            <a:gsLst>
              <a:gs pos="0">
                <a:srgbClr val="FA9CEF"/>
              </a:gs>
              <a:gs pos="100000">
                <a:schemeClr val="bg1"/>
              </a:gs>
            </a:gsLst>
            <a:path path="rect">
              <a:fillToRect l="100000" t="100000"/>
            </a:path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 algn="ctr"/>
            <a:r>
              <a:rPr lang="zh-CN" altLang="en-US" sz="2400" b="1" dirty="0">
                <a:solidFill>
                  <a:srgbClr val="0099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秋天到了，衣服穿的比以前多了。</a:t>
            </a:r>
            <a:endParaRPr lang="zh-CN" altLang="en-US" sz="2400" b="1" dirty="0">
              <a:solidFill>
                <a:srgbClr val="0099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9226" name="Picture 17" descr="明明"/>
          <p:cNvPicPr>
            <a:picLocks noChangeAspect="1"/>
          </p:cNvPicPr>
          <p:nvPr/>
        </p:nvPicPr>
        <p:blipFill>
          <a:blip r:embed="rId4">
            <a:clrChange>
              <a:clrFrom>
                <a:srgbClr val="F2F2F4"/>
              </a:clrFrom>
              <a:clrTo>
                <a:srgbClr val="F2F2F4">
                  <a:alpha val="0"/>
                </a:srgbClr>
              </a:clrTo>
            </a:clrChange>
          </a:blip>
          <a:stretch>
            <a:fillRect/>
          </a:stretch>
        </p:blipFill>
        <p:spPr>
          <a:xfrm rot="192243">
            <a:off x="5408613" y="2409825"/>
            <a:ext cx="1765300" cy="24971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 bldLvl="0" animBg="1"/>
      <p:bldP spid="922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4" name="矩形 71683"/>
          <p:cNvSpPr/>
          <p:nvPr/>
        </p:nvSpPr>
        <p:spPr>
          <a:xfrm>
            <a:off x="685800" y="609600"/>
            <a:ext cx="25908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自读提示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685" name="矩形 71684"/>
          <p:cNvSpPr/>
          <p:nvPr/>
        </p:nvSpPr>
        <p:spPr>
          <a:xfrm>
            <a:off x="554355" y="-30480"/>
            <a:ext cx="2971800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vl="0"/>
            <a:r>
              <a:rPr lang="en-US" altLang="zh-CN" sz="3600" b="0" err="1">
                <a:latin typeface="Arial" panose="020B0604020202020204" pitchFamily="34" charset="0"/>
                <a:ea typeface="楷体_GB2312" panose="02010609030101010101" pitchFamily="49" charset="-122"/>
              </a:rPr>
              <a:t>zì  dú  tí  shì</a:t>
            </a:r>
            <a:r>
              <a:rPr lang="en-US" altLang="zh-CN" sz="3600" b="1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endParaRPr lang="en-US" altLang="zh-CN" sz="3600" b="1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71686" name="文本框 71685"/>
          <p:cNvSpPr txBox="1"/>
          <p:nvPr/>
        </p:nvSpPr>
        <p:spPr>
          <a:xfrm>
            <a:off x="0" y="1828800"/>
            <a:ext cx="9753600" cy="5212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800" b="1" dirty="0">
                <a:latin typeface="Arial" panose="020B0604020202020204" pitchFamily="34" charset="0"/>
                <a:ea typeface="楷体_GB2312" panose="02010609030101010101" pitchFamily="49" charset="-122"/>
              </a:rPr>
              <a:t>    1.</a:t>
            </a:r>
            <a:r>
              <a:rPr lang="zh-CN" altLang="en-US" sz="4800" b="1" dirty="0">
                <a:latin typeface="Arial" panose="020B0604020202020204" pitchFamily="34" charset="0"/>
                <a:ea typeface="楷体_GB2312" panose="02010609030101010101" pitchFamily="49" charset="-122"/>
              </a:rPr>
              <a:t>给课文标出自然段。    </a:t>
            </a:r>
            <a:endParaRPr lang="zh-CN" altLang="en-US" sz="48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  <a:ea typeface="楷体_GB2312" panose="02010609030101010101" pitchFamily="49" charset="-122"/>
              </a:rPr>
              <a:t>    </a:t>
            </a:r>
            <a:r>
              <a:rPr lang="en-US" altLang="zh-CN" sz="4800" b="1" dirty="0">
                <a:latin typeface="Arial" panose="020B0604020202020204" pitchFamily="34" charset="0"/>
                <a:ea typeface="楷体_GB2312" panose="02010609030101010101" pitchFamily="49" charset="-122"/>
              </a:rPr>
              <a:t>2.</a:t>
            </a:r>
            <a:r>
              <a:rPr lang="zh-CN" altLang="en-US" sz="4800" b="1" dirty="0">
                <a:latin typeface="Arial" panose="020B0604020202020204" pitchFamily="34" charset="0"/>
                <a:ea typeface="楷体_GB2312" panose="02010609030101010101" pitchFamily="49" charset="-122"/>
              </a:rPr>
              <a:t>借助拼音自由朗读课文，</a:t>
            </a:r>
            <a:endParaRPr lang="zh-CN" altLang="en-US" sz="48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</a:pPr>
            <a:endParaRPr lang="zh-CN" altLang="en-US" sz="48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  <a:ea typeface="楷体_GB2312" panose="02010609030101010101" pitchFamily="49" charset="-122"/>
              </a:rPr>
              <a:t>要求：读准字音，把句子读完整。</a:t>
            </a:r>
            <a:endParaRPr lang="zh-CN" altLang="en-US" sz="48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</a:pPr>
            <a:endParaRPr lang="zh-CN" altLang="en-US" sz="48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71687" name="矩形 71686"/>
          <p:cNvSpPr/>
          <p:nvPr/>
        </p:nvSpPr>
        <p:spPr>
          <a:xfrm>
            <a:off x="1261110" y="3285967"/>
            <a:ext cx="1558925" cy="192024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/>
            <a:endParaRPr lang="en-US" altLang="zh-CN" sz="3200" b="1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/>
            <a:r>
              <a:rPr lang="en-US" altLang="zh-CN" sz="8800" b="1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endParaRPr lang="en-US" altLang="zh-CN" sz="8800" b="1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71688" name="矩形 71687"/>
          <p:cNvSpPr/>
          <p:nvPr/>
        </p:nvSpPr>
        <p:spPr>
          <a:xfrm>
            <a:off x="4800600" y="2972277"/>
            <a:ext cx="493395" cy="143256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/>
            <a:r>
              <a:rPr lang="en-US" altLang="zh-CN" sz="8800" b="1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endParaRPr lang="en-US" altLang="zh-CN" sz="8800" b="1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71689" name="矩形 71688"/>
          <p:cNvSpPr/>
          <p:nvPr/>
        </p:nvSpPr>
        <p:spPr>
          <a:xfrm>
            <a:off x="2971800" y="1524000"/>
            <a:ext cx="10160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/>
            <a:r>
              <a:rPr lang="en-US" altLang="zh-CN" sz="2800" b="0" err="1">
                <a:latin typeface="Arial" panose="020B0604020202020204" pitchFamily="34" charset="0"/>
                <a:ea typeface="楷体_GB2312" panose="02010609030101010101" pitchFamily="49" charset="-122"/>
              </a:rPr>
              <a:t>biāo</a:t>
            </a:r>
            <a:endParaRPr lang="en-US" altLang="zh-CN" sz="2800" b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71690" name="矩形 71689"/>
          <p:cNvSpPr/>
          <p:nvPr/>
        </p:nvSpPr>
        <p:spPr>
          <a:xfrm>
            <a:off x="5334000" y="381000"/>
            <a:ext cx="3276600" cy="167640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normAutofit/>
            <a:scene3d>
              <a:camera prst="legacyPerspectiveFront">
                <a:rot lat="19800000" lon="19440000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2700000" scaled="1"/>
                  <a:tileRect/>
                </a:gradFill>
                <a:latin typeface="华文新魏" panose="02010800040101010101" charset="-122"/>
                <a:ea typeface="华文新魏" panose="02010800040101010101" charset="-122"/>
              </a:rPr>
              <a:t>我能行</a:t>
            </a:r>
            <a:endParaRPr lang="zh-CN" altLang="en-US" sz="3600" b="1">
              <a:gradFill rotWithShape="0">
                <a:gsLst>
                  <a:gs pos="0">
                    <a:srgbClr val="707070"/>
                  </a:gs>
                  <a:gs pos="50000">
                    <a:srgbClr val="FFFFFF"/>
                  </a:gs>
                  <a:gs pos="100000">
                    <a:srgbClr val="707070"/>
                  </a:gs>
                </a:gsLst>
                <a:lin ang="2700000" scaled="1"/>
                <a:tileRect/>
              </a:gradFill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650</Words>
  <Application>WPS 演示</Application>
  <PresentationFormat>在屏幕上显示</PresentationFormat>
  <Paragraphs>122</Paragraphs>
  <Slides>18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Arial</vt:lpstr>
      <vt:lpstr>宋体</vt:lpstr>
      <vt:lpstr>Wingdings</vt:lpstr>
      <vt:lpstr>楷体_GB2312</vt:lpstr>
      <vt:lpstr>Century Gothic</vt:lpstr>
      <vt:lpstr>黑体</vt:lpstr>
      <vt:lpstr>华文新魏</vt:lpstr>
      <vt:lpstr>楷体</vt:lpstr>
      <vt:lpstr>Calibri</vt:lpstr>
      <vt:lpstr>华文中宋</vt:lpstr>
      <vt:lpstr>华文楷体</vt:lpstr>
      <vt:lpstr>Candara</vt:lpstr>
      <vt:lpstr>微软雅黑</vt:lpstr>
      <vt:lpstr>新宋体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Administrator</cp:lastModifiedBy>
  <cp:revision>39</cp:revision>
  <dcterms:created xsi:type="dcterms:W3CDTF">2016-09-25T03:25:00Z</dcterms:created>
  <dcterms:modified xsi:type="dcterms:W3CDTF">2016-10-27T01:57:09Z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2052-10.1.0.6029</vt:lpwstr>
  </property>
</Properties>
</file>