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4"/>
  </p:notesMasterIdLst>
  <p:handoutMasterIdLst>
    <p:handoutMasterId r:id="rId75"/>
  </p:handoutMasterIdLst>
  <p:sldIdLst>
    <p:sldId id="523" r:id="rId3"/>
    <p:sldId id="1639" r:id="rId5"/>
    <p:sldId id="1301" r:id="rId6"/>
    <p:sldId id="1300" r:id="rId7"/>
    <p:sldId id="1641" r:id="rId8"/>
    <p:sldId id="1642" r:id="rId9"/>
    <p:sldId id="1302" r:id="rId10"/>
    <p:sldId id="1659" r:id="rId11"/>
    <p:sldId id="928" r:id="rId12"/>
    <p:sldId id="1003" r:id="rId13"/>
    <p:sldId id="1013" r:id="rId14"/>
    <p:sldId id="1660" r:id="rId15"/>
    <p:sldId id="1643" r:id="rId16"/>
    <p:sldId id="1646" r:id="rId17"/>
    <p:sldId id="1571" r:id="rId18"/>
    <p:sldId id="1446" r:id="rId19"/>
    <p:sldId id="1644" r:id="rId20"/>
    <p:sldId id="1082" r:id="rId21"/>
    <p:sldId id="1445" r:id="rId22"/>
    <p:sldId id="1627" r:id="rId23"/>
    <p:sldId id="1645" r:id="rId24"/>
    <p:sldId id="1628" r:id="rId25"/>
    <p:sldId id="1447" r:id="rId26"/>
    <p:sldId id="1448" r:id="rId27"/>
    <p:sldId id="1629" r:id="rId28"/>
    <p:sldId id="1630" r:id="rId29"/>
    <p:sldId id="1647" r:id="rId30"/>
    <p:sldId id="936" r:id="rId31"/>
    <p:sldId id="937" r:id="rId32"/>
    <p:sldId id="938" r:id="rId33"/>
    <p:sldId id="1281" r:id="rId34"/>
    <p:sldId id="1661" r:id="rId35"/>
    <p:sldId id="1340" r:id="rId36"/>
    <p:sldId id="1415" r:id="rId37"/>
    <p:sldId id="1409" r:id="rId38"/>
    <p:sldId id="1649" r:id="rId39"/>
    <p:sldId id="1339" r:id="rId40"/>
    <p:sldId id="1331" r:id="rId41"/>
    <p:sldId id="1341" r:id="rId42"/>
    <p:sldId id="1342" r:id="rId43"/>
    <p:sldId id="1650" r:id="rId44"/>
    <p:sldId id="1651" r:id="rId45"/>
    <p:sldId id="1501" r:id="rId46"/>
    <p:sldId id="1343" r:id="rId47"/>
    <p:sldId id="1633" r:id="rId48"/>
    <p:sldId id="1356" r:id="rId49"/>
    <p:sldId id="1652" r:id="rId50"/>
    <p:sldId id="1653" r:id="rId51"/>
    <p:sldId id="1654" r:id="rId52"/>
    <p:sldId id="1355" r:id="rId53"/>
    <p:sldId id="1632" r:id="rId54"/>
    <p:sldId id="1545" r:id="rId55"/>
    <p:sldId id="1345" r:id="rId56"/>
    <p:sldId id="1346" r:id="rId57"/>
    <p:sldId id="1347" r:id="rId58"/>
    <p:sldId id="1407" r:id="rId59"/>
    <p:sldId id="1414" r:id="rId60"/>
    <p:sldId id="1416" r:id="rId61"/>
    <p:sldId id="1417" r:id="rId62"/>
    <p:sldId id="1418" r:id="rId63"/>
    <p:sldId id="1634" r:id="rId64"/>
    <p:sldId id="1419" r:id="rId65"/>
    <p:sldId id="1635" r:id="rId66"/>
    <p:sldId id="1655" r:id="rId67"/>
    <p:sldId id="1656" r:id="rId68"/>
    <p:sldId id="1420" r:id="rId69"/>
    <p:sldId id="1421" r:id="rId70"/>
    <p:sldId id="1422" r:id="rId71"/>
    <p:sldId id="1348" r:id="rId72"/>
    <p:sldId id="1423" r:id="rId73"/>
    <p:sldId id="1658" r:id="rId7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79"/>
    </p:embeddedFont>
    <p:embeddedFont>
      <p:font typeface="楷体" panose="02010609060101010101" pitchFamily="49" charset="-122"/>
      <p:regular r:id="rId80"/>
    </p:embeddedFont>
    <p:embeddedFont>
      <p:font typeface="汉语拼音" panose="000B0604020202020204" pitchFamily="34" charset="0"/>
      <p:regular r:id="rId81"/>
    </p:embeddedFont>
    <p:embeddedFont>
      <p:font typeface="微软雅黑" panose="020B0503020204020204" charset="-122"/>
      <p:regular r:id="rId82"/>
    </p:embeddedFont>
    <p:embeddedFont>
      <p:font typeface="幼圆" panose="02010509060101010101" pitchFamily="49" charset="-122"/>
      <p:regular r:id="rId83"/>
    </p:embeddedFont>
    <p:embeddedFont>
      <p:font typeface="Calibri" panose="020F0502020204030204" pitchFamily="34" charset="0"/>
      <p:regular r:id="rId84"/>
      <p:bold r:id="rId85"/>
      <p:italic r:id="rId86"/>
      <p:boldItalic r:id="rId8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CC99"/>
    <a:srgbClr val="FFE9C9"/>
    <a:srgbClr val="FFDBA7"/>
    <a:srgbClr val="A38302"/>
    <a:srgbClr val="FF00FF"/>
    <a:srgbClr val="FF0000"/>
    <a:srgbClr val="0000FF"/>
    <a:srgbClr val="FFFFFF"/>
    <a:srgbClr val="FEFC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9407" autoAdjust="0"/>
  </p:normalViewPr>
  <p:slideViewPr>
    <p:cSldViewPr>
      <p:cViewPr>
        <p:scale>
          <a:sx n="100" d="100"/>
          <a:sy n="100" d="100"/>
        </p:scale>
        <p:origin x="-750" y="-3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321"/>
        <p:guide pos="19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7" Type="http://schemas.openxmlformats.org/officeDocument/2006/relationships/font" Target="fonts/font9.fntdata"/><Relationship Id="rId86" Type="http://schemas.openxmlformats.org/officeDocument/2006/relationships/font" Target="fonts/font8.fntdata"/><Relationship Id="rId85" Type="http://schemas.openxmlformats.org/officeDocument/2006/relationships/font" Target="fonts/font7.fntdata"/><Relationship Id="rId84" Type="http://schemas.openxmlformats.org/officeDocument/2006/relationships/font" Target="fonts/font6.fntdata"/><Relationship Id="rId83" Type="http://schemas.openxmlformats.org/officeDocument/2006/relationships/font" Target="fonts/font5.fntdata"/><Relationship Id="rId82" Type="http://schemas.openxmlformats.org/officeDocument/2006/relationships/font" Target="fonts/font4.fntdata"/><Relationship Id="rId81" Type="http://schemas.openxmlformats.org/officeDocument/2006/relationships/font" Target="fonts/font3.fntdata"/><Relationship Id="rId80" Type="http://schemas.openxmlformats.org/officeDocument/2006/relationships/font" Target="fonts/font2.fntdata"/><Relationship Id="rId8" Type="http://schemas.openxmlformats.org/officeDocument/2006/relationships/slide" Target="slides/slide5.xml"/><Relationship Id="rId79" Type="http://schemas.openxmlformats.org/officeDocument/2006/relationships/font" Target="fonts/font1.fntdata"/><Relationship Id="rId78" Type="http://schemas.openxmlformats.org/officeDocument/2006/relationships/tableStyles" Target="tableStyles.xml"/><Relationship Id="rId77" Type="http://schemas.openxmlformats.org/officeDocument/2006/relationships/viewProps" Target="viewProps.xml"/><Relationship Id="rId76" Type="http://schemas.openxmlformats.org/officeDocument/2006/relationships/presProps" Target="presProps.xml"/><Relationship Id="rId75" Type="http://schemas.openxmlformats.org/officeDocument/2006/relationships/handoutMaster" Target="handoutMasters/handoutMaster1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  <p:hf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23478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矩形 18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文本框 1"/>
          <p:cNvSpPr txBox="1"/>
          <p:nvPr userDrawn="1"/>
        </p:nvSpPr>
        <p:spPr>
          <a:xfrm>
            <a:off x="115330" y="7605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9 </a:t>
            </a:r>
            <a:r>
              <a:rPr kumimoji="1"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古诗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三首</a:t>
            </a:r>
            <a:endParaRPr kumimoji="1" lang="zh-CN" sz="1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8">
            <a:lum contrast="6000"/>
          </a:blip>
          <a:srcRect b="84998"/>
          <a:stretch>
            <a:fillRect/>
          </a:stretch>
        </p:blipFill>
        <p:spPr>
          <a:xfrm>
            <a:off x="0" y="4640540"/>
            <a:ext cx="9140825" cy="502960"/>
          </a:xfrm>
          <a:prstGeom prst="rect">
            <a:avLst/>
          </a:prstGeom>
          <a:effectLst>
            <a:softEdge rad="635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hf/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slide" Target="slide33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hyperlink" Target="&#20845;&#19979;&#29983;&#23383;&#35270;&#39057;1&#21271;&#20140;&#30340;&#26149;&#33410;.mp4" TargetMode="Externa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1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3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3.png"/><Relationship Id="rId3" Type="http://schemas.openxmlformats.org/officeDocument/2006/relationships/hyperlink" Target="&#19971;&#24425;-&#35838;&#25991;&#26391;&#35835;-&#22235;&#19978;-9.&#21476;&#35799;&#19977;&#39318;-&#39064;&#35199;&#26519;&#22721;.mp4" TargetMode="External"/><Relationship Id="rId2" Type="http://schemas.openxmlformats.org/officeDocument/2006/relationships/image" Target="../media/image4.png"/><Relationship Id="rId1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4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Relationship Id="rId3" Type="http://schemas.openxmlformats.org/officeDocument/2006/relationships/image" Target="../media/image13.png"/><Relationship Id="rId2" Type="http://schemas.openxmlformats.org/officeDocument/2006/relationships/hyperlink" Target="&#19971;&#24425;-&#35838;&#25991;&#26391;&#35835;-&#22235;&#19978;-9.&#21476;&#35799;&#19977;&#39318;-&#38634;&#26757;.mp4" TargetMode="External"/><Relationship Id="rId1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.xml"/><Relationship Id="rId2" Type="http://schemas.openxmlformats.org/officeDocument/2006/relationships/hyperlink" Target="&#20845;&#19979;&#29983;&#23383;&#35270;&#39057;1&#21271;&#20140;&#30340;&#26149;&#33410;.mp4" TargetMode="External"/><Relationship Id="rId1" Type="http://schemas.openxmlformats.org/officeDocument/2006/relationships/image" Target="../media/image16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2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jpeg"/><Relationship Id="rId1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8.jpeg"/><Relationship Id="rId1" Type="http://schemas.openxmlformats.org/officeDocument/2006/relationships/image" Target="../media/image8.png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9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6.jpeg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7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5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7.png"/><Relationship Id="rId2" Type="http://schemas.openxmlformats.org/officeDocument/2006/relationships/image" Target="../media/image8.png"/><Relationship Id="rId1" Type="http://schemas.openxmlformats.org/officeDocument/2006/relationships/image" Target="../media/image6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7.png"/><Relationship Id="rId1" Type="http://schemas.openxmlformats.org/officeDocument/2006/relationships/image" Target="../media/image6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1.png"/></Relationships>
</file>

<file path=ppt/slides/_rels/slide6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5.xml"/><Relationship Id="rId6" Type="http://schemas.openxmlformats.org/officeDocument/2006/relationships/slideLayout" Target="../slideLayouts/slideLayout3.xml"/><Relationship Id="rId5" Type="http://schemas.openxmlformats.org/officeDocument/2006/relationships/hyperlink" Target="&#29983;&#23383;&#35270;&#39057;/&#36755;.mp4" TargetMode="External"/><Relationship Id="rId4" Type="http://schemas.openxmlformats.org/officeDocument/2006/relationships/image" Target="../media/image72.png"/><Relationship Id="rId3" Type="http://schemas.openxmlformats.org/officeDocument/2006/relationships/hyperlink" Target="&#29983;&#23383;&#35270;&#39057;/&#32536;.mp4" TargetMode="External"/><Relationship Id="rId2" Type="http://schemas.openxmlformats.org/officeDocument/2006/relationships/image" Target="../media/image11.png"/><Relationship Id="rId1" Type="http://schemas.openxmlformats.org/officeDocument/2006/relationships/hyperlink" Target="&#29983;&#23383;&#35270;&#39057;-1&#12298;&#22823;&#38738;&#26641;&#19979;&#30340;&#23567;&#23398;&#12299;.mp4" TargetMode="External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73.png"/></Relationships>
</file>

<file path=ppt/slides/_rels/slide6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6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7.png"/><Relationship Id="rId2" Type="http://schemas.openxmlformats.org/officeDocument/2006/relationships/image" Target="../media/image39.png"/><Relationship Id="rId1" Type="http://schemas.openxmlformats.org/officeDocument/2006/relationships/image" Target="../media/image7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3.xml"/><Relationship Id="rId5" Type="http://schemas.openxmlformats.org/officeDocument/2006/relationships/hyperlink" Target="&#29983;&#23383;&#35270;&#39057;/&#21535;.mp4" TargetMode="External"/><Relationship Id="rId4" Type="http://schemas.openxmlformats.org/officeDocument/2006/relationships/image" Target="../media/image12.png"/><Relationship Id="rId3" Type="http://schemas.openxmlformats.org/officeDocument/2006/relationships/hyperlink" Target="&#29983;&#23383;&#35270;&#39057;/&#26286;.mp4" TargetMode="External"/><Relationship Id="rId2" Type="http://schemas.openxmlformats.org/officeDocument/2006/relationships/image" Target="../media/image11.png"/><Relationship Id="rId1" Type="http://schemas.openxmlformats.org/officeDocument/2006/relationships/hyperlink" Target="&#29983;&#23383;&#35270;&#39057;-1&#12298;&#22823;&#38738;&#26641;&#19979;&#30340;&#23567;&#23398;&#12299;.mp4" TargetMode="Externa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hyperlink" Target="&#19971;&#24425;-&#23383;&#35789;&#21548;&#20889;-&#22235;&#19978;-9.&#21476;&#35799;&#19977;&#39318;.mp4" TargetMode="Externa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Relationship Id="rId3" Type="http://schemas.openxmlformats.org/officeDocument/2006/relationships/image" Target="../media/image13.png"/><Relationship Id="rId2" Type="http://schemas.openxmlformats.org/officeDocument/2006/relationships/hyperlink" Target="&#19971;&#24425;-&#35838;&#25991;&#26391;&#35835;-&#22235;&#19978;-9.&#21476;&#35799;&#19977;&#39318;-&#26286;&#27743;&#21535;.mp4" TargetMode="Externa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7620" y="115570"/>
            <a:ext cx="301815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657" y="4104239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657" y="448796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59770" y="4104298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</a:rPr>
              <a:t>第一课时</a:t>
            </a:r>
            <a:endParaRPr kumimoji="1"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3" action="ppaction://hlinksldjump"/>
          </p:cNvPr>
          <p:cNvSpPr txBox="1"/>
          <p:nvPr/>
        </p:nvSpPr>
        <p:spPr>
          <a:xfrm>
            <a:off x="7259770" y="4477226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</a:rPr>
              <a:t>第二课时</a:t>
            </a:r>
            <a:endParaRPr kumimoji="1"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892160" y="1635646"/>
            <a:ext cx="5359679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6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9  </a:t>
            </a:r>
            <a:r>
              <a:rPr lang="zh-CN" altLang="en-US" sz="6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古诗三首</a:t>
            </a:r>
            <a:endParaRPr lang="zh-CN" altLang="en-US" sz="66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36512" y="88265"/>
            <a:ext cx="1723549" cy="27699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语文  四年级  上册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989319" y="1293872"/>
            <a:ext cx="59079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3000" dirty="0" err="1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sè</a:t>
            </a:r>
            <a:endParaRPr lang="en-US" altLang="en-US" sz="3000" dirty="0" err="1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989319" y="1385515"/>
            <a:ext cx="258956" cy="4167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050499" y="1802283"/>
            <a:ext cx="636270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暮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07704" y="1272058"/>
            <a:ext cx="86900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3000" dirty="0" err="1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 mù</a:t>
            </a:r>
            <a:endParaRPr lang="en-US" altLang="en-US" sz="3000" dirty="0" err="1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32570" y="1802283"/>
            <a:ext cx="817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瑟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2827" y="1802283"/>
            <a:ext cx="817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瑟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1" name="图片 10" descr="图片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4008" y="2918490"/>
            <a:ext cx="1402715" cy="14433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22507" y="1802283"/>
            <a:ext cx="817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日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55117" y="2965289"/>
            <a:ext cx="59079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3000" dirty="0" err="1" smtClean="0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sì</a:t>
            </a:r>
            <a:endParaRPr lang="en-US" altLang="en-US" sz="3000" dirty="0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sp>
        <p:nvSpPr>
          <p:cNvPr id="17" name="文本框 12"/>
          <p:cNvSpPr txBox="1"/>
          <p:nvPr/>
        </p:nvSpPr>
        <p:spPr>
          <a:xfrm>
            <a:off x="4788024" y="3393540"/>
            <a:ext cx="817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似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2"/>
          <p:cNvSpPr txBox="1"/>
          <p:nvPr/>
        </p:nvSpPr>
        <p:spPr>
          <a:xfrm>
            <a:off x="4283968" y="3393540"/>
            <a:ext cx="817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月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5292080" y="3393540"/>
            <a:ext cx="817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弓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6300192" y="1491630"/>
            <a:ext cx="2304256" cy="931566"/>
          </a:xfrm>
          <a:prstGeom prst="cloudCallout">
            <a:avLst>
              <a:gd name="adj1" fmla="val -77231"/>
              <a:gd name="adj2" fmla="val 68635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平舌音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8391" y="3224670"/>
            <a:ext cx="2813143" cy="830997"/>
          </a:xfrm>
          <a:prstGeom prst="rect">
            <a:avLst/>
          </a:prstGeom>
          <a:noFill/>
          <a:ln w="25400">
            <a:solidFill>
              <a:srgbClr val="FFC0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上面是草字头，像太阳落在草丛中。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虚尾箭头 6"/>
          <p:cNvSpPr/>
          <p:nvPr/>
        </p:nvSpPr>
        <p:spPr>
          <a:xfrm rot="6775994">
            <a:off x="1902516" y="2657358"/>
            <a:ext cx="489204" cy="484632"/>
          </a:xfrm>
          <a:prstGeom prst="stripedRightArrow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79512" y="604132"/>
            <a:ext cx="8784976" cy="4055850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30062" y="352104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76052" y="352104"/>
            <a:ext cx="1121491" cy="438582"/>
            <a:chOff x="6520102" y="843558"/>
            <a:chExt cx="1121491" cy="438582"/>
          </a:xfrm>
        </p:grpSpPr>
        <p:sp>
          <p:nvSpPr>
            <p:cNvPr id="27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4932040" y="3056756"/>
            <a:ext cx="258956" cy="4167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1" grpId="0" animBg="1"/>
      <p:bldP spid="20" grpId="0"/>
      <p:bldP spid="3" grpId="0"/>
      <p:bldP spid="6" grpId="0"/>
      <p:bldP spid="16" grpId="0"/>
      <p:bldP spid="18" grpId="0"/>
      <p:bldP spid="19" grpId="0"/>
      <p:bldP spid="4" grpId="0" animBg="1"/>
      <p:bldP spid="5" grpId="0" animBg="1"/>
      <p:bldP spid="7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48351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707654"/>
            <a:ext cx="1432482" cy="214083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051720" y="1347614"/>
            <a:ext cx="6339532" cy="1624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再读古诗，说说读完古诗你仿佛看到了怎样的景象？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916" y="411510"/>
            <a:ext cx="2529818" cy="561692"/>
            <a:chOff x="175870" y="929976"/>
            <a:chExt cx="2529818" cy="561692"/>
          </a:xfrm>
        </p:grpSpPr>
        <p:sp>
          <p:nvSpPr>
            <p:cNvPr id="9" name="文本框 14"/>
            <p:cNvSpPr txBox="1"/>
            <p:nvPr/>
          </p:nvSpPr>
          <p:spPr>
            <a:xfrm>
              <a:off x="558316" y="929976"/>
              <a:ext cx="214737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整体感知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870" y="982653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15344" y="945382"/>
            <a:ext cx="72483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   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读完了这首诗我们仿佛看到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弯月初生、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几幅景象。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91100" y="1040418"/>
            <a:ext cx="1637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夕阳映江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3095" y="1635646"/>
            <a:ext cx="1708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露珠晶莹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729" y="2760152"/>
            <a:ext cx="2029460" cy="1349375"/>
          </a:xfrm>
          <a:prstGeom prst="ellipse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540" y="2571750"/>
            <a:ext cx="1264920" cy="1828800"/>
          </a:xfrm>
          <a:prstGeom prst="round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16928" b="5764"/>
          <a:stretch>
            <a:fillRect/>
          </a:stretch>
        </p:blipFill>
        <p:spPr>
          <a:xfrm>
            <a:off x="6300192" y="2787774"/>
            <a:ext cx="1786890" cy="1270635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563638"/>
            <a:ext cx="42484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残阳：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夕阳的余晖。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瑟瑟：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形容未受到残阳照射的江水所呈现的青绿色。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可怜：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可爱。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真珠：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珍珠。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56366"/>
            <a:ext cx="3306316" cy="22307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411510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你能结合解释理解诗意吗？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83518"/>
            <a:ext cx="361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我能说说诗的大意：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059582"/>
            <a:ext cx="54726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红日西沉，余晖铺洒在江面上，使得江水受光处呈现出红色，未受光处呈现出青绿色。九月初三的夜晚，多么叫人喜爱呀！那露珠像珍珠一样闪烁发光，月亮如同一张弯月挂在空中。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456366"/>
            <a:ext cx="3306316" cy="22307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835696" y="1419622"/>
            <a:ext cx="6516086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读古诗前两句思考：作者描写了傍晚的哪些景物？是怎样抓住这些景物的特点来写的？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067694"/>
            <a:ext cx="1189990" cy="170561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6200" y="426368"/>
            <a:ext cx="2319582" cy="561692"/>
            <a:chOff x="236194" y="411510"/>
            <a:chExt cx="2319582" cy="561692"/>
          </a:xfrm>
        </p:grpSpPr>
        <p:sp>
          <p:nvSpPr>
            <p:cNvPr id="8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863600" y="3435846"/>
            <a:ext cx="7416800" cy="93027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诗人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描写了傍晚的</a:t>
            </a:r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残阳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和</a:t>
            </a:r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江水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，江水的特点是</a:t>
            </a:r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半江瑟瑟半江红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9592" y="764049"/>
            <a:ext cx="733107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一道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残阳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铺水中</a:t>
            </a:r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，半江瑟瑟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半江红</a:t>
            </a:r>
            <a:r>
              <a:rPr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984807" y="1298084"/>
            <a:ext cx="86360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755576" y="1419622"/>
            <a:ext cx="2022624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快落山的太阳的光，也指晚霞。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248" y="1419622"/>
            <a:ext cx="2179320" cy="1453515"/>
          </a:xfrm>
          <a:prstGeom prst="round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5444287" y="1298084"/>
            <a:ext cx="86360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563888" y="1419622"/>
            <a:ext cx="2735580" cy="1383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形容未受到残阳照射的江水所呈现的青绿色。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915566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太阳的余晖为什么残缺不全？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27584" y="1995686"/>
            <a:ext cx="5482370" cy="1306195"/>
            <a:chOff x="785102" y="2380434"/>
            <a:chExt cx="5482370" cy="1306195"/>
          </a:xfrm>
        </p:grpSpPr>
        <p:sp>
          <p:nvSpPr>
            <p:cNvPr id="7" name="AutoShape 22"/>
            <p:cNvSpPr>
              <a:spLocks noChangeArrowheads="1"/>
            </p:cNvSpPr>
            <p:nvPr/>
          </p:nvSpPr>
          <p:spPr bwMode="gray">
            <a:xfrm>
              <a:off x="785102" y="2380434"/>
              <a:ext cx="5482370" cy="1306195"/>
            </a:xfrm>
            <a:prstGeom prst="roundRect">
              <a:avLst>
                <a:gd name="adj" fmla="val 17509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l" defTabSz="685165">
                <a:lnSpc>
                  <a:spcPct val="13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85102" y="2556477"/>
              <a:ext cx="532859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夕阳余晖被云霞、山峰、树木等遮住了部分身影而残缺不全。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240" y="2931790"/>
            <a:ext cx="2328049" cy="1746036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78538" y="1635646"/>
            <a:ext cx="7786923" cy="738664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思考：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把“</a:t>
            </a:r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铺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”换成“</a:t>
            </a:r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照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或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射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”可不可以？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40727" y="3003798"/>
            <a:ext cx="7662545" cy="1220986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不可以。“铺”</a:t>
            </a:r>
            <a:r>
              <a:rPr lang="zh-CN" altLang="en-US" sz="28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更柔和、更动感、更宏大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如果换成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照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或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射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则不能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体现这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一特点。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8475" y="813435"/>
            <a:ext cx="733107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一道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残阳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铺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水中</a:t>
            </a:r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，半江瑟瑟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半江红</a:t>
            </a:r>
            <a:r>
              <a:rPr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uiExpand="1" build="p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197" y="1689348"/>
            <a:ext cx="3020060" cy="2345690"/>
          </a:xfrm>
          <a:prstGeom prst="round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67944" y="1779662"/>
            <a:ext cx="4731965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夕阳的余辉铺在江面上，在阳光的照射下，江面波光粼粼，金光闪闪。江水一半呈现出深深的碧绿，一半呈现出殷红。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6145" y="680085"/>
            <a:ext cx="733107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一道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残阳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铺水中</a:t>
            </a:r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，半江瑟瑟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半江红</a:t>
            </a:r>
            <a:r>
              <a:rPr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87624" y="360086"/>
            <a:ext cx="3456384" cy="4423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江南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唐代 白居易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江南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风景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旧曾谙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江花红胜火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来江水绿如蓝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不忆江南？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965" y="2283718"/>
            <a:ext cx="1907743" cy="24691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13" y="33944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文本框 15"/>
          <p:cNvSpPr txBox="1"/>
          <p:nvPr/>
        </p:nvSpPr>
        <p:spPr>
          <a:xfrm>
            <a:off x="0" y="339502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</a:rPr>
              <a:t>第一课时</a:t>
            </a:r>
            <a:endParaRPr kumimoji="1"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55976" y="483518"/>
            <a:ext cx="4176464" cy="1851670"/>
            <a:chOff x="3275856" y="267494"/>
            <a:chExt cx="4176464" cy="1851670"/>
          </a:xfrm>
        </p:grpSpPr>
        <p:sp>
          <p:nvSpPr>
            <p:cNvPr id="4" name="云形标注 3"/>
            <p:cNvSpPr/>
            <p:nvPr/>
          </p:nvSpPr>
          <p:spPr>
            <a:xfrm>
              <a:off x="3275856" y="267494"/>
              <a:ext cx="4176464" cy="1851670"/>
            </a:xfrm>
            <a:prstGeom prst="cloudCallout">
              <a:avLst>
                <a:gd name="adj1" fmla="val -62177"/>
                <a:gd name="adj2" fmla="val 49734"/>
              </a:avLst>
            </a:prstGeom>
            <a:solidFill>
              <a:srgbClr val="FFDBA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358530" y="430560"/>
              <a:ext cx="403244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  你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会背诵</a:t>
              </a:r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忆江南</a:t>
              </a:r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这首词吗？你知道这首诗的作者是谁吗</a:t>
              </a:r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？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00480" y="730885"/>
            <a:ext cx="68173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江水为什么一半是绿色，一半是红色，你看见过这种景象吗？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7624" y="2283718"/>
            <a:ext cx="5400600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因为太阳接近地平线，江面有一半已经照不到阳光，所以半江是绿色，半江是红色。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15" y="499745"/>
            <a:ext cx="1189990" cy="17056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00" y="2715766"/>
            <a:ext cx="2664787" cy="1906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1419622"/>
            <a:ext cx="7200800" cy="257666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朗读第一句古诗，一边读，一边做“铺”的动作，拉长“铺”的读音，读得舒展。“瑟瑟”要读得轻而短，读出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江水的不同颜色。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1520" y="627534"/>
            <a:ext cx="2473998" cy="697101"/>
            <a:chOff x="2674066" y="1883594"/>
            <a:chExt cx="2473998" cy="6971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066" y="1883594"/>
              <a:ext cx="850943" cy="697101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3501987" y="2064958"/>
              <a:ext cx="164607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朗读</a:t>
              </a:r>
              <a:r>
                <a:rPr lang="zh-CN" altLang="en-US" sz="26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指导</a:t>
              </a:r>
              <a:endPara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787774"/>
            <a:ext cx="3347864" cy="18686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691680" y="1131590"/>
            <a:ext cx="6516086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读古诗后两句思考：作者描写了夜晚的哪些景物？是怎样抓住这些景物的特点来写的？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51670"/>
            <a:ext cx="1189990" cy="1705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919922" y="3579862"/>
            <a:ext cx="5304155" cy="55113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诗人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描写了夜晚的</a:t>
            </a:r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明月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和</a:t>
            </a:r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露珠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5033" y="771550"/>
            <a:ext cx="7123459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九月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初三夜，露似真珠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月似弓。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r="8403" b="25868"/>
          <a:stretch>
            <a:fillRect/>
          </a:stretch>
        </p:blipFill>
        <p:spPr>
          <a:xfrm>
            <a:off x="107504" y="3291830"/>
            <a:ext cx="1675130" cy="1355725"/>
          </a:xfrm>
          <a:prstGeom prst="ellipse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5597828" y="1342281"/>
            <a:ext cx="86360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147748" y="1347614"/>
            <a:ext cx="759956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827584" y="1491630"/>
            <a:ext cx="1059815" cy="52197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可爱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80112" y="1473716"/>
            <a:ext cx="1059815" cy="52197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珍珠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123728" y="1338089"/>
            <a:ext cx="1872208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123728" y="1491630"/>
            <a:ext cx="2776220" cy="181588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   农历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已进入深秋季节，点出了观赏江景的季节是深秋。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r="25658" b="64186"/>
          <a:stretch>
            <a:fillRect/>
          </a:stretch>
        </p:blipFill>
        <p:spPr>
          <a:xfrm>
            <a:off x="7236296" y="1779662"/>
            <a:ext cx="1800860" cy="1301115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13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5436096" y="2139702"/>
            <a:ext cx="3404235" cy="2091919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诗人运用了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比喻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的修辞手法，把晶莹透亮的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露珠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比作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珍珠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新月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比作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弯弓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r="8403" b="25868"/>
          <a:stretch>
            <a:fillRect/>
          </a:stretch>
        </p:blipFill>
        <p:spPr>
          <a:xfrm>
            <a:off x="538480" y="930910"/>
            <a:ext cx="1675130" cy="1355725"/>
          </a:xfrm>
          <a:prstGeom prst="ellipse">
            <a:avLst/>
          </a:prstGeom>
        </p:spPr>
      </p:pic>
      <p:sp>
        <p:nvSpPr>
          <p:cNvPr id="2" name="燕尾形箭头 1"/>
          <p:cNvSpPr/>
          <p:nvPr/>
        </p:nvSpPr>
        <p:spPr>
          <a:xfrm>
            <a:off x="2267585" y="1562100"/>
            <a:ext cx="360045" cy="2159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145" y="1028700"/>
            <a:ext cx="1886585" cy="12579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r="25658" b="64186"/>
          <a:stretch>
            <a:fillRect/>
          </a:stretch>
        </p:blipFill>
        <p:spPr>
          <a:xfrm>
            <a:off x="494798" y="2846070"/>
            <a:ext cx="1800860" cy="1301115"/>
          </a:xfrm>
          <a:prstGeom prst="ellipse">
            <a:avLst/>
          </a:prstGeom>
        </p:spPr>
      </p:pic>
      <p:sp>
        <p:nvSpPr>
          <p:cNvPr id="7" name="燕尾形箭头 6"/>
          <p:cNvSpPr/>
          <p:nvPr/>
        </p:nvSpPr>
        <p:spPr>
          <a:xfrm>
            <a:off x="2349633" y="3388995"/>
            <a:ext cx="360045" cy="2159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弓_meitu_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6480000">
            <a:off x="3072898" y="2660015"/>
            <a:ext cx="1383030" cy="139001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372200" y="987574"/>
            <a:ext cx="1224136" cy="634892"/>
            <a:chOff x="2772909" y="2886143"/>
            <a:chExt cx="1224136" cy="634892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2909" y="2886143"/>
              <a:ext cx="1224136" cy="6348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文本框 9"/>
            <p:cNvSpPr txBox="1"/>
            <p:nvPr/>
          </p:nvSpPr>
          <p:spPr>
            <a:xfrm>
              <a:off x="3018406" y="2997264"/>
              <a:ext cx="90663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比喻</a:t>
              </a:r>
              <a:endPara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86769" y="2574776"/>
            <a:ext cx="3724414" cy="20913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圆角矩形 4"/>
          <p:cNvSpPr/>
          <p:nvPr/>
        </p:nvSpPr>
        <p:spPr>
          <a:xfrm>
            <a:off x="920115" y="843558"/>
            <a:ext cx="7303770" cy="1532255"/>
          </a:xfrm>
          <a:prstGeom prst="round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九月初三的夜晚多么可爱啊，滴滴清露就像珍珠一般，一弯新月仿佛是一张精致的弓。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678410" y="770112"/>
            <a:ext cx="6516086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你能说一说诗的前、后两句分别描绘了怎样的画面吗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32629"/>
            <a:ext cx="1189990" cy="17056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8530" y="2566417"/>
            <a:ext cx="726694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一幅是夕阳西沉、晚霞映江的绚丽景象，一幅是弯月初升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露珠晶莹的朦胧夜色。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2021" y="411510"/>
            <a:ext cx="2512805" cy="697101"/>
            <a:chOff x="331003" y="345819"/>
            <a:chExt cx="2512805" cy="6971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003" y="345819"/>
              <a:ext cx="850943" cy="697101"/>
            </a:xfrm>
            <a:prstGeom prst="rect">
              <a:avLst/>
            </a:prstGeom>
          </p:spPr>
        </p:pic>
        <p:sp>
          <p:nvSpPr>
            <p:cNvPr id="3" name="文本框 10"/>
            <p:cNvSpPr txBox="1"/>
            <p:nvPr/>
          </p:nvSpPr>
          <p:spPr>
            <a:xfrm>
              <a:off x="1158923" y="489835"/>
              <a:ext cx="16848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背诵</a:t>
              </a:r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指导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71600" y="1059582"/>
            <a:ext cx="7669360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边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看图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边填空，相信你一定能很快背诵这首诗！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19672" y="1833667"/>
            <a:ext cx="59046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一道（  ）（  ）铺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水中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半江（  ）（  ）半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江红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可怜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九月初三夜，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似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）（  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似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99792" y="1833667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残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93654" y="1847934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阳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16772" y="2235396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瑟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0634" y="2235396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瑟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60662" y="3119239"/>
            <a:ext cx="749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40693" y="3119239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真珠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21152" y="3119239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月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71925" y="3119239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弓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503" y="2931790"/>
            <a:ext cx="2058551" cy="17552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5" grpId="0"/>
      <p:bldP spid="16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71600" y="1654696"/>
            <a:ext cx="754053" cy="1656184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l"/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暮江吟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887385" y="1690817"/>
            <a:ext cx="317602" cy="1567105"/>
          </a:xfrm>
          <a:prstGeom prst="leftBrace">
            <a:avLst>
              <a:gd name="adj1" fmla="val 8333"/>
              <a:gd name="adj2" fmla="val 47698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265761" y="1419622"/>
            <a:ext cx="4600575" cy="575945"/>
          </a:xfrm>
          <a:prstGeom prst="round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傍晚：夕阳西沉、晚霞映江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284811" y="2969890"/>
            <a:ext cx="4552950" cy="575945"/>
          </a:xfrm>
          <a:prstGeom prst="round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夜晚：弯月初升，露珠晶莹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 flipH="1">
            <a:off x="6965331" y="1634656"/>
            <a:ext cx="315178" cy="1647649"/>
          </a:xfrm>
          <a:prstGeom prst="leftBrace">
            <a:avLst>
              <a:gd name="adj1" fmla="val 8333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97379" y="1434782"/>
            <a:ext cx="535305" cy="2062103"/>
          </a:xfrm>
          <a:prstGeom prst="rect">
            <a:avLst/>
          </a:prstGeom>
          <a:solidFill>
            <a:schemeClr val="accent6">
              <a:lumMod val="40000"/>
              <a:lumOff val="60000"/>
              <a:alpha val="68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诗情画意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5481" y="411510"/>
            <a:ext cx="2237300" cy="561692"/>
            <a:chOff x="192083" y="411510"/>
            <a:chExt cx="2237300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624428" y="411510"/>
              <a:ext cx="180495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6336" y="3435846"/>
            <a:ext cx="1453520" cy="111137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548013" y="2945671"/>
            <a:ext cx="2105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愉悦轻松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36682" y="1471930"/>
            <a:ext cx="1934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夕阳西沉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0601" y="1373793"/>
            <a:ext cx="6854825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《暮江吟》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通过描写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、晚霞映江，弯月初升、露珠晶莹几幅景象，表达了作者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的心情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4737" y="426368"/>
            <a:ext cx="2237300" cy="561692"/>
            <a:chOff x="179512" y="411510"/>
            <a:chExt cx="2237300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624427" y="411510"/>
              <a:ext cx="179238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67744" y="771550"/>
            <a:ext cx="6768752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白居易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（772－846年），字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乐天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，号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香山居士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，是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唐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代伟大的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现实主义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诗人。白居易的诗歌题材广泛，形式多样，语言平易通俗，有“诗魔”和“诗王”之称。有《白氏长庆集》传世，代表诗作有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《长恨歌》《</a:t>
            </a:r>
            <a:r>
              <a:rPr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卖炭翁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琵琶行》</a:t>
            </a: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520" y="1059582"/>
            <a:ext cx="1924685" cy="27336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292080" y="3505224"/>
            <a:ext cx="3851920" cy="1638275"/>
            <a:chOff x="5292080" y="3505224"/>
            <a:chExt cx="3851920" cy="1638275"/>
          </a:xfrm>
        </p:grpSpPr>
        <p:sp>
          <p:nvSpPr>
            <p:cNvPr id="8" name="云形标注 7"/>
            <p:cNvSpPr/>
            <p:nvPr/>
          </p:nvSpPr>
          <p:spPr>
            <a:xfrm>
              <a:off x="5292080" y="3505224"/>
              <a:ext cx="3851920" cy="1638275"/>
            </a:xfrm>
            <a:prstGeom prst="cloudCallout">
              <a:avLst>
                <a:gd name="adj1" fmla="val -68936"/>
                <a:gd name="adj2" fmla="val -41432"/>
              </a:avLst>
            </a:prstGeom>
            <a:solidFill>
              <a:srgbClr val="FFDBA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436096" y="3536429"/>
              <a:ext cx="370790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  我们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一起来学一学诗人白居易的另一首诗吧！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6176" y="2931790"/>
            <a:ext cx="2896264" cy="16356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590529" y="843558"/>
            <a:ext cx="3962941" cy="365946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咏露珠</a:t>
            </a:r>
            <a:endParaRPr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 fontAlgn="auto">
              <a:lnSpc>
                <a:spcPct val="130000"/>
              </a:lnSpc>
            </a:pP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[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唐]韦应物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 fontAlgn="auto">
              <a:lnSpc>
                <a:spcPct val="130000"/>
              </a:lnSpc>
            </a:pPr>
            <a:r>
              <a:rPr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秋荷一滴露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 fontAlgn="auto">
              <a:lnSpc>
                <a:spcPct val="130000"/>
              </a:lnSpc>
            </a:pPr>
            <a:r>
              <a:rPr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清夜坠玄天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 fontAlgn="auto">
              <a:lnSpc>
                <a:spcPct val="130000"/>
              </a:lnSpc>
            </a:pPr>
            <a:r>
              <a:rPr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将来玉盘上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 fontAlgn="auto">
              <a:lnSpc>
                <a:spcPct val="130000"/>
              </a:lnSpc>
            </a:pPr>
            <a:r>
              <a:rPr sz="32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不定始知圆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929" y="411510"/>
            <a:ext cx="2249871" cy="561692"/>
            <a:chOff x="179512" y="411510"/>
            <a:chExt cx="2249871" cy="561692"/>
          </a:xfrm>
        </p:grpSpPr>
        <p:sp>
          <p:nvSpPr>
            <p:cNvPr id="9" name="文本框 14"/>
            <p:cNvSpPr txBox="1"/>
            <p:nvPr/>
          </p:nvSpPr>
          <p:spPr>
            <a:xfrm>
              <a:off x="624428" y="411510"/>
              <a:ext cx="180495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1416516" y="1887528"/>
            <a:ext cx="6323836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一道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铺水中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半江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）九月初三夜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露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似（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月似（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19872" y="188898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残阳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19872" y="2479261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瑟瑟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91880" y="3653871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真珠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40679" y="3643351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弓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14868" y="2458306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红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98862" y="3041871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可怜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59632" y="1096398"/>
            <a:ext cx="4214217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一、将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古诗补充完整。  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endParaRPr lang="en-US" altLang="zh-CN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6250" y="411510"/>
            <a:ext cx="2249871" cy="561692"/>
            <a:chOff x="179512" y="411510"/>
            <a:chExt cx="2249871" cy="561692"/>
          </a:xfrm>
        </p:grpSpPr>
        <p:sp>
          <p:nvSpPr>
            <p:cNvPr id="14" name="文本框 14"/>
            <p:cNvSpPr txBox="1"/>
            <p:nvPr/>
          </p:nvSpPr>
          <p:spPr>
            <a:xfrm>
              <a:off x="624428" y="411510"/>
              <a:ext cx="180495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944885" y="1805340"/>
            <a:ext cx="7476187" cy="17497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《暮江吟》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的作者是（       ），</a:t>
            </a:r>
            <a:r>
              <a:rPr lang="en-US" altLang="zh-CN" sz="28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诗中表现红日西沉时景色的诗句是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   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），表现新月东升的诗句是（     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68680" y="2409435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一道残阳铺水中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0672" y="2949435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可怜九月初三夜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67965" y="1826466"/>
            <a:ext cx="143002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defTabSz="685165">
              <a:lnSpc>
                <a:spcPct val="120000"/>
              </a:lnSpc>
            </a:pP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白居易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9592" y="779487"/>
            <a:ext cx="247696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二、填空。 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en-US" altLang="zh-CN" sz="2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84734" y="2179327"/>
            <a:ext cx="7349490" cy="2122890"/>
            <a:chOff x="868680" y="2521611"/>
            <a:chExt cx="7349490" cy="23918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rcRect l="4457" t="9468" r="4432" b="10868"/>
            <a:stretch>
              <a:fillRect/>
            </a:stretch>
          </p:blipFill>
          <p:spPr>
            <a:xfrm>
              <a:off x="868680" y="2521611"/>
              <a:ext cx="7349490" cy="2357120"/>
            </a:xfrm>
            <a:prstGeom prst="rect">
              <a:avLst/>
            </a:prstGeom>
          </p:spPr>
        </p:pic>
        <p:sp>
          <p:nvSpPr>
            <p:cNvPr id="5" name="文本框 6"/>
            <p:cNvSpPr txBox="1"/>
            <p:nvPr/>
          </p:nvSpPr>
          <p:spPr>
            <a:xfrm>
              <a:off x="1159674" y="2624778"/>
              <a:ext cx="6768752" cy="228871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题</a:t>
              </a:r>
              <a:r>
                <a:rPr lang="en-US" altLang="zh-CN" sz="2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/</a:t>
              </a:r>
              <a:r>
                <a:rPr lang="zh-CN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西</a:t>
              </a:r>
              <a:r>
                <a:rPr lang="zh-CN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林壁</a:t>
              </a:r>
              <a:endParaRPr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</a:t>
              </a:r>
              <a:r>
                <a:rPr lang="zh-CN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横看成岭</a:t>
              </a:r>
              <a:r>
                <a:rPr lang="en-US" altLang="zh-CN" sz="2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/</a:t>
              </a:r>
              <a:r>
                <a:rPr lang="zh-CN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侧成峰，远近高低</a:t>
              </a:r>
              <a:r>
                <a:rPr lang="en-US" altLang="zh-CN" sz="2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/</a:t>
              </a:r>
              <a:r>
                <a:rPr lang="zh-CN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各不同。</a:t>
              </a:r>
              <a:endParaRPr 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不识庐山</a:t>
              </a:r>
              <a:r>
                <a:rPr lang="en-US" altLang="zh-CN" sz="2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/</a:t>
              </a:r>
              <a:r>
                <a:rPr lang="zh-CN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真面目，只缘身在</a:t>
              </a:r>
              <a:r>
                <a:rPr lang="en-US" altLang="zh-CN" sz="2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/</a:t>
              </a:r>
              <a:r>
                <a:rPr lang="zh-CN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此山中。</a:t>
              </a:r>
              <a:endParaRPr 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3" name="文本框 6"/>
          <p:cNvSpPr txBox="1"/>
          <p:nvPr/>
        </p:nvSpPr>
        <p:spPr>
          <a:xfrm>
            <a:off x="957883" y="1131590"/>
            <a:ext cx="7245051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用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自己喜欢的方式自由读诗，把古诗读正确、读流利。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84785" y="164475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课后</a:t>
            </a: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第一题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882" y="428971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文本框 15"/>
          <p:cNvSpPr txBox="1"/>
          <p:nvPr/>
        </p:nvSpPr>
        <p:spPr>
          <a:xfrm>
            <a:off x="7495995" y="4289777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 smtClean="0">
                <a:solidFill>
                  <a:schemeClr val="bg1"/>
                </a:solidFill>
              </a:rPr>
              <a:t>第二课时</a:t>
            </a:r>
            <a:endParaRPr kumimoji="1"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4262" y="430933"/>
            <a:ext cx="5154047" cy="600074"/>
            <a:chOff x="179512" y="267494"/>
            <a:chExt cx="5154047" cy="600074"/>
          </a:xfrm>
        </p:grpSpPr>
        <p:sp>
          <p:nvSpPr>
            <p:cNvPr id="17" name="文本框 14">
              <a:hlinkClick r:id="rId3" action="ppaction://hlinkfile"/>
            </p:cNvPr>
            <p:cNvSpPr txBox="1"/>
            <p:nvPr/>
          </p:nvSpPr>
          <p:spPr>
            <a:xfrm>
              <a:off x="623138" y="267494"/>
              <a:ext cx="403383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朗读</a:t>
              </a:r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古诗</a:t>
              </a:r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 </a:t>
              </a:r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扫清障碍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2489" y="449021"/>
              <a:ext cx="351070" cy="380165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4378430" y="395231"/>
              <a:ext cx="335134" cy="472337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334250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9592" y="1275606"/>
            <a:ext cx="7349490" cy="2517140"/>
            <a:chOff x="945197" y="1275606"/>
            <a:chExt cx="7349490" cy="25171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rcRect l="4457" t="9468" r="4432" b="10868"/>
            <a:stretch>
              <a:fillRect/>
            </a:stretch>
          </p:blipFill>
          <p:spPr>
            <a:xfrm>
              <a:off x="945197" y="1275606"/>
              <a:ext cx="7349490" cy="2517140"/>
            </a:xfrm>
            <a:prstGeom prst="rect">
              <a:avLst/>
            </a:prstGeom>
          </p:spPr>
        </p:pic>
        <p:sp>
          <p:nvSpPr>
            <p:cNvPr id="5" name="文本框 6"/>
            <p:cNvSpPr txBox="1"/>
            <p:nvPr/>
          </p:nvSpPr>
          <p:spPr>
            <a:xfrm>
              <a:off x="1370494" y="2212934"/>
              <a:ext cx="6768752" cy="13836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梅雪争春</a:t>
              </a:r>
              <a:r>
                <a:rPr lang="en-US" sz="2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/</a:t>
              </a:r>
              <a:r>
                <a:rPr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未肯降，骚人阁笔</a:t>
              </a:r>
              <a:r>
                <a:rPr lang="en-US" sz="2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/</a:t>
              </a:r>
              <a:r>
                <a:rPr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费评章。</a:t>
              </a:r>
              <a:endParaRPr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梅须逊雪</a:t>
              </a:r>
              <a:r>
                <a:rPr lang="en-US" sz="2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/</a:t>
              </a:r>
              <a:r>
                <a:rPr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三分白，雪却输梅</a:t>
              </a:r>
              <a:r>
                <a:rPr lang="en-US" sz="28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/</a:t>
              </a:r>
              <a:r>
                <a:rPr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一段香。</a:t>
              </a:r>
              <a:endParaRPr 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013835" y="1679872"/>
              <a:ext cx="121221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雪梅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4262" y="430933"/>
            <a:ext cx="5154047" cy="600074"/>
            <a:chOff x="179512" y="267494"/>
            <a:chExt cx="5154047" cy="600074"/>
          </a:xfrm>
        </p:grpSpPr>
        <p:sp>
          <p:nvSpPr>
            <p:cNvPr id="7" name="文本框 14">
              <a:hlinkClick r:id="rId2" action="ppaction://hlinkfile"/>
            </p:cNvPr>
            <p:cNvSpPr txBox="1"/>
            <p:nvPr/>
          </p:nvSpPr>
          <p:spPr>
            <a:xfrm>
              <a:off x="623138" y="267494"/>
              <a:ext cx="403383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朗读</a:t>
              </a:r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古诗</a:t>
              </a:r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 </a:t>
              </a:r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扫清障碍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2489" y="449021"/>
              <a:ext cx="351070" cy="38016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4378430" y="395231"/>
              <a:ext cx="335134" cy="47233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334250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/>
          <p:cNvSpPr/>
          <p:nvPr/>
        </p:nvSpPr>
        <p:spPr>
          <a:xfrm>
            <a:off x="1643867" y="1618151"/>
            <a:ext cx="1130093" cy="485504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530553" y="1662794"/>
            <a:ext cx="429060" cy="416768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140445" y="1659496"/>
            <a:ext cx="306928" cy="416768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图片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84368" y="3507854"/>
            <a:ext cx="1002665" cy="1031875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5154792" y="1590447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3000" dirty="0" err="1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xùn</a:t>
            </a:r>
            <a:endParaRPr lang="en-US" altLang="en-US" sz="3000" dirty="0" err="1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sp>
        <p:nvSpPr>
          <p:cNvPr id="30" name="文本框 12"/>
          <p:cNvSpPr txBox="1"/>
          <p:nvPr/>
        </p:nvSpPr>
        <p:spPr>
          <a:xfrm>
            <a:off x="4716017" y="2105293"/>
            <a:ext cx="1227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谦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逊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2" name="文本框 3"/>
          <p:cNvSpPr txBox="1"/>
          <p:nvPr/>
        </p:nvSpPr>
        <p:spPr>
          <a:xfrm>
            <a:off x="3140445" y="2105293"/>
            <a:ext cx="1213794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骚</a:t>
            </a: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客</a:t>
            </a:r>
            <a:endParaRPr kumimoji="1"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510115" y="1598783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3000" dirty="0" err="1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shū</a:t>
            </a:r>
            <a:endParaRPr lang="en-US" altLang="en-US" sz="3000" dirty="0" err="1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sp>
        <p:nvSpPr>
          <p:cNvPr id="39" name="文本框 6"/>
          <p:cNvSpPr txBox="1"/>
          <p:nvPr/>
        </p:nvSpPr>
        <p:spPr>
          <a:xfrm>
            <a:off x="6530553" y="2116723"/>
            <a:ext cx="12818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输</a:t>
            </a: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入</a:t>
            </a:r>
            <a:endParaRPr kumimoji="1"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187624" y="2077988"/>
            <a:ext cx="1296144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缘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72929" y="1597928"/>
            <a:ext cx="124650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3000" dirty="0" err="1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yuán</a:t>
            </a:r>
            <a:endParaRPr lang="en-US" altLang="en-US" sz="3000" dirty="0" err="1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23628" y="3363838"/>
            <a:ext cx="66967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“骚” 是平舌音；“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 是翘舌音；“缘”是整体认读音节。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0235" y="608370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你能把这些读音读正确吗？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文本框 4"/>
          <p:cNvSpPr txBox="1"/>
          <p:nvPr/>
        </p:nvSpPr>
        <p:spPr>
          <a:xfrm>
            <a:off x="3140445" y="1563638"/>
            <a:ext cx="81216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en-US" sz="3000" dirty="0" err="1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  <a:sym typeface="+mn-ea"/>
              </a:rPr>
              <a:t>sāo</a:t>
            </a:r>
            <a:endParaRPr lang="en-US" altLang="en-US" sz="3000" dirty="0" err="1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9512" y="601055"/>
            <a:ext cx="8784976" cy="4058927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30062" y="349027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76052" y="349027"/>
            <a:ext cx="1121491" cy="438582"/>
            <a:chOff x="6520102" y="843558"/>
            <a:chExt cx="1121491" cy="438582"/>
          </a:xfrm>
        </p:grpSpPr>
        <p:sp>
          <p:nvSpPr>
            <p:cNvPr id="34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2" grpId="0" animBg="1"/>
      <p:bldP spid="28" grpId="0" animBg="1"/>
      <p:bldP spid="29" grpId="0"/>
      <p:bldP spid="38" grpId="0"/>
      <p:bldP spid="24" grpId="0"/>
      <p:bldP spid="3" grpId="0"/>
      <p:bldP spid="3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411760" y="2010058"/>
            <a:ext cx="3391891" cy="561692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梅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雪争春未肯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降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620562" y="400238"/>
            <a:ext cx="1906592" cy="559770"/>
            <a:chOff x="3267298" y="400238"/>
            <a:chExt cx="1906592" cy="559770"/>
          </a:xfrm>
        </p:grpSpPr>
        <p:grpSp>
          <p:nvGrpSpPr>
            <p:cNvPr id="13" name="组合 12"/>
            <p:cNvGrpSpPr/>
            <p:nvPr/>
          </p:nvGrpSpPr>
          <p:grpSpPr>
            <a:xfrm>
              <a:off x="3267298" y="492631"/>
              <a:ext cx="410581" cy="377666"/>
              <a:chOff x="631825" y="5181600"/>
              <a:chExt cx="1554163" cy="1552575"/>
            </a:xfrm>
          </p:grpSpPr>
          <p:sp>
            <p:nvSpPr>
              <p:cNvPr id="14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3681213" y="400238"/>
              <a:ext cx="1492677" cy="559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5" tIns="25718" rIns="51435" bIns="25718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716016" y="1491630"/>
            <a:ext cx="125095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en-US" sz="2800" dirty="0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xi</a:t>
            </a:r>
            <a:r>
              <a:rPr lang="en-US" altLang="en-US" sz="28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á</a:t>
            </a:r>
            <a:r>
              <a:rPr lang="en-US" altLang="en-US" sz="2800" dirty="0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ng</a:t>
            </a:r>
            <a:endParaRPr lang="en-US" altLang="en-US" sz="2800" dirty="0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259632" y="3651989"/>
            <a:ext cx="3168352" cy="575945"/>
          </a:xfrm>
          <a:prstGeom prst="round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降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落伞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、下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降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7624" y="3075925"/>
            <a:ext cx="118110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ji</a:t>
            </a:r>
            <a:r>
              <a:rPr lang="en-US" altLang="zh-CN" sz="28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à</a:t>
            </a:r>
            <a:r>
              <a:rPr lang="en-US" altLang="zh-CN" sz="2800" dirty="0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ng</a:t>
            </a:r>
            <a:endParaRPr lang="en-US" altLang="zh-CN" sz="2800" dirty="0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9952" y="2931790"/>
            <a:ext cx="2317750" cy="14719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26891" b="25486"/>
          <a:stretch>
            <a:fillRect/>
          </a:stretch>
        </p:blipFill>
        <p:spPr>
          <a:xfrm>
            <a:off x="6588224" y="1563638"/>
            <a:ext cx="2233930" cy="1362710"/>
          </a:xfrm>
          <a:prstGeom prst="round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971600" y="1419622"/>
            <a:ext cx="132544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000" dirty="0" err="1" smtClean="0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xiáng</a:t>
            </a:r>
            <a:endParaRPr lang="en-US" altLang="en-US" sz="3000" dirty="0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sp>
        <p:nvSpPr>
          <p:cNvPr id="52" name="文本框 6"/>
          <p:cNvSpPr txBox="1"/>
          <p:nvPr/>
        </p:nvSpPr>
        <p:spPr>
          <a:xfrm>
            <a:off x="1247147" y="1962289"/>
            <a:ext cx="8172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降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3" name="文本框 9"/>
          <p:cNvSpPr txBox="1"/>
          <p:nvPr/>
        </p:nvSpPr>
        <p:spPr>
          <a:xfrm>
            <a:off x="625488" y="1962289"/>
            <a:ext cx="8172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投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66445" y="525810"/>
            <a:ext cx="1952484" cy="954128"/>
            <a:chOff x="280770" y="3187977"/>
            <a:chExt cx="1952484" cy="954128"/>
          </a:xfrm>
        </p:grpSpPr>
        <p:sp>
          <p:nvSpPr>
            <p:cNvPr id="6" name="云形标注 5"/>
            <p:cNvSpPr/>
            <p:nvPr/>
          </p:nvSpPr>
          <p:spPr>
            <a:xfrm>
              <a:off x="280770" y="3187977"/>
              <a:ext cx="1944216" cy="954128"/>
            </a:xfrm>
            <a:prstGeom prst="cloudCallout">
              <a:avLst>
                <a:gd name="adj1" fmla="val -56108"/>
                <a:gd name="adj2" fmla="val 11500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41612" y="3219822"/>
              <a:ext cx="1791642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在诗中表示“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服输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 </a:t>
              </a:r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4" grpId="0" animBg="1"/>
      <p:bldP spid="5" grpId="0"/>
      <p:bldP spid="51" grpId="0"/>
      <p:bldP spid="5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8"/>
          <p:cNvPicPr>
            <a:picLocks noChangeAspect="1"/>
          </p:cNvPicPr>
          <p:nvPr/>
        </p:nvPicPr>
        <p:blipFill>
          <a:blip r:embed="rId1">
            <a:clrChange>
              <a:clrFrom>
                <a:srgbClr val="34D7B7">
                  <a:alpha val="100000"/>
                </a:srgbClr>
              </a:clrFrom>
              <a:clrTo>
                <a:srgbClr val="34D7B7">
                  <a:alpha val="100000"/>
                  <a:alpha val="0"/>
                </a:srgbClr>
              </a:clrTo>
            </a:clrChange>
          </a:blip>
          <a:srcRect t="3274"/>
          <a:stretch>
            <a:fillRect/>
          </a:stretch>
        </p:blipFill>
        <p:spPr>
          <a:xfrm>
            <a:off x="7922260" y="3139440"/>
            <a:ext cx="1183640" cy="1482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9620" y="1257935"/>
            <a:ext cx="7870190" cy="2734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题西林壁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首诗我们知道了：从不同的角度去看庐山，庐山的样子各不相同，横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侧看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远近高低也各有千秋。要想看清庐山的真面目，只有站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8064" y="2283718"/>
            <a:ext cx="1012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成峰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51720" y="3391470"/>
            <a:ext cx="21196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庐山之外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09872" y="2283718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成岭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916" y="411510"/>
            <a:ext cx="2529818" cy="561692"/>
            <a:chOff x="175870" y="929976"/>
            <a:chExt cx="2529818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558316" y="929976"/>
              <a:ext cx="214737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整体感知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870" y="982653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5181600" y="3435846"/>
            <a:ext cx="3960440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66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66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西</a:t>
            </a:r>
            <a:r>
              <a:rPr lang="zh-CN" altLang="en-US" sz="6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林壁</a:t>
            </a:r>
            <a:endParaRPr lang="zh-CN" altLang="en-US" sz="66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2"/>
          <p:cNvSpPr>
            <a:spLocks noChangeArrowheads="1"/>
          </p:cNvSpPr>
          <p:nvPr/>
        </p:nvSpPr>
        <p:spPr bwMode="gray">
          <a:xfrm>
            <a:off x="899592" y="2931790"/>
            <a:ext cx="7470775" cy="1140460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defTabSz="685165">
              <a:lnSpc>
                <a:spcPct val="11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写在西林寺的墙壁上。题，书写，题写。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defTabSz="685165"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西林寺在江西省庐山脚下。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35696" y="1059582"/>
            <a:ext cx="6173470" cy="64633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如何</a:t>
            </a: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理解题目 “题西林壁”</a:t>
            </a:r>
            <a:r>
              <a:rPr lang="en-US" altLang="zh-CN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48628"/>
            <a:ext cx="1189990" cy="1705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5076056" y="3507854"/>
            <a:ext cx="3536578" cy="130035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8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暮江吟</a:t>
            </a:r>
            <a:endParaRPr lang="zh-CN" altLang="en-US" sz="8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69540" y="627534"/>
            <a:ext cx="38049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横看成岭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侧成峰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06232" y="1563638"/>
            <a:ext cx="5931535" cy="584775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岭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峰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的区别是什么？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83896" y="2787774"/>
            <a:ext cx="1907704" cy="1152128"/>
            <a:chOff x="8100392" y="1962696"/>
            <a:chExt cx="1774961" cy="549275"/>
          </a:xfrm>
        </p:grpSpPr>
        <p:sp>
          <p:nvSpPr>
            <p:cNvPr id="77" name="云形 76"/>
            <p:cNvSpPr/>
            <p:nvPr/>
          </p:nvSpPr>
          <p:spPr>
            <a:xfrm>
              <a:off x="8100392" y="1962696"/>
              <a:ext cx="1711325" cy="549275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165920" y="2081315"/>
              <a:ext cx="1709433" cy="298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游山所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见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530" y="2506769"/>
            <a:ext cx="2232247" cy="15747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763688" y="408391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岭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086" y="2506768"/>
            <a:ext cx="2390775" cy="1628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5364088" y="414640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峰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0814" y="411510"/>
            <a:ext cx="2319582" cy="561692"/>
            <a:chOff x="236194" y="411510"/>
            <a:chExt cx="2319582" cy="561692"/>
          </a:xfrm>
        </p:grpSpPr>
        <p:sp>
          <p:nvSpPr>
            <p:cNvPr id="14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23528" y="1059582"/>
            <a:ext cx="5031390" cy="252028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：相连的山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特点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是：</a:t>
            </a:r>
            <a:r>
              <a:rPr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坡度和缓，连绵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：高而尖的山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特点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坡度大，细长高耸，孤立。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55526"/>
            <a:ext cx="1906920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859782"/>
            <a:ext cx="2376264" cy="17712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5"/>
          <p:cNvPicPr>
            <a:picLocks noChangeAspect="1"/>
          </p:cNvPicPr>
          <p:nvPr/>
        </p:nvPicPr>
        <p:blipFill>
          <a:blip r:embed="rId1">
            <a:clrChange>
              <a:clrFrom>
                <a:srgbClr val="0BBFBC">
                  <a:alpha val="100000"/>
                </a:srgbClr>
              </a:clrFrom>
              <a:clrTo>
                <a:srgbClr val="0BBFB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0676" y="2642890"/>
            <a:ext cx="1483407" cy="160638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29668" y="1683710"/>
            <a:ext cx="1958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高耸入云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30700" y="2856765"/>
            <a:ext cx="1957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连绵起伏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14044" y="1683711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的山岭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14044" y="2856765"/>
            <a:ext cx="31102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的山峰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699542"/>
            <a:ext cx="1786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A383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连一连</a:t>
            </a:r>
            <a:endParaRPr lang="zh-CN" altLang="en-US" sz="4000" b="1" dirty="0">
              <a:solidFill>
                <a:srgbClr val="A3830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接连接符 8"/>
          <p:cNvCxnSpPr>
            <a:stCxn id="2" idx="3"/>
            <a:endCxn id="5" idx="1"/>
          </p:cNvCxnSpPr>
          <p:nvPr/>
        </p:nvCxnSpPr>
        <p:spPr>
          <a:xfrm>
            <a:off x="2987824" y="1976098"/>
            <a:ext cx="1426220" cy="117305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3" idx="3"/>
            <a:endCxn id="4" idx="1"/>
          </p:cNvCxnSpPr>
          <p:nvPr/>
        </p:nvCxnSpPr>
        <p:spPr>
          <a:xfrm flipV="1">
            <a:off x="2987824" y="1976099"/>
            <a:ext cx="1426220" cy="117305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3240" y="1347614"/>
            <a:ext cx="80981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正面看庐山山岭连绵起伏，从侧面看庐山山峰耸立。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652" y="2087880"/>
            <a:ext cx="2651760" cy="1828800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9306"/>
          <a:stretch>
            <a:fillRect/>
          </a:stretch>
        </p:blipFill>
        <p:spPr>
          <a:xfrm>
            <a:off x="5524832" y="2087880"/>
            <a:ext cx="2575560" cy="1828165"/>
          </a:xfrm>
          <a:prstGeom prst="round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619672" y="3939902"/>
            <a:ext cx="1584325" cy="4318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横看成岭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020767" y="3939540"/>
            <a:ext cx="1584325" cy="4318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侧看成峰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1560" y="627534"/>
            <a:ext cx="7920880" cy="584775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思考：横看庐山和侧看庐山，有什么不同呢？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78504" y="496843"/>
            <a:ext cx="416687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远近高低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各不同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827369" y="574576"/>
            <a:ext cx="1656715" cy="629022"/>
          </a:xfrm>
          <a:prstGeom prst="ellipse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35965" y="1419622"/>
            <a:ext cx="7672070" cy="584775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站在不同的位置看庐山，样子会有变化吗？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42620" y="2544445"/>
            <a:ext cx="4598670" cy="183388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从远处、近处、高处、低处看庐山，庐山呈现各种不同的样子。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b="10207"/>
          <a:stretch>
            <a:fillRect/>
          </a:stretch>
        </p:blipFill>
        <p:spPr>
          <a:xfrm>
            <a:off x="6156176" y="2572122"/>
            <a:ext cx="2720866" cy="196898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732240" y="555526"/>
            <a:ext cx="1933644" cy="701522"/>
            <a:chOff x="8100392" y="1914711"/>
            <a:chExt cx="1933644" cy="597260"/>
          </a:xfrm>
        </p:grpSpPr>
        <p:sp>
          <p:nvSpPr>
            <p:cNvPr id="77" name="云形 76"/>
            <p:cNvSpPr/>
            <p:nvPr/>
          </p:nvSpPr>
          <p:spPr>
            <a:xfrm>
              <a:off x="8100392" y="1914711"/>
              <a:ext cx="1933644" cy="597260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305844" y="1976016"/>
              <a:ext cx="1656184" cy="445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游山所见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  <p:bldP spid="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lum contrast="6000"/>
          </a:blip>
          <a:srcRect b="6424"/>
          <a:stretch>
            <a:fillRect/>
          </a:stretch>
        </p:blipFill>
        <p:spPr>
          <a:xfrm>
            <a:off x="-6350" y="4445"/>
            <a:ext cx="9166225" cy="51396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contrast="6000"/>
          </a:blip>
          <a:srcRect t="4937" b="4857"/>
          <a:stretch>
            <a:fillRect/>
          </a:stretch>
        </p:blipFill>
        <p:spPr>
          <a:xfrm>
            <a:off x="-6350" y="4445"/>
            <a:ext cx="9166860" cy="5147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lum contrast="12000"/>
          </a:blip>
          <a:srcRect b="16141"/>
          <a:stretch>
            <a:fillRect/>
          </a:stretch>
        </p:blipFill>
        <p:spPr>
          <a:xfrm>
            <a:off x="-6350" y="4445"/>
            <a:ext cx="9166225" cy="51492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lum bright="6000" contrast="6000"/>
          </a:blip>
          <a:srcRect t="10880" b="4333"/>
          <a:stretch>
            <a:fillRect/>
          </a:stretch>
        </p:blipFill>
        <p:spPr>
          <a:xfrm>
            <a:off x="-22225" y="3810"/>
            <a:ext cx="9166225" cy="51606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6035" y="699542"/>
            <a:ext cx="8051929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横看成岭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侧成峰，远近高低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各不同。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0331" y="2355726"/>
            <a:ext cx="7383338" cy="95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这两句概括而形象地写出了移步换形、千姿万态的庐山风景。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62305" y="699542"/>
            <a:ext cx="78193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想一想：</a:t>
            </a:r>
            <a:r>
              <a:rPr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同一事物，从不同的角度来看结果会怎样呢</a:t>
            </a:r>
            <a:r>
              <a:rPr 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？</a:t>
            </a:r>
            <a:endParaRPr lang="zh-CN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63320" y="2211710"/>
            <a:ext cx="6817360" cy="1237615"/>
          </a:xfrm>
          <a:prstGeom prst="round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同一事物，从不同的角度去看，结果也不相同。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8304" y="3435846"/>
            <a:ext cx="1983105" cy="1189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744730"/>
            <a:ext cx="3275856" cy="18575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1371421"/>
            <a:ext cx="7200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朗读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第一句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古诗，读出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连绵起伏的山岭和高耸入云的山峰的不同：连绵起伏，语调有连绵之感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高耸入云，应有高亢之音。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7504" y="483518"/>
            <a:ext cx="2473998" cy="697101"/>
            <a:chOff x="2674066" y="1883594"/>
            <a:chExt cx="2473998" cy="6971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066" y="1883594"/>
              <a:ext cx="850943" cy="697101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3501987" y="2064958"/>
              <a:ext cx="164607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朗读</a:t>
              </a:r>
              <a:r>
                <a:rPr lang="zh-CN" altLang="en-US" sz="26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指导</a:t>
              </a:r>
              <a:endPara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1131590"/>
            <a:ext cx="6716984" cy="157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苏轼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从不同的位置角度观察庐山，最后发出这样的感叹，朗读后两句。庐山的真面目是什么呢？咱们一起去看看。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79662"/>
            <a:ext cx="1189990" cy="170561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715766"/>
            <a:ext cx="2160240" cy="1789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2644"/>
            <a:ext cx="3888432" cy="21892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8536"/>
            <a:ext cx="3987935" cy="22432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43758"/>
            <a:ext cx="3962638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15766"/>
            <a:ext cx="3961981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12303" y="1925419"/>
            <a:ext cx="4119394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 b="1" dirty="0" smtClean="0">
                <a:ln w="0"/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暮     江    吟</a:t>
            </a:r>
            <a:endParaRPr lang="en-US" altLang="zh-CN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55676" y="771550"/>
            <a:ext cx="5832648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这个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题目中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，你读懂了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什么</a:t>
            </a:r>
            <a:r>
              <a:rPr lang="en-US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51670"/>
            <a:ext cx="1356678" cy="194421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51720" y="2562225"/>
            <a:ext cx="1690195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傍晚，太阳落山了。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7944" y="2571750"/>
            <a:ext cx="1359601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诗人在江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边。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68144" y="2571750"/>
            <a:ext cx="2083584" cy="98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吟，古代诗歌体裁的一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种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03765" y="3723878"/>
            <a:ext cx="6936470" cy="58477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解题：</a:t>
            </a:r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诗人黄昏时分在江边所作</a:t>
            </a:r>
            <a:r>
              <a:rPr lang="zh-CN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的诗</a:t>
            </a:r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96136" y="1544474"/>
            <a:ext cx="720080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</a:t>
            </a:r>
            <a:r>
              <a:rPr lang="en-US" altLang="zh-CN" sz="2800" dirty="0" err="1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ín</a:t>
            </a:r>
            <a:endParaRPr lang="en-US" altLang="zh-CN" sz="2800" dirty="0">
              <a:solidFill>
                <a:srgbClr val="FF0000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6" grpId="0"/>
      <p:bldP spid="1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40777" y="483518"/>
            <a:ext cx="68624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不识庐山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真面目，只缘身在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此山中。</a:t>
            </a:r>
            <a:endParaRPr 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63588" y="1482611"/>
            <a:ext cx="7416824" cy="108913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诗意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：我之所以认不清庐山真正的面目，是因为我自身处在庐山之中。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6296" y="2787774"/>
            <a:ext cx="1805940" cy="1828800"/>
          </a:xfrm>
          <a:prstGeom prst="round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95536" y="3579862"/>
            <a:ext cx="6832391" cy="954107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思考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：  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为何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身在庐山，却不识庐山真面目呢？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5530" y="2787774"/>
            <a:ext cx="44729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即景说理，谈游山的体会。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20272" y="105958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课后</a:t>
            </a: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第三题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2540"/>
            <a:ext cx="9146540" cy="51447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6662" y="627534"/>
            <a:ext cx="6670675" cy="3293209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之所以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不能辨认庐山的真实面目，是因为身在庐山之中，视野为庐山的峰峦所局限，看到的只是庐山的一峰一岭一丘一壑，局部而已，这必然带有片面性。</a:t>
            </a:r>
            <a:endParaRPr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75656" y="1995686"/>
            <a:ext cx="7205345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由于人们所处的位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置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不同，看问题的出发点不同，对客观事物的认识难免有一定的片面性；要认识事物的真相与全貌，必须超越狭小的范围，摆脱主观成见。</a:t>
            </a:r>
            <a:endParaRPr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" name="图片 1" descr="图片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" y="2966085"/>
            <a:ext cx="1402715" cy="14433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62305" y="655320"/>
            <a:ext cx="78193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诗的后两句蕴含哲理，它启发了人们什么呢</a:t>
            </a:r>
            <a:r>
              <a:rPr 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？</a:t>
            </a:r>
            <a:endParaRPr lang="zh-CN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55576" y="1778372"/>
            <a:ext cx="630942" cy="173101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题西林壁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403648" y="1491750"/>
            <a:ext cx="216024" cy="2283380"/>
          </a:xfrm>
          <a:prstGeom prst="leftBrace">
            <a:avLst>
              <a:gd name="adj1" fmla="val 290829"/>
              <a:gd name="adj2" fmla="val 47698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905924" y="1425952"/>
            <a:ext cx="4394268" cy="575945"/>
          </a:xfrm>
          <a:prstGeom prst="round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横看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—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成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岭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侧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看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—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成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峰   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05924" y="2355904"/>
            <a:ext cx="3545444" cy="575945"/>
          </a:xfrm>
          <a:prstGeom prst="round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远近高低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—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姿态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不同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 flipH="1">
            <a:off x="6444208" y="1590094"/>
            <a:ext cx="273457" cy="2107565"/>
          </a:xfrm>
          <a:prstGeom prst="leftBrace">
            <a:avLst>
              <a:gd name="adj1" fmla="val 8333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76256" y="2167309"/>
            <a:ext cx="1750060" cy="953135"/>
          </a:xfrm>
          <a:prstGeom prst="rect">
            <a:avLst/>
          </a:prstGeom>
          <a:solidFill>
            <a:schemeClr val="accent6">
              <a:lumMod val="40000"/>
              <a:lumOff val="60000"/>
              <a:alpha val="68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角度不同，认识不同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905924" y="3219941"/>
            <a:ext cx="4193516" cy="575945"/>
          </a:xfrm>
          <a:prstGeom prst="roundRect">
            <a:avLst>
              <a:gd name="adj" fmla="val 13359"/>
            </a:avLst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不识庐山面，身在此山中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929" y="425227"/>
            <a:ext cx="2237300" cy="561692"/>
            <a:chOff x="192083" y="411510"/>
            <a:chExt cx="2237300" cy="561692"/>
          </a:xfrm>
        </p:grpSpPr>
        <p:sp>
          <p:nvSpPr>
            <p:cNvPr id="13" name="文本框 14"/>
            <p:cNvSpPr txBox="1"/>
            <p:nvPr/>
          </p:nvSpPr>
          <p:spPr>
            <a:xfrm>
              <a:off x="624428" y="411510"/>
              <a:ext cx="180495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animBg="1"/>
      <p:bldP spid="8" grpId="0" animBg="1"/>
      <p:bldP spid="4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19784" y="1427162"/>
            <a:ext cx="6523990" cy="19303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《题西林壁》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通过描写从不同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角度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看到庐山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不同的姿态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来告诉我们，看问题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得到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88024" y="2787774"/>
            <a:ext cx="20916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结果也不同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2320" y="3363838"/>
            <a:ext cx="1484759" cy="12553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79712" y="2787774"/>
            <a:ext cx="1668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角度不同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4737" y="426368"/>
            <a:ext cx="2237300" cy="561692"/>
            <a:chOff x="179512" y="411510"/>
            <a:chExt cx="2237300" cy="561692"/>
          </a:xfrm>
        </p:grpSpPr>
        <p:sp>
          <p:nvSpPr>
            <p:cNvPr id="13" name="文本框 14"/>
            <p:cNvSpPr txBox="1"/>
            <p:nvPr/>
          </p:nvSpPr>
          <p:spPr>
            <a:xfrm>
              <a:off x="624427" y="411510"/>
              <a:ext cx="179238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3617"/>
          <a:stretch>
            <a:fillRect/>
          </a:stretch>
        </p:blipFill>
        <p:spPr>
          <a:xfrm>
            <a:off x="-13335" y="1905"/>
            <a:ext cx="9157970" cy="51428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63265" y="411510"/>
            <a:ext cx="5880735" cy="23960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登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飞来峰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 fontAlgn="auto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[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宋]王安石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飞来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山上千寻塔，闻说鸡鸣见日升。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浮云遮望眼，自缘身在最高层。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929" y="123478"/>
            <a:ext cx="2249871" cy="561692"/>
            <a:chOff x="179512" y="411510"/>
            <a:chExt cx="2249871" cy="561692"/>
          </a:xfrm>
        </p:grpSpPr>
        <p:sp>
          <p:nvSpPr>
            <p:cNvPr id="9" name="文本框 14"/>
            <p:cNvSpPr txBox="1"/>
            <p:nvPr/>
          </p:nvSpPr>
          <p:spPr>
            <a:xfrm>
              <a:off x="624428" y="411510"/>
              <a:ext cx="180495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827584" y="2715766"/>
            <a:ext cx="2232248" cy="1300356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8000" b="1" dirty="0" smtClean="0">
                <a:ln w="0"/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雪梅</a:t>
            </a:r>
            <a:endParaRPr lang="zh-CN" altLang="en-US" sz="8000" b="1" dirty="0">
              <a:ln w="0"/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503486" y="1321520"/>
            <a:ext cx="8136904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6205" y="1321520"/>
            <a:ext cx="58940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   读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完了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雪梅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首诗，我们知道了梅和雪的长处分别是：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09876" y="2903768"/>
            <a:ext cx="572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香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59452" y="2923079"/>
            <a:ext cx="500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9480" y="1013123"/>
            <a:ext cx="2200910" cy="1508125"/>
          </a:xfrm>
          <a:prstGeom prst="round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6480120" y="2731770"/>
            <a:ext cx="2119630" cy="1590040"/>
          </a:xfrm>
          <a:prstGeom prst="round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60" y="411510"/>
            <a:ext cx="2529818" cy="561692"/>
            <a:chOff x="175870" y="929976"/>
            <a:chExt cx="2529818" cy="561692"/>
          </a:xfrm>
        </p:grpSpPr>
        <p:sp>
          <p:nvSpPr>
            <p:cNvPr id="15" name="文本框 14"/>
            <p:cNvSpPr txBox="1"/>
            <p:nvPr/>
          </p:nvSpPr>
          <p:spPr>
            <a:xfrm>
              <a:off x="558316" y="929976"/>
              <a:ext cx="214737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整体感知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870" y="982653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907704" y="2787774"/>
            <a:ext cx="6430645" cy="145424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梅花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和雪到底谁更美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呢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看一看诗人是怎么说的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9785" y="660427"/>
            <a:ext cx="2298599" cy="1531878"/>
          </a:xfrm>
          <a:prstGeom prst="roundRect">
            <a:avLst/>
          </a:prstGeom>
        </p:spPr>
      </p:pic>
      <p:sp>
        <p:nvSpPr>
          <p:cNvPr id="7" name="左右箭头 6"/>
          <p:cNvSpPr/>
          <p:nvPr/>
        </p:nvSpPr>
        <p:spPr>
          <a:xfrm>
            <a:off x="3746004" y="1355725"/>
            <a:ext cx="1656080" cy="2159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49826" y="648970"/>
            <a:ext cx="14484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谁美？</a:t>
            </a:r>
            <a:endParaRPr lang="zh-CN" altLang="en-US" sz="4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787774"/>
            <a:ext cx="1104039" cy="158216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709612"/>
            <a:ext cx="2200910" cy="150812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7010747" y="1240557"/>
            <a:ext cx="864235" cy="50419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436096" y="1184547"/>
            <a:ext cx="470148" cy="619497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518903" y="1250967"/>
            <a:ext cx="864235" cy="50419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563888" y="1203598"/>
            <a:ext cx="535940" cy="57606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050124" y="3147814"/>
            <a:ext cx="7043752" cy="117859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诗意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：梅花和雪花都认为各自占尽了春色，谁也不肯服输。这可难坏了诗人，不知道如何用文章来评判它们的高下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85964" y="182309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服输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28820" y="71439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诗人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35513" y="665634"/>
            <a:ext cx="68857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gē</a:t>
            </a:r>
            <a:endParaRPr lang="en-US" altLang="zh-CN" sz="2800" dirty="0">
              <a:solidFill>
                <a:srgbClr val="FF0000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40982" y="1832620"/>
            <a:ext cx="1688693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同“搁”，放下。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20272" y="1751087"/>
            <a:ext cx="2088232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评议。这里指评议梅与雪的高下。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6200" y="406177"/>
            <a:ext cx="2319582" cy="561692"/>
            <a:chOff x="236194" y="411510"/>
            <a:chExt cx="2319582" cy="561692"/>
          </a:xfrm>
        </p:grpSpPr>
        <p:sp>
          <p:nvSpPr>
            <p:cNvPr id="23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630857" y="1203598"/>
            <a:ext cx="7882286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spc="3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梅雪争春</a:t>
            </a:r>
            <a:r>
              <a:rPr lang="en-US" sz="3200" b="1" spc="3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spc="3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未肯降，骚人搁笔</a:t>
            </a:r>
            <a:r>
              <a:rPr lang="en-US" sz="3200" b="1" spc="3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spc="3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费评章。</a:t>
            </a:r>
            <a:endParaRPr lang="zh-CN" altLang="en-US" sz="3200" b="1" spc="3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6" grpId="0" bldLvl="0" animBg="1"/>
      <p:bldP spid="8" grpId="0" animBg="1"/>
      <p:bldP spid="2" grpId="0" bldLvl="0" animBg="1"/>
      <p:bldP spid="5" grpId="0" bldLvl="0" animBg="1"/>
      <p:bldP spid="7" grpId="0"/>
      <p:bldP spid="12" grpId="0"/>
      <p:bldP spid="14" grpId="0"/>
      <p:bldP spid="19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787774"/>
            <a:ext cx="3131839" cy="17710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48"/>
          <p:cNvSpPr txBox="1"/>
          <p:nvPr/>
        </p:nvSpPr>
        <p:spPr>
          <a:xfrm>
            <a:off x="3091815" y="2355726"/>
            <a:ext cx="2960370" cy="90024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暮江吟</a:t>
            </a:r>
            <a:endParaRPr lang="zh-CN" altLang="en-US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5616" y="1491630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朗读诗题，“吟”可读得舒缓。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9512" y="699542"/>
            <a:ext cx="2473998" cy="697101"/>
            <a:chOff x="2674066" y="1883594"/>
            <a:chExt cx="2473998" cy="69710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066" y="1883594"/>
              <a:ext cx="850943" cy="697101"/>
            </a:xfrm>
            <a:prstGeom prst="rect">
              <a:avLst/>
            </a:prstGeom>
          </p:spPr>
        </p:pic>
        <p:sp>
          <p:nvSpPr>
            <p:cNvPr id="8" name="文本框 10"/>
            <p:cNvSpPr txBox="1"/>
            <p:nvPr/>
          </p:nvSpPr>
          <p:spPr>
            <a:xfrm>
              <a:off x="3501987" y="2064958"/>
              <a:ext cx="164607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朗读</a:t>
              </a:r>
              <a:r>
                <a:rPr lang="zh-CN" altLang="en-US" sz="26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指导</a:t>
              </a:r>
              <a:endPara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979712" y="627534"/>
            <a:ext cx="463932" cy="6477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95375" y="659130"/>
            <a:ext cx="71913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梅须逊雪</a:t>
            </a:r>
            <a:r>
              <a:rPr 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三分白，雪却输梅</a:t>
            </a:r>
            <a:r>
              <a:rPr 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一段香。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00797" y="2067694"/>
            <a:ext cx="6542405" cy="604781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思考：</a:t>
            </a:r>
            <a:r>
              <a:rPr sz="3200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梅花和雪</a:t>
            </a:r>
            <a:r>
              <a:rPr lang="zh-CN" sz="3200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的</a:t>
            </a:r>
            <a:r>
              <a:rPr sz="3200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优势在什么地方</a:t>
            </a:r>
            <a:r>
              <a:rPr lang="zh-CN" altLang="en-US" sz="3200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？</a:t>
            </a:r>
            <a:endParaRPr lang="zh-CN" altLang="en-US" sz="3200" dirty="0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6634" y="1328564"/>
            <a:ext cx="270939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不及，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比不上。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6176" y="2947982"/>
            <a:ext cx="1867535" cy="1244600"/>
          </a:xfrm>
          <a:prstGeom prst="round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055086" y="2970842"/>
            <a:ext cx="110109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 dirty="0">
                <a:ln w="50800" cmpd="thickThin">
                  <a:solidFill>
                    <a:srgbClr val="5B9BD5">
                      <a:lumMod val="75000"/>
                    </a:srgbClr>
                  </a:solidFill>
                  <a:prstDash val="solid"/>
                </a:ln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白</a:t>
            </a:r>
            <a:endParaRPr lang="zh-CN" altLang="en-US" sz="7200" b="1" dirty="0">
              <a:ln w="50800" cmpd="thickThin">
                <a:solidFill>
                  <a:srgbClr val="5B9BD5">
                    <a:lumMod val="75000"/>
                  </a:srgbClr>
                </a:solidFill>
                <a:prstDash val="solid"/>
              </a:ln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90850" y="2970842"/>
            <a:ext cx="110109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 dirty="0">
                <a:ln w="50800" cmpd="thickThin">
                  <a:solidFill>
                    <a:srgbClr val="5B9BD5">
                      <a:lumMod val="75000"/>
                    </a:srgbClr>
                  </a:solidFill>
                  <a:prstDash val="solid"/>
                </a:ln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香</a:t>
            </a:r>
            <a:endParaRPr lang="zh-CN" altLang="en-US" sz="7200" b="1" dirty="0">
              <a:ln w="50800" cmpd="thickThin">
                <a:solidFill>
                  <a:srgbClr val="5B9BD5">
                    <a:lumMod val="75000"/>
                  </a:srgbClr>
                </a:solidFill>
                <a:prstDash val="solid"/>
              </a:ln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2" y="2941330"/>
            <a:ext cx="1826037" cy="1251252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uiExpand="1" build="p"/>
      <p:bldP spid="7" grpId="0"/>
      <p:bldP spid="12" grpId="0"/>
      <p:bldP spid="1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1905"/>
            <a:ext cx="9151620" cy="514540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725805" y="1707654"/>
            <a:ext cx="7692390" cy="132651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2400" b="1" dirty="0" smtClean="0"/>
              <a:t>        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诗意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：梅花须逊让雪花三分晶莹洁白，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雪花却输给梅花一段清香。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10225" y="307580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课后</a:t>
            </a: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第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三</a:t>
            </a: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题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62535" y="1966595"/>
            <a:ext cx="6126306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假如没有梅花，就不能映衬出雪的洁白无瑕；没有雪的寒冷，也就不能显出梅花不畏风霜，吐露芬芳的高贵品格。</a:t>
            </a:r>
            <a:endParaRPr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" name="图片 1" descr="图片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660" y="2971165"/>
            <a:ext cx="1402715" cy="14433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71600" y="626636"/>
            <a:ext cx="7217241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学完古诗，想一想：</a:t>
            </a: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雪和梅争春，为什么比不出高低？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128395" y="915566"/>
            <a:ext cx="6887210" cy="646331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从它们的比较中，你明白了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什么？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1705" y="2139702"/>
            <a:ext cx="7260590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defTabSz="685165">
              <a:lnSpc>
                <a:spcPct val="13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每个人都有长处和短处，我们要</a:t>
            </a:r>
            <a:r>
              <a:rPr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取长补短</a:t>
            </a:r>
            <a:r>
              <a:rPr 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，才能相得益彰。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280" y="2859782"/>
            <a:ext cx="1724011" cy="1692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627534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两首诗学完了。说说你对下列诗句的理解。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1937" y="2912626"/>
            <a:ext cx="5955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梅须逊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雪三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分白，雪却输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梅一段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5932" y="1347614"/>
            <a:ext cx="5955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不识庐山真面目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，只缘身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在此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山中。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3507854"/>
            <a:ext cx="6696744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梅花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须逊让雪花三分晶莹洁白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，雪花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却输给梅花一段清香。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7553" y="1995686"/>
            <a:ext cx="72768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我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之所以认不清庐山真正的面目，是因为我自身处在庐山之中。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文本框 64"/>
          <p:cNvSpPr txBox="1"/>
          <p:nvPr/>
        </p:nvSpPr>
        <p:spPr>
          <a:xfrm>
            <a:off x="886714" y="2027310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缘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9" name="组合 7"/>
          <p:cNvGrpSpPr/>
          <p:nvPr/>
        </p:nvGrpSpPr>
        <p:grpSpPr>
          <a:xfrm>
            <a:off x="801371" y="2010344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7" name="文本框 64"/>
          <p:cNvSpPr txBox="1"/>
          <p:nvPr/>
        </p:nvSpPr>
        <p:spPr>
          <a:xfrm>
            <a:off x="232470" y="3657203"/>
            <a:ext cx="2170430" cy="6223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左右结构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3568" y="1485739"/>
            <a:ext cx="126111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en-US" sz="3000" dirty="0" err="1" smtClean="0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yuán</a:t>
            </a:r>
            <a:endParaRPr lang="en-US" altLang="en-US" sz="3000" dirty="0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sp>
        <p:nvSpPr>
          <p:cNvPr id="22" name="文本框 64"/>
          <p:cNvSpPr txBox="1"/>
          <p:nvPr/>
        </p:nvSpPr>
        <p:spPr>
          <a:xfrm>
            <a:off x="6868765" y="1973768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7"/>
          <p:cNvGrpSpPr/>
          <p:nvPr/>
        </p:nvGrpSpPr>
        <p:grpSpPr>
          <a:xfrm>
            <a:off x="6826220" y="1988552"/>
            <a:ext cx="1029990" cy="1086515"/>
            <a:chOff x="2437" y="2032"/>
            <a:chExt cx="1245" cy="1265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437" y="265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7" name="文本框 64"/>
          <p:cNvSpPr txBox="1"/>
          <p:nvPr/>
        </p:nvSpPr>
        <p:spPr>
          <a:xfrm>
            <a:off x="6300192" y="3629932"/>
            <a:ext cx="2098675" cy="6223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文本框 4"/>
          <p:cNvSpPr txBox="1"/>
          <p:nvPr/>
        </p:nvSpPr>
        <p:spPr>
          <a:xfrm>
            <a:off x="6942849" y="1419622"/>
            <a:ext cx="795411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en-US" sz="3000" dirty="0" err="1" smtClean="0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  <a:sym typeface="+mn-ea"/>
              </a:rPr>
              <a:t>shū</a:t>
            </a:r>
            <a:endParaRPr lang="zh-CN" altLang="en-US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9" name="线形标注 2 28"/>
          <p:cNvSpPr/>
          <p:nvPr/>
        </p:nvSpPr>
        <p:spPr>
          <a:xfrm>
            <a:off x="2483768" y="2545829"/>
            <a:ext cx="3312368" cy="1250057"/>
          </a:xfrm>
          <a:prstGeom prst="borderCallout2">
            <a:avLst>
              <a:gd name="adj1" fmla="val 49549"/>
              <a:gd name="adj2" fmla="val 100452"/>
              <a:gd name="adj3" fmla="val 29485"/>
              <a:gd name="adj4" fmla="val 128381"/>
              <a:gd name="adj5" fmla="val -900"/>
              <a:gd name="adj6" fmla="val 146412"/>
            </a:avLst>
          </a:prstGeom>
          <a:solidFill>
            <a:schemeClr val="tx2">
              <a:lumMod val="60000"/>
              <a:lumOff val="40000"/>
            </a:schemeClr>
          </a:solidFill>
          <a:ln w="15875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右边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的“俞”要写得瘦长，不要忘记写第七笔短横。</a:t>
            </a:r>
            <a:endParaRPr 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79512" y="654500"/>
            <a:ext cx="8784976" cy="4005481"/>
          </a:xfrm>
          <a:prstGeom prst="rect">
            <a:avLst/>
          </a:prstGeom>
          <a:noFill/>
          <a:ln w="9525">
            <a:solidFill>
              <a:srgbClr val="66003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323528" y="354360"/>
            <a:ext cx="2231577" cy="621459"/>
          </a:xfrm>
          <a:prstGeom prst="ellipse">
            <a:avLst/>
          </a:prstGeom>
          <a:solidFill>
            <a:srgbClr val="FFE9C9"/>
          </a:solidFill>
          <a:ln w="9525">
            <a:solidFill>
              <a:srgbClr val="66006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611560" y="426368"/>
            <a:ext cx="1609767" cy="472337"/>
            <a:chOff x="760801" y="933520"/>
            <a:chExt cx="1609767" cy="472337"/>
          </a:xfrm>
        </p:grpSpPr>
        <p:grpSp>
          <p:nvGrpSpPr>
            <p:cNvPr id="57" name="组合 56"/>
            <p:cNvGrpSpPr/>
            <p:nvPr/>
          </p:nvGrpSpPr>
          <p:grpSpPr>
            <a:xfrm>
              <a:off x="760801" y="953665"/>
              <a:ext cx="1159241" cy="438582"/>
              <a:chOff x="467544" y="1510576"/>
              <a:chExt cx="1159241" cy="438582"/>
            </a:xfrm>
          </p:grpSpPr>
          <p:sp>
            <p:nvSpPr>
              <p:cNvPr id="59" name="TextBox 11">
                <a:hlinkClick r:id="rId1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505294" y="1510576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学写字</a:t>
                </a:r>
                <a:endParaRPr lang="zh-CN" altLang="en-US" sz="2400" b="1" dirty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154766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46754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2035434" y="933520"/>
              <a:ext cx="335134" cy="472337"/>
            </a:xfrm>
            <a:prstGeom prst="rect">
              <a:avLst/>
            </a:prstGeom>
          </p:spPr>
        </p:pic>
      </p:grpSp>
      <p:pic>
        <p:nvPicPr>
          <p:cNvPr id="62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083" y="3075806"/>
            <a:ext cx="576122" cy="576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847" y="3053740"/>
            <a:ext cx="576122" cy="576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线形标注 1 2"/>
          <p:cNvSpPr/>
          <p:nvPr/>
        </p:nvSpPr>
        <p:spPr>
          <a:xfrm>
            <a:off x="2465090" y="1309514"/>
            <a:ext cx="3312368" cy="792088"/>
          </a:xfrm>
          <a:prstGeom prst="borderCallout1">
            <a:avLst>
              <a:gd name="adj1" fmla="val 45205"/>
              <a:gd name="adj2" fmla="val -1144"/>
              <a:gd name="adj3" fmla="val 128133"/>
              <a:gd name="adj4" fmla="val -25680"/>
            </a:avLst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右上角是“互”少一横，注意写好撇折与横撇。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22" grpId="0"/>
      <p:bldP spid="27" grpId="0"/>
      <p:bldP spid="28" grpId="0"/>
      <p:bldP spid="29" grpId="0" animBg="1"/>
      <p:bldP spid="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47664" y="1760612"/>
            <a:ext cx="754053" cy="1634575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l"/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雪  梅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411761" y="1786974"/>
            <a:ext cx="389957" cy="1598474"/>
          </a:xfrm>
          <a:prstGeom prst="leftBrace">
            <a:avLst>
              <a:gd name="adj1" fmla="val 8333"/>
              <a:gd name="adj2" fmla="val 47698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850631" y="1779662"/>
            <a:ext cx="3514090" cy="575945"/>
          </a:xfrm>
          <a:prstGeom prst="round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争春比美：难以评判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844409" y="2808371"/>
            <a:ext cx="3467100" cy="575945"/>
          </a:xfrm>
          <a:prstGeom prst="round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各有千秋：互为映照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 flipH="1">
            <a:off x="6451031" y="1772512"/>
            <a:ext cx="290974" cy="1598476"/>
          </a:xfrm>
          <a:prstGeom prst="leftBrace">
            <a:avLst>
              <a:gd name="adj1" fmla="val 8333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248" y="3579862"/>
            <a:ext cx="2222469" cy="109526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955087" y="1541145"/>
            <a:ext cx="555625" cy="2061210"/>
          </a:xfrm>
          <a:prstGeom prst="rect">
            <a:avLst/>
          </a:prstGeom>
          <a:solidFill>
            <a:schemeClr val="accent6">
              <a:lumMod val="40000"/>
              <a:lumOff val="60000"/>
              <a:alpha val="68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取长补短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929" y="411510"/>
            <a:ext cx="2237300" cy="561692"/>
            <a:chOff x="192083" y="411510"/>
            <a:chExt cx="2237300" cy="561692"/>
          </a:xfrm>
        </p:grpSpPr>
        <p:sp>
          <p:nvSpPr>
            <p:cNvPr id="13" name="文本框 14"/>
            <p:cNvSpPr txBox="1"/>
            <p:nvPr/>
          </p:nvSpPr>
          <p:spPr>
            <a:xfrm>
              <a:off x="624428" y="411510"/>
              <a:ext cx="180495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bldLvl="0" animBg="1"/>
      <p:bldP spid="8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77868" y="1275606"/>
            <a:ext cx="7767706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《雪梅》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展现了一幅梅花傲雪迎春图,写出了梅和雪的各自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特点，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。告诉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我们在为人处事上要取长补短，才能相得益彰。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98684" y="1992184"/>
            <a:ext cx="1663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雪有其白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8304" y="3209557"/>
            <a:ext cx="1701454" cy="140967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350276" y="2001709"/>
            <a:ext cx="1636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梅有其香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3596" y="411510"/>
            <a:ext cx="2237300" cy="561692"/>
            <a:chOff x="179512" y="411510"/>
            <a:chExt cx="2237300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624427" y="411510"/>
              <a:ext cx="179238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023828" y="2134095"/>
            <a:ext cx="3096344" cy="230986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有梅无雪不精神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30000"/>
              </a:lnSpc>
            </a:pP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有雪无诗俗了人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30000"/>
              </a:lnSpc>
            </a:pP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日暮诗成天又雪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30000"/>
              </a:lnSpc>
            </a:pP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与梅并作十分春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54484" y="920750"/>
            <a:ext cx="263271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雪梅（其二）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68234" y="1602740"/>
            <a:ext cx="12179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(宋）</a:t>
            </a:r>
            <a:r>
              <a:rPr 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卢钺</a:t>
            </a:r>
            <a:endParaRPr lang="zh-CN" sz="1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0232" y="699542"/>
            <a:ext cx="2300605" cy="1654175"/>
          </a:xfrm>
          <a:prstGeom prst="round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4737" y="411510"/>
            <a:ext cx="2249871" cy="561692"/>
            <a:chOff x="179512" y="411510"/>
            <a:chExt cx="2249871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80495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31" y="2935833"/>
            <a:ext cx="2200910" cy="150812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14450" y="1736747"/>
            <a:ext cx="7156132" cy="23329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《题西林壁》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的作者是（   ）代诗人(     )。前两句写了诗人从____、____不同的角度，处在____、____、____、____不同位置观看的感觉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71918" y="1776752"/>
            <a:ext cx="546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50034" y="2346347"/>
            <a:ext cx="916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苏轼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66191" y="2342537"/>
            <a:ext cx="546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46311" y="2346347"/>
            <a:ext cx="546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39221" y="2868317"/>
            <a:ext cx="546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38087" y="2868317"/>
            <a:ext cx="546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82214" y="2868317"/>
            <a:ext cx="546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67818" y="2868317"/>
            <a:ext cx="546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6324" y="1078717"/>
            <a:ext cx="198002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一、填空。</a:t>
            </a:r>
            <a:endParaRPr lang="zh-CN" altLang="en-US" sz="2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4443" y="411510"/>
            <a:ext cx="2249871" cy="561692"/>
            <a:chOff x="179512" y="411510"/>
            <a:chExt cx="2249871" cy="561692"/>
          </a:xfrm>
        </p:grpSpPr>
        <p:sp>
          <p:nvSpPr>
            <p:cNvPr id="15" name="文本框 14"/>
            <p:cNvSpPr txBox="1"/>
            <p:nvPr/>
          </p:nvSpPr>
          <p:spPr>
            <a:xfrm>
              <a:off x="624428" y="411510"/>
              <a:ext cx="180495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4" grpId="0"/>
      <p:bldP spid="5" grpId="0"/>
      <p:bldP spid="6" grpId="0"/>
      <p:bldP spid="7" grpId="0"/>
      <p:bldP spid="8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文本框 64"/>
          <p:cNvSpPr txBox="1"/>
          <p:nvPr/>
        </p:nvSpPr>
        <p:spPr>
          <a:xfrm>
            <a:off x="745669" y="2027310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暮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9" name="组合 7"/>
          <p:cNvGrpSpPr/>
          <p:nvPr/>
        </p:nvGrpSpPr>
        <p:grpSpPr>
          <a:xfrm>
            <a:off x="698426" y="2010344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7" name="文本框 64"/>
          <p:cNvSpPr txBox="1"/>
          <p:nvPr/>
        </p:nvSpPr>
        <p:spPr>
          <a:xfrm>
            <a:off x="179512" y="3651870"/>
            <a:ext cx="2170430" cy="6223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2923" y="1485739"/>
            <a:ext cx="99077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en-US" sz="3000" dirty="0" err="1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</a:rPr>
              <a:t> mù</a:t>
            </a:r>
            <a:endParaRPr lang="en-US" altLang="en-US" sz="3000" dirty="0" err="1">
              <a:latin typeface="汉语拼音" panose="000B0604020202020204" pitchFamily="34" charset="0"/>
              <a:ea typeface="微软雅黑" panose="020B0503020204020204" charset="-122"/>
              <a:cs typeface="汉语拼音" panose="00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94756" y="1371421"/>
            <a:ext cx="2664296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中间的“日”要扁，下面的“日”要写得瘦长。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64"/>
          <p:cNvSpPr txBox="1"/>
          <p:nvPr/>
        </p:nvSpPr>
        <p:spPr>
          <a:xfrm>
            <a:off x="5118601" y="1900847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吟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7"/>
          <p:cNvGrpSpPr/>
          <p:nvPr/>
        </p:nvGrpSpPr>
        <p:grpSpPr>
          <a:xfrm>
            <a:off x="5076056" y="1915631"/>
            <a:ext cx="1029990" cy="1086515"/>
            <a:chOff x="2437" y="2032"/>
            <a:chExt cx="1245" cy="1265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437" y="265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7" name="文本框 64"/>
          <p:cNvSpPr txBox="1"/>
          <p:nvPr/>
        </p:nvSpPr>
        <p:spPr>
          <a:xfrm>
            <a:off x="4572000" y="3651870"/>
            <a:ext cx="2098675" cy="6223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文本框 4"/>
          <p:cNvSpPr txBox="1"/>
          <p:nvPr/>
        </p:nvSpPr>
        <p:spPr>
          <a:xfrm>
            <a:off x="5230785" y="1347614"/>
            <a:ext cx="72136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en-US" sz="3000" dirty="0" err="1">
                <a:latin typeface="汉语拼音" panose="000B0604020202020204" pitchFamily="34" charset="0"/>
                <a:ea typeface="微软雅黑" panose="020B0503020204020204" charset="-122"/>
                <a:cs typeface="汉语拼音" panose="000B0604020202020204" pitchFamily="34" charset="0"/>
                <a:sym typeface="+mn-ea"/>
              </a:rPr>
              <a:t>yín</a:t>
            </a:r>
            <a:endParaRPr lang="zh-CN" altLang="en-US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9" name="线形标注 2 28"/>
          <p:cNvSpPr/>
          <p:nvPr/>
        </p:nvSpPr>
        <p:spPr>
          <a:xfrm>
            <a:off x="6660232" y="1203598"/>
            <a:ext cx="2016224" cy="856478"/>
          </a:xfrm>
          <a:prstGeom prst="borderCallout2">
            <a:avLst>
              <a:gd name="adj1" fmla="val 100604"/>
              <a:gd name="adj2" fmla="val 74696"/>
              <a:gd name="adj3" fmla="val 139544"/>
              <a:gd name="adj4" fmla="val 58980"/>
              <a:gd name="adj5" fmla="val 182719"/>
              <a:gd name="adj6" fmla="val -41953"/>
            </a:avLst>
          </a:prstGeom>
          <a:solidFill>
            <a:schemeClr val="accent6">
              <a:lumMod val="40000"/>
              <a:lumOff val="60000"/>
            </a:schemeClr>
          </a:solidFill>
          <a:ln w="15875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右边是“今”，不是“令”。</a:t>
            </a:r>
            <a:endParaRPr lang="zh-CN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9512" y="654500"/>
            <a:ext cx="8784976" cy="4005481"/>
          </a:xfrm>
          <a:prstGeom prst="rect">
            <a:avLst/>
          </a:prstGeom>
          <a:noFill/>
          <a:ln w="9525">
            <a:solidFill>
              <a:srgbClr val="66003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23528" y="354360"/>
            <a:ext cx="2231577" cy="621459"/>
          </a:xfrm>
          <a:prstGeom prst="ellipse">
            <a:avLst/>
          </a:prstGeom>
          <a:solidFill>
            <a:srgbClr val="FFE9C9"/>
          </a:solidFill>
          <a:ln w="9525">
            <a:solidFill>
              <a:srgbClr val="66006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11560" y="426368"/>
            <a:ext cx="1609767" cy="472337"/>
            <a:chOff x="760801" y="933520"/>
            <a:chExt cx="1609767" cy="472337"/>
          </a:xfrm>
        </p:grpSpPr>
        <p:grpSp>
          <p:nvGrpSpPr>
            <p:cNvPr id="30" name="组合 29"/>
            <p:cNvGrpSpPr/>
            <p:nvPr/>
          </p:nvGrpSpPr>
          <p:grpSpPr>
            <a:xfrm>
              <a:off x="760801" y="953665"/>
              <a:ext cx="1159241" cy="438582"/>
              <a:chOff x="467544" y="1510576"/>
              <a:chExt cx="1159241" cy="438582"/>
            </a:xfrm>
          </p:grpSpPr>
          <p:sp>
            <p:nvSpPr>
              <p:cNvPr id="32" name="TextBox 11">
                <a:hlinkClick r:id="rId1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505294" y="1510576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学写字</a:t>
                </a:r>
                <a:endParaRPr lang="zh-CN" altLang="en-US" sz="2400" b="1" dirty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54766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46754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2035434" y="933520"/>
              <a:ext cx="335134" cy="472337"/>
            </a:xfrm>
            <a:prstGeom prst="rect">
              <a:avLst/>
            </a:prstGeom>
          </p:spPr>
        </p:pic>
      </p:grpSp>
      <p:pic>
        <p:nvPicPr>
          <p:cNvPr id="35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663" y="3075806"/>
            <a:ext cx="517345" cy="51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226" y="3003798"/>
            <a:ext cx="517345" cy="51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2" grpId="0" animBg="1"/>
      <p:bldP spid="22" grpId="0"/>
      <p:bldP spid="27" grpId="0"/>
      <p:bldP spid="28" grpId="0"/>
      <p:bldP spid="29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1101809" y="843558"/>
            <a:ext cx="6940381" cy="110337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《雪梅》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这首诗告诉我们在学习和生活中我们要怎么做呢？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0200" y="2283718"/>
            <a:ext cx="6223600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defTabSz="685165">
              <a:lnSpc>
                <a:spcPct val="13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每个人都有长处和短处，我们要</a:t>
            </a:r>
            <a:r>
              <a:rPr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取长补短</a:t>
            </a:r>
            <a:r>
              <a:rPr 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0777" y="2708265"/>
            <a:ext cx="68624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不识庐山真面目，只缘身在此山中。</a:t>
            </a:r>
            <a:endParaRPr 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624" y="987574"/>
            <a:ext cx="67687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三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俗话话说：“当局者迷，旁观者清。”诗中有句诗说明这个道理，请填在横线上。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87624" y="3291830"/>
            <a:ext cx="64807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6660232" y="4155926"/>
            <a:ext cx="2338441" cy="472337"/>
            <a:chOff x="6516216" y="2272088"/>
            <a:chExt cx="2338441" cy="472337"/>
          </a:xfrm>
        </p:grpSpPr>
        <p:sp>
          <p:nvSpPr>
            <p:cNvPr id="7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16216" y="2288677"/>
              <a:ext cx="1398053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字词听写</a:t>
              </a:r>
              <a:endPara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03587" y="2338112"/>
              <a:ext cx="351070" cy="38016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8029545" y="2272088"/>
              <a:ext cx="335134" cy="47233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51670"/>
            <a:ext cx="1432482" cy="2140838"/>
          </a:xfrm>
          <a:prstGeom prst="rect">
            <a:avLst/>
          </a:prstGeom>
        </p:spPr>
      </p:pic>
      <p:sp>
        <p:nvSpPr>
          <p:cNvPr id="10" name="文本框 6"/>
          <p:cNvSpPr txBox="1"/>
          <p:nvPr/>
        </p:nvSpPr>
        <p:spPr>
          <a:xfrm>
            <a:off x="1835696" y="1635646"/>
            <a:ext cx="6264696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用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自己喜欢的方式自由读诗，把古诗读正确、读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流利。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4712" y="426368"/>
            <a:ext cx="5154047" cy="600074"/>
            <a:chOff x="179512" y="267494"/>
            <a:chExt cx="5154047" cy="600074"/>
          </a:xfrm>
        </p:grpSpPr>
        <p:sp>
          <p:nvSpPr>
            <p:cNvPr id="9" name="文本框 14">
              <a:hlinkClick r:id="rId2" action="ppaction://hlinkfile"/>
            </p:cNvPr>
            <p:cNvSpPr txBox="1"/>
            <p:nvPr/>
          </p:nvSpPr>
          <p:spPr>
            <a:xfrm>
              <a:off x="623138" y="267494"/>
              <a:ext cx="403383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朗读古诗 </a:t>
              </a:r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扫清障碍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2489" y="449021"/>
              <a:ext cx="351070" cy="38016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4378430" y="395231"/>
              <a:ext cx="335134" cy="472337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334250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4457" t="9468" r="4432" b="10868"/>
          <a:stretch>
            <a:fillRect/>
          </a:stretch>
        </p:blipFill>
        <p:spPr>
          <a:xfrm>
            <a:off x="894080" y="1176640"/>
            <a:ext cx="7349490" cy="247523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187624" y="1320656"/>
            <a:ext cx="6768752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暮江吟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一道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残阳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铺水中</a:t>
            </a:r>
            <a:r>
              <a:rPr 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，半江瑟瑟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半江红</a:t>
            </a:r>
            <a:r>
              <a:rPr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可怜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九月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初三夜，露似真珠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月似弓。</a:t>
            </a:r>
            <a:endParaRPr lang="zh-CN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4198</Words>
  <Application>WPS 演示</Application>
  <PresentationFormat>全屏显示(16:9)</PresentationFormat>
  <Paragraphs>583</Paragraphs>
  <Slides>71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84" baseType="lpstr">
      <vt:lpstr>Arial</vt:lpstr>
      <vt:lpstr>宋体</vt:lpstr>
      <vt:lpstr>Wingdings</vt:lpstr>
      <vt:lpstr>黑体</vt:lpstr>
      <vt:lpstr>楷体</vt:lpstr>
      <vt:lpstr>汉语拼音</vt:lpstr>
      <vt:lpstr>微软雅黑</vt:lpstr>
      <vt:lpstr>幼圆</vt:lpstr>
      <vt:lpstr>Calibri</vt:lpstr>
      <vt:lpstr>Arial Unicode MS</vt:lpstr>
      <vt:lpstr>Times New Roman</vt:lpstr>
      <vt:lpstr>Xingkai SC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绿色圃中小学教育网 http://www.lspjy.com/</Company>
  <LinksUpToDate>false</LinksUpToDate>
  <SharedDoc>false</SharedDoc>
  <HyperlinksChanged>false</HyperlinksChanged>
  <AppVersion>14.0000</AppVersion>
  <Manager>绿色圃中小学教育网 http://www.lspjy.com/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</cp:revision>
  <dcterms:created xsi:type="dcterms:W3CDTF">2017-03-17T02:28:00Z</dcterms:created>
  <dcterms:modified xsi:type="dcterms:W3CDTF">2020-07-05T14:08:10Z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