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56" r:id="rId3"/>
    <p:sldId id="257" r:id="rId4"/>
    <p:sldId id="258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中度样式 2 - 强调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996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B1B592-4064-42EC-B588-B61F488A64BD}" type="datetimeFigureOut">
              <a:rPr lang="zh-CN" altLang="en-US" smtClean="0"/>
              <a:pPr/>
              <a:t>2012/10/17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760CD1-3E72-4DFF-A939-C1182E3415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B1B592-4064-42EC-B588-B61F488A64BD}" type="datetimeFigureOut">
              <a:rPr lang="zh-CN" altLang="en-US" smtClean="0"/>
              <a:pPr/>
              <a:t>2012/10/17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760CD1-3E72-4DFF-A939-C1182E3415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B1B592-4064-42EC-B588-B61F488A64BD}" type="datetimeFigureOut">
              <a:rPr lang="zh-CN" altLang="en-US" smtClean="0"/>
              <a:pPr/>
              <a:t>2012/10/17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760CD1-3E72-4DFF-A939-C1182E3415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B1B592-4064-42EC-B588-B61F488A64BD}" type="datetimeFigureOut">
              <a:rPr lang="zh-CN" altLang="en-US" smtClean="0"/>
              <a:pPr/>
              <a:t>2012/10/17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760CD1-3E72-4DFF-A939-C1182E3415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B1B592-4064-42EC-B588-B61F488A64BD}" type="datetimeFigureOut">
              <a:rPr lang="zh-CN" altLang="en-US" smtClean="0"/>
              <a:pPr/>
              <a:t>2012/10/17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760CD1-3E72-4DFF-A939-C1182E3415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B1B592-4064-42EC-B588-B61F488A64BD}" type="datetimeFigureOut">
              <a:rPr lang="zh-CN" altLang="en-US" smtClean="0"/>
              <a:pPr/>
              <a:t>2012/10/17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760CD1-3E72-4DFF-A939-C1182E3415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B1B592-4064-42EC-B588-B61F488A64BD}" type="datetimeFigureOut">
              <a:rPr lang="zh-CN" altLang="en-US" smtClean="0"/>
              <a:pPr/>
              <a:t>2012/10/17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760CD1-3E72-4DFF-A939-C1182E3415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B1B592-4064-42EC-B588-B61F488A64BD}" type="datetimeFigureOut">
              <a:rPr lang="zh-CN" altLang="en-US" smtClean="0"/>
              <a:pPr/>
              <a:t>2012/10/17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760CD1-3E72-4DFF-A939-C1182E3415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B1B592-4064-42EC-B588-B61F488A64BD}" type="datetimeFigureOut">
              <a:rPr lang="zh-CN" altLang="en-US" smtClean="0"/>
              <a:pPr/>
              <a:t>2012/10/17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760CD1-3E72-4DFF-A939-C1182E3415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B1B592-4064-42EC-B588-B61F488A64BD}" type="datetimeFigureOut">
              <a:rPr lang="zh-CN" altLang="en-US" smtClean="0"/>
              <a:pPr/>
              <a:t>2012/10/17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760CD1-3E72-4DFF-A939-C1182E3415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B1B592-4064-42EC-B588-B61F488A64BD}" type="datetimeFigureOut">
              <a:rPr lang="zh-CN" altLang="en-US" smtClean="0"/>
              <a:pPr/>
              <a:t>2012/10/17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760CD1-3E72-4DFF-A939-C1182E3415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B1B592-4064-42EC-B588-B61F488A64BD}" type="datetimeFigureOut">
              <a:rPr lang="zh-CN" altLang="en-US" smtClean="0"/>
              <a:pPr/>
              <a:t>2012/10/17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760CD1-3E72-4DFF-A939-C1182E3415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699792" y="2132856"/>
            <a:ext cx="296748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句子种类</a:t>
            </a:r>
            <a:endParaRPr lang="zh-CN" altLang="en-US" sz="54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404664"/>
            <a:ext cx="8352928" cy="6494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latin typeface="Times New Roman" pitchFamily="18" charset="0"/>
                <a:ea typeface="华文楷体" pitchFamily="2" charset="-122"/>
              </a:rPr>
              <a:t>16</a:t>
            </a:r>
            <a:r>
              <a:rPr lang="zh-CN" altLang="zh-CN" sz="2000" dirty="0" smtClean="0">
                <a:latin typeface="Times New Roman" pitchFamily="18" charset="0"/>
                <a:ea typeface="华文楷体" pitchFamily="2" charset="-122"/>
              </a:rPr>
              <a:t>、</a:t>
            </a:r>
            <a:r>
              <a:rPr lang="en-US" altLang="zh-CN" sz="2000" dirty="0" smtClean="0">
                <a:latin typeface="Times New Roman" pitchFamily="18" charset="0"/>
                <a:ea typeface="华文楷体" pitchFamily="2" charset="-122"/>
              </a:rPr>
              <a:t>----_____do you go to Hong Kong?</a:t>
            </a:r>
            <a:br>
              <a:rPr lang="en-US" altLang="zh-CN" sz="2000" dirty="0" smtClean="0">
                <a:latin typeface="Times New Roman" pitchFamily="18" charset="0"/>
                <a:ea typeface="华文楷体" pitchFamily="2" charset="-122"/>
              </a:rPr>
            </a:br>
            <a:r>
              <a:rPr lang="en-US" altLang="zh-CN" sz="2000" dirty="0" smtClean="0">
                <a:latin typeface="Times New Roman" pitchFamily="18" charset="0"/>
                <a:ea typeface="华文楷体" pitchFamily="2" charset="-122"/>
              </a:rPr>
              <a:t>----sorry , I’ve never been there.</a:t>
            </a:r>
            <a:br>
              <a:rPr lang="en-US" altLang="zh-CN" sz="2000" dirty="0" smtClean="0">
                <a:latin typeface="Times New Roman" pitchFamily="18" charset="0"/>
                <a:ea typeface="华文楷体" pitchFamily="2" charset="-122"/>
              </a:rPr>
            </a:br>
            <a:r>
              <a:rPr lang="en-US" altLang="zh-CN" sz="2000" dirty="0" smtClean="0">
                <a:latin typeface="Times New Roman" pitchFamily="18" charset="0"/>
                <a:ea typeface="华文楷体" pitchFamily="2" charset="-122"/>
              </a:rPr>
              <a:t>A. How long B. How often C. How far D. How soon</a:t>
            </a:r>
            <a:br>
              <a:rPr lang="en-US" altLang="zh-CN" sz="2000" dirty="0" smtClean="0">
                <a:latin typeface="Times New Roman" pitchFamily="18" charset="0"/>
                <a:ea typeface="华文楷体" pitchFamily="2" charset="-122"/>
              </a:rPr>
            </a:br>
            <a:r>
              <a:rPr lang="en-US" altLang="zh-CN" sz="2000" dirty="0" smtClean="0">
                <a:latin typeface="Times New Roman" pitchFamily="18" charset="0"/>
                <a:ea typeface="华文楷体" pitchFamily="2" charset="-122"/>
              </a:rPr>
              <a:t>17</a:t>
            </a:r>
            <a:r>
              <a:rPr lang="zh-CN" altLang="zh-CN" sz="2000" dirty="0" smtClean="0">
                <a:latin typeface="Times New Roman" pitchFamily="18" charset="0"/>
                <a:ea typeface="华文楷体" pitchFamily="2" charset="-122"/>
              </a:rPr>
              <a:t>、</a:t>
            </a:r>
            <a:r>
              <a:rPr lang="en-US" altLang="zh-CN" sz="2000" dirty="0" smtClean="0">
                <a:latin typeface="Times New Roman" pitchFamily="18" charset="0"/>
                <a:ea typeface="华文楷体" pitchFamily="2" charset="-122"/>
              </a:rPr>
              <a:t>A: ______you ever _____ the Great Wall?</a:t>
            </a:r>
            <a:br>
              <a:rPr lang="en-US" altLang="zh-CN" sz="2000" dirty="0" smtClean="0">
                <a:latin typeface="Times New Roman" pitchFamily="18" charset="0"/>
                <a:ea typeface="华文楷体" pitchFamily="2" charset="-122"/>
              </a:rPr>
            </a:br>
            <a:r>
              <a:rPr lang="en-US" altLang="zh-CN" sz="2000" dirty="0" smtClean="0">
                <a:latin typeface="Times New Roman" pitchFamily="18" charset="0"/>
                <a:ea typeface="华文楷体" pitchFamily="2" charset="-122"/>
              </a:rPr>
              <a:t>B: Only once.</a:t>
            </a:r>
            <a:br>
              <a:rPr lang="en-US" altLang="zh-CN" sz="2000" dirty="0" smtClean="0">
                <a:latin typeface="Times New Roman" pitchFamily="18" charset="0"/>
                <a:ea typeface="华文楷体" pitchFamily="2" charset="-122"/>
              </a:rPr>
            </a:br>
            <a:r>
              <a:rPr lang="en-US" altLang="zh-CN" sz="2000" dirty="0" smtClean="0">
                <a:latin typeface="Times New Roman" pitchFamily="18" charset="0"/>
                <a:ea typeface="华文楷体" pitchFamily="2" charset="-122"/>
              </a:rPr>
              <a:t>A. Did ,go B. Have , been to C. Have ,gone to D. Have ,been in</a:t>
            </a:r>
            <a:br>
              <a:rPr lang="en-US" altLang="zh-CN" sz="2000" dirty="0" smtClean="0">
                <a:latin typeface="Times New Roman" pitchFamily="18" charset="0"/>
                <a:ea typeface="华文楷体" pitchFamily="2" charset="-122"/>
              </a:rPr>
            </a:br>
            <a:r>
              <a:rPr lang="en-US" altLang="zh-CN" sz="2000" dirty="0" smtClean="0">
                <a:latin typeface="Times New Roman" pitchFamily="18" charset="0"/>
                <a:ea typeface="华文楷体" pitchFamily="2" charset="-122"/>
              </a:rPr>
              <a:t>18</a:t>
            </a:r>
            <a:r>
              <a:rPr lang="zh-CN" altLang="zh-CN" sz="2000" dirty="0" smtClean="0">
                <a:latin typeface="Times New Roman" pitchFamily="18" charset="0"/>
                <a:ea typeface="华文楷体" pitchFamily="2" charset="-122"/>
              </a:rPr>
              <a:t>、</a:t>
            </a:r>
            <a:r>
              <a:rPr lang="en-US" altLang="zh-CN" sz="2000" dirty="0" smtClean="0">
                <a:latin typeface="Times New Roman" pitchFamily="18" charset="0"/>
                <a:ea typeface="华文楷体" pitchFamily="2" charset="-122"/>
              </a:rPr>
              <a:t>----You lent me some money a few months ago.</a:t>
            </a:r>
            <a:br>
              <a:rPr lang="en-US" altLang="zh-CN" sz="2000" dirty="0" smtClean="0">
                <a:latin typeface="Times New Roman" pitchFamily="18" charset="0"/>
                <a:ea typeface="华文楷体" pitchFamily="2" charset="-122"/>
              </a:rPr>
            </a:br>
            <a:r>
              <a:rPr lang="en-US" altLang="zh-CN" sz="2000" dirty="0" smtClean="0">
                <a:latin typeface="Times New Roman" pitchFamily="18" charset="0"/>
                <a:ea typeface="华文楷体" pitchFamily="2" charset="-122"/>
              </a:rPr>
              <a:t>-----_____? I don’t remember lending you any money .</a:t>
            </a:r>
            <a:br>
              <a:rPr lang="en-US" altLang="zh-CN" sz="2000" dirty="0" smtClean="0">
                <a:latin typeface="Times New Roman" pitchFamily="18" charset="0"/>
                <a:ea typeface="华文楷体" pitchFamily="2" charset="-122"/>
              </a:rPr>
            </a:br>
            <a:r>
              <a:rPr lang="en-US" altLang="zh-CN" sz="2000" dirty="0" smtClean="0">
                <a:latin typeface="Times New Roman" pitchFamily="18" charset="0"/>
                <a:ea typeface="华文楷体" pitchFamily="2" charset="-122"/>
              </a:rPr>
              <a:t>A. Did I B. Did you C. Do I D. Do you</a:t>
            </a:r>
            <a:br>
              <a:rPr lang="en-US" altLang="zh-CN" sz="2000" dirty="0" smtClean="0">
                <a:latin typeface="Times New Roman" pitchFamily="18" charset="0"/>
                <a:ea typeface="华文楷体" pitchFamily="2" charset="-122"/>
              </a:rPr>
            </a:br>
            <a:r>
              <a:rPr lang="en-US" altLang="zh-CN" sz="2000" dirty="0" smtClean="0">
                <a:latin typeface="Times New Roman" pitchFamily="18" charset="0"/>
                <a:ea typeface="华文楷体" pitchFamily="2" charset="-122"/>
              </a:rPr>
              <a:t>19</a:t>
            </a:r>
            <a:r>
              <a:rPr lang="zh-CN" altLang="zh-CN" sz="2000" dirty="0" smtClean="0">
                <a:latin typeface="Times New Roman" pitchFamily="18" charset="0"/>
                <a:ea typeface="华文楷体" pitchFamily="2" charset="-122"/>
              </a:rPr>
              <a:t>、</a:t>
            </a:r>
            <a:r>
              <a:rPr lang="en-US" altLang="zh-CN" sz="2000" dirty="0" smtClean="0">
                <a:latin typeface="Times New Roman" pitchFamily="18" charset="0"/>
                <a:ea typeface="华文楷体" pitchFamily="2" charset="-122"/>
              </a:rPr>
              <a:t>----______is it from here to </a:t>
            </a:r>
            <a:r>
              <a:rPr lang="en-US" altLang="zh-CN" sz="2000" dirty="0" err="1" smtClean="0">
                <a:latin typeface="Times New Roman" pitchFamily="18" charset="0"/>
                <a:ea typeface="华文楷体" pitchFamily="2" charset="-122"/>
              </a:rPr>
              <a:t>Yancheng</a:t>
            </a:r>
            <a:r>
              <a:rPr lang="en-US" altLang="zh-CN" sz="2000" dirty="0" smtClean="0">
                <a:latin typeface="Times New Roman" pitchFamily="18" charset="0"/>
                <a:ea typeface="华文楷体" pitchFamily="2" charset="-122"/>
              </a:rPr>
              <a:t> Railway Station?</a:t>
            </a:r>
            <a:br>
              <a:rPr lang="en-US" altLang="zh-CN" sz="2000" dirty="0" smtClean="0">
                <a:latin typeface="Times New Roman" pitchFamily="18" charset="0"/>
                <a:ea typeface="华文楷体" pitchFamily="2" charset="-122"/>
              </a:rPr>
            </a:br>
            <a:r>
              <a:rPr lang="en-US" altLang="zh-CN" sz="2000" dirty="0" smtClean="0">
                <a:latin typeface="Times New Roman" pitchFamily="18" charset="0"/>
                <a:ea typeface="华文楷体" pitchFamily="2" charset="-122"/>
              </a:rPr>
              <a:t>----About two kilometers.</a:t>
            </a:r>
            <a:br>
              <a:rPr lang="en-US" altLang="zh-CN" sz="2000" dirty="0" smtClean="0">
                <a:latin typeface="Times New Roman" pitchFamily="18" charset="0"/>
                <a:ea typeface="华文楷体" pitchFamily="2" charset="-122"/>
              </a:rPr>
            </a:br>
            <a:r>
              <a:rPr lang="en-US" altLang="zh-CN" sz="2000" dirty="0" smtClean="0">
                <a:latin typeface="Times New Roman" pitchFamily="18" charset="0"/>
                <a:ea typeface="华文楷体" pitchFamily="2" charset="-122"/>
              </a:rPr>
              <a:t>A. How often B. How far C. How soon D. How long</a:t>
            </a:r>
            <a:br>
              <a:rPr lang="en-US" altLang="zh-CN" sz="2000" dirty="0" smtClean="0">
                <a:latin typeface="Times New Roman" pitchFamily="18" charset="0"/>
                <a:ea typeface="华文楷体" pitchFamily="2" charset="-122"/>
              </a:rPr>
            </a:br>
            <a:r>
              <a:rPr lang="en-US" altLang="zh-CN" sz="2000" dirty="0" smtClean="0">
                <a:latin typeface="Times New Roman" pitchFamily="18" charset="0"/>
                <a:ea typeface="华文楷体" pitchFamily="2" charset="-122"/>
              </a:rPr>
              <a:t>20</a:t>
            </a:r>
            <a:r>
              <a:rPr lang="zh-CN" altLang="zh-CN" sz="2000" dirty="0" smtClean="0">
                <a:latin typeface="Times New Roman" pitchFamily="18" charset="0"/>
                <a:ea typeface="华文楷体" pitchFamily="2" charset="-122"/>
              </a:rPr>
              <a:t>、</a:t>
            </a:r>
            <a:r>
              <a:rPr lang="en-US" altLang="zh-CN" sz="2000" dirty="0" smtClean="0">
                <a:latin typeface="Times New Roman" pitchFamily="18" charset="0"/>
                <a:ea typeface="华文楷体" pitchFamily="2" charset="-122"/>
              </a:rPr>
              <a:t>----Are you going to borrow a dictionary or a magazine?</a:t>
            </a:r>
            <a:br>
              <a:rPr lang="en-US" altLang="zh-CN" sz="2000" dirty="0" smtClean="0">
                <a:latin typeface="Times New Roman" pitchFamily="18" charset="0"/>
                <a:ea typeface="华文楷体" pitchFamily="2" charset="-122"/>
              </a:rPr>
            </a:br>
            <a:r>
              <a:rPr lang="en-US" altLang="zh-CN" sz="2000" dirty="0" smtClean="0">
                <a:latin typeface="Times New Roman" pitchFamily="18" charset="0"/>
                <a:ea typeface="华文楷体" pitchFamily="2" charset="-122"/>
              </a:rPr>
              <a:t>----______.</a:t>
            </a:r>
            <a:br>
              <a:rPr lang="en-US" altLang="zh-CN" sz="2000" dirty="0" smtClean="0">
                <a:latin typeface="Times New Roman" pitchFamily="18" charset="0"/>
                <a:ea typeface="华文楷体" pitchFamily="2" charset="-122"/>
              </a:rPr>
            </a:br>
            <a:r>
              <a:rPr lang="en-US" altLang="zh-CN" sz="2000" dirty="0" smtClean="0">
                <a:latin typeface="Times New Roman" pitchFamily="18" charset="0"/>
                <a:ea typeface="华文楷体" pitchFamily="2" charset="-122"/>
              </a:rPr>
              <a:t>A. Yes, a dictionary B. No, a magazine C. A dictionary D. Yes both</a:t>
            </a:r>
            <a:br>
              <a:rPr lang="en-US" altLang="zh-CN" sz="2000" dirty="0" smtClean="0">
                <a:latin typeface="Times New Roman" pitchFamily="18" charset="0"/>
                <a:ea typeface="华文楷体" pitchFamily="2" charset="-122"/>
              </a:rPr>
            </a:br>
            <a:r>
              <a:rPr lang="en-US" altLang="zh-CN" sz="2000" dirty="0" smtClean="0">
                <a:latin typeface="Times New Roman" pitchFamily="18" charset="0"/>
                <a:ea typeface="华文楷体" pitchFamily="2" charset="-122"/>
              </a:rPr>
              <a:t>21</a:t>
            </a:r>
            <a:r>
              <a:rPr lang="zh-CN" altLang="zh-CN" sz="2000" dirty="0" smtClean="0">
                <a:latin typeface="Times New Roman" pitchFamily="18" charset="0"/>
                <a:ea typeface="华文楷体" pitchFamily="2" charset="-122"/>
              </a:rPr>
              <a:t>、</a:t>
            </a:r>
            <a:r>
              <a:rPr lang="en-US" altLang="zh-CN" sz="2000" dirty="0" smtClean="0">
                <a:latin typeface="Times New Roman" pitchFamily="18" charset="0"/>
                <a:ea typeface="华文楷体" pitchFamily="2" charset="-122"/>
              </a:rPr>
              <a:t>My uncle has never been to a foreign country,_______?</a:t>
            </a:r>
            <a:br>
              <a:rPr lang="en-US" altLang="zh-CN" sz="2000" dirty="0" smtClean="0">
                <a:latin typeface="Times New Roman" pitchFamily="18" charset="0"/>
                <a:ea typeface="华文楷体" pitchFamily="2" charset="-122"/>
              </a:rPr>
            </a:br>
            <a:r>
              <a:rPr lang="en-US" altLang="zh-CN" sz="2000" dirty="0" smtClean="0">
                <a:latin typeface="Times New Roman" pitchFamily="18" charset="0"/>
                <a:ea typeface="华文楷体" pitchFamily="2" charset="-122"/>
              </a:rPr>
              <a:t>A. has he B. does he C. hasn’t he D. doesn’t he</a:t>
            </a:r>
            <a:br>
              <a:rPr lang="en-US" altLang="zh-CN" sz="2000" dirty="0" smtClean="0">
                <a:latin typeface="Times New Roman" pitchFamily="18" charset="0"/>
                <a:ea typeface="华文楷体" pitchFamily="2" charset="-122"/>
              </a:rPr>
            </a:br>
            <a:r>
              <a:rPr lang="en-US" altLang="zh-CN" sz="2000" dirty="0" smtClean="0">
                <a:latin typeface="Times New Roman" pitchFamily="18" charset="0"/>
                <a:ea typeface="华文楷体" pitchFamily="2" charset="-122"/>
              </a:rPr>
              <a:t>22</a:t>
            </a:r>
            <a:r>
              <a:rPr lang="zh-CN" altLang="zh-CN" sz="2000" dirty="0" smtClean="0">
                <a:latin typeface="Times New Roman" pitchFamily="18" charset="0"/>
                <a:ea typeface="华文楷体" pitchFamily="2" charset="-122"/>
              </a:rPr>
              <a:t>、</a:t>
            </a:r>
            <a:r>
              <a:rPr lang="en-US" altLang="zh-CN" sz="2000" dirty="0" smtClean="0">
                <a:latin typeface="Times New Roman" pitchFamily="18" charset="0"/>
                <a:ea typeface="华文楷体" pitchFamily="2" charset="-122"/>
              </a:rPr>
              <a:t>There is some water in that bottle, isn’t _______</a:t>
            </a:r>
            <a:br>
              <a:rPr lang="en-US" altLang="zh-CN" sz="2000" dirty="0" smtClean="0">
                <a:latin typeface="Times New Roman" pitchFamily="18" charset="0"/>
                <a:ea typeface="华文楷体" pitchFamily="2" charset="-122"/>
              </a:rPr>
            </a:br>
            <a:r>
              <a:rPr lang="en-US" altLang="zh-CN" sz="2000" dirty="0" smtClean="0">
                <a:latin typeface="Times New Roman" pitchFamily="18" charset="0"/>
                <a:ea typeface="华文楷体" pitchFamily="2" charset="-122"/>
              </a:rPr>
              <a:t>A. there B. it C. that </a:t>
            </a:r>
            <a:r>
              <a:rPr lang="en-US" altLang="zh-CN" sz="2000" dirty="0" err="1" smtClean="0">
                <a:latin typeface="Times New Roman" pitchFamily="18" charset="0"/>
                <a:ea typeface="华文楷体" pitchFamily="2" charset="-122"/>
              </a:rPr>
              <a:t>D.those</a:t>
            </a:r>
            <a:r>
              <a:rPr lang="en-US" altLang="zh-CN" sz="2000" dirty="0" smtClean="0">
                <a:latin typeface="Times New Roman" pitchFamily="18" charset="0"/>
                <a:ea typeface="华文楷体" pitchFamily="2" charset="-122"/>
              </a:rPr>
              <a:t/>
            </a:r>
            <a:br>
              <a:rPr lang="en-US" altLang="zh-CN" sz="2000" dirty="0" smtClean="0">
                <a:latin typeface="Times New Roman" pitchFamily="18" charset="0"/>
                <a:ea typeface="华文楷体" pitchFamily="2" charset="-122"/>
              </a:rPr>
            </a:br>
            <a:r>
              <a:rPr lang="en-US" altLang="zh-CN" b="1" dirty="0" smtClean="0"/>
              <a:t/>
            </a:r>
            <a:br>
              <a:rPr lang="en-US" altLang="zh-CN" b="1" dirty="0" smtClean="0"/>
            </a:br>
            <a:endParaRPr lang="zh-CN" altLang="en-US" dirty="0"/>
          </a:p>
        </p:txBody>
      </p:sp>
    </p:spTree>
  </p:cSld>
  <p:clrMapOvr>
    <a:masterClrMapping/>
  </p:clrMapOvr>
  <p:transition spd="med">
    <p:pull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404664"/>
            <a:ext cx="8352928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latin typeface="Times New Roman" pitchFamily="18" charset="0"/>
                <a:ea typeface="华文楷体" pitchFamily="2" charset="-122"/>
              </a:rPr>
              <a:t>23</a:t>
            </a:r>
            <a:r>
              <a:rPr lang="zh-CN" altLang="zh-CN" sz="2000" dirty="0" smtClean="0">
                <a:latin typeface="Times New Roman" pitchFamily="18" charset="0"/>
                <a:ea typeface="华文楷体" pitchFamily="2" charset="-122"/>
              </a:rPr>
              <a:t>、</a:t>
            </a:r>
            <a:r>
              <a:rPr lang="en-US" altLang="zh-CN" sz="2000" dirty="0" smtClean="0">
                <a:latin typeface="Times New Roman" pitchFamily="18" charset="0"/>
                <a:ea typeface="华文楷体" pitchFamily="2" charset="-122"/>
              </a:rPr>
              <a:t>----_______will the foreign students be back from </a:t>
            </a:r>
            <a:r>
              <a:rPr lang="en-US" altLang="zh-CN" sz="2000" dirty="0" err="1" smtClean="0">
                <a:latin typeface="Times New Roman" pitchFamily="18" charset="0"/>
                <a:ea typeface="华文楷体" pitchFamily="2" charset="-122"/>
              </a:rPr>
              <a:t>NanJing</a:t>
            </a:r>
            <a:r>
              <a:rPr lang="en-US" altLang="zh-CN" sz="2000" dirty="0" smtClean="0">
                <a:latin typeface="Times New Roman" pitchFamily="18" charset="0"/>
                <a:ea typeface="华文楷体" pitchFamily="2" charset="-122"/>
              </a:rPr>
              <a:t>.</a:t>
            </a:r>
            <a:br>
              <a:rPr lang="en-US" altLang="zh-CN" sz="2000" dirty="0" smtClean="0">
                <a:latin typeface="Times New Roman" pitchFamily="18" charset="0"/>
                <a:ea typeface="华文楷体" pitchFamily="2" charset="-122"/>
              </a:rPr>
            </a:br>
            <a:r>
              <a:rPr lang="en-US" altLang="zh-CN" sz="2000" dirty="0" smtClean="0">
                <a:latin typeface="Times New Roman" pitchFamily="18" charset="0"/>
                <a:ea typeface="华文楷体" pitchFamily="2" charset="-122"/>
              </a:rPr>
              <a:t>----In two days, I think .</a:t>
            </a:r>
            <a:br>
              <a:rPr lang="en-US" altLang="zh-CN" sz="2000" dirty="0" smtClean="0">
                <a:latin typeface="Times New Roman" pitchFamily="18" charset="0"/>
                <a:ea typeface="华文楷体" pitchFamily="2" charset="-122"/>
              </a:rPr>
            </a:br>
            <a:r>
              <a:rPr lang="en-US" altLang="zh-CN" sz="2000" dirty="0" smtClean="0">
                <a:latin typeface="Times New Roman" pitchFamily="18" charset="0"/>
                <a:ea typeface="华文楷体" pitchFamily="2" charset="-122"/>
              </a:rPr>
              <a:t>A. How soon B. How often C. How far D. How fast</a:t>
            </a:r>
            <a:br>
              <a:rPr lang="en-US" altLang="zh-CN" sz="2000" dirty="0" smtClean="0">
                <a:latin typeface="Times New Roman" pitchFamily="18" charset="0"/>
                <a:ea typeface="华文楷体" pitchFamily="2" charset="-122"/>
              </a:rPr>
            </a:br>
            <a:r>
              <a:rPr lang="en-US" altLang="zh-CN" sz="2000" dirty="0" smtClean="0">
                <a:latin typeface="Times New Roman" pitchFamily="18" charset="0"/>
                <a:ea typeface="华文楷体" pitchFamily="2" charset="-122"/>
              </a:rPr>
              <a:t>24</a:t>
            </a:r>
            <a:r>
              <a:rPr lang="zh-CN" altLang="zh-CN" sz="2000" dirty="0" smtClean="0">
                <a:latin typeface="Times New Roman" pitchFamily="18" charset="0"/>
                <a:ea typeface="华文楷体" pitchFamily="2" charset="-122"/>
              </a:rPr>
              <a:t>、</a:t>
            </a:r>
            <a:r>
              <a:rPr lang="en-US" altLang="zh-CN" sz="2000" dirty="0" smtClean="0">
                <a:latin typeface="Times New Roman" pitchFamily="18" charset="0"/>
                <a:ea typeface="华文楷体" pitchFamily="2" charset="-122"/>
              </a:rPr>
              <a:t>----Have you seen the film Return Of the King ?</a:t>
            </a:r>
            <a:br>
              <a:rPr lang="en-US" altLang="zh-CN" sz="2000" dirty="0" smtClean="0">
                <a:latin typeface="Times New Roman" pitchFamily="18" charset="0"/>
                <a:ea typeface="华文楷体" pitchFamily="2" charset="-122"/>
              </a:rPr>
            </a:br>
            <a:r>
              <a:rPr lang="en-US" altLang="zh-CN" sz="2000" dirty="0" smtClean="0">
                <a:latin typeface="Times New Roman" pitchFamily="18" charset="0"/>
                <a:ea typeface="华文楷体" pitchFamily="2" charset="-122"/>
              </a:rPr>
              <a:t>-----_______. I going to see it tonight.</a:t>
            </a:r>
            <a:br>
              <a:rPr lang="en-US" altLang="zh-CN" sz="2000" dirty="0" smtClean="0">
                <a:latin typeface="Times New Roman" pitchFamily="18" charset="0"/>
                <a:ea typeface="华文楷体" pitchFamily="2" charset="-122"/>
              </a:rPr>
            </a:br>
            <a:r>
              <a:rPr lang="en-US" altLang="zh-CN" sz="2000" dirty="0" smtClean="0">
                <a:latin typeface="Times New Roman" pitchFamily="18" charset="0"/>
                <a:ea typeface="华文楷体" pitchFamily="2" charset="-122"/>
              </a:rPr>
              <a:t>A. No , I didn’t B. Yes ,I do C. Yes ,I have D. Not yet</a:t>
            </a:r>
            <a:br>
              <a:rPr lang="en-US" altLang="zh-CN" sz="2000" dirty="0" smtClean="0">
                <a:latin typeface="Times New Roman" pitchFamily="18" charset="0"/>
                <a:ea typeface="华文楷体" pitchFamily="2" charset="-122"/>
              </a:rPr>
            </a:br>
            <a:r>
              <a:rPr lang="en-US" altLang="zh-CN" sz="2000" dirty="0" smtClean="0">
                <a:latin typeface="Times New Roman" pitchFamily="18" charset="0"/>
                <a:ea typeface="华文楷体" pitchFamily="2" charset="-122"/>
              </a:rPr>
              <a:t> 25</a:t>
            </a:r>
            <a:r>
              <a:rPr lang="zh-CN" altLang="zh-CN" sz="2000" dirty="0" smtClean="0">
                <a:latin typeface="Times New Roman" pitchFamily="18" charset="0"/>
                <a:ea typeface="华文楷体" pitchFamily="2" charset="-122"/>
              </a:rPr>
              <a:t>、</a:t>
            </a:r>
            <a:r>
              <a:rPr lang="en-US" altLang="zh-CN" sz="2000" dirty="0" smtClean="0">
                <a:latin typeface="Times New Roman" pitchFamily="18" charset="0"/>
                <a:ea typeface="华文楷体" pitchFamily="2" charset="-122"/>
              </a:rPr>
              <a:t>----____________?</a:t>
            </a:r>
            <a:br>
              <a:rPr lang="en-US" altLang="zh-CN" sz="2000" dirty="0" smtClean="0">
                <a:latin typeface="Times New Roman" pitchFamily="18" charset="0"/>
                <a:ea typeface="华文楷体" pitchFamily="2" charset="-122"/>
              </a:rPr>
            </a:br>
            <a:r>
              <a:rPr lang="en-US" altLang="zh-CN" sz="2000" dirty="0" smtClean="0">
                <a:latin typeface="Times New Roman" pitchFamily="18" charset="0"/>
                <a:ea typeface="华文楷体" pitchFamily="2" charset="-122"/>
              </a:rPr>
              <a:t>---The one behind the tree.</a:t>
            </a:r>
            <a:br>
              <a:rPr lang="en-US" altLang="zh-CN" sz="2000" dirty="0" smtClean="0">
                <a:latin typeface="Times New Roman" pitchFamily="18" charset="0"/>
                <a:ea typeface="华文楷体" pitchFamily="2" charset="-122"/>
              </a:rPr>
            </a:br>
            <a:r>
              <a:rPr lang="en-US" altLang="zh-CN" sz="2000" dirty="0" smtClean="0">
                <a:latin typeface="Times New Roman" pitchFamily="18" charset="0"/>
                <a:ea typeface="华文楷体" pitchFamily="2" charset="-122"/>
              </a:rPr>
              <a:t>A. Whose girl B. Who’s that girl C. Which girl D. Where’s the girl </a:t>
            </a:r>
            <a:endParaRPr lang="en-US" altLang="zh-CN" sz="2000" dirty="0" smtClean="0">
              <a:latin typeface="Times New Roman" pitchFamily="18" charset="0"/>
              <a:ea typeface="华文楷体" pitchFamily="2" charset="-122"/>
            </a:endParaRPr>
          </a:p>
          <a:p>
            <a:r>
              <a:rPr lang="en-US" altLang="zh-CN" sz="2000" dirty="0" smtClean="0">
                <a:latin typeface="Times New Roman" pitchFamily="18" charset="0"/>
                <a:ea typeface="华文楷体" pitchFamily="2" charset="-122"/>
              </a:rPr>
              <a:t>26</a:t>
            </a:r>
            <a:r>
              <a:rPr lang="zh-CN" altLang="zh-CN" sz="2000" dirty="0" smtClean="0">
                <a:latin typeface="Times New Roman" pitchFamily="18" charset="0"/>
                <a:ea typeface="华文楷体" pitchFamily="2" charset="-122"/>
              </a:rPr>
              <a:t>、</a:t>
            </a:r>
            <a:r>
              <a:rPr lang="en-US" altLang="zh-CN" sz="2000" dirty="0" smtClean="0">
                <a:latin typeface="Times New Roman" pitchFamily="18" charset="0"/>
                <a:ea typeface="华文楷体" pitchFamily="2" charset="-122"/>
              </a:rPr>
              <a:t>---Let’s go and play football,__________?</a:t>
            </a:r>
            <a:br>
              <a:rPr lang="en-US" altLang="zh-CN" sz="2000" dirty="0" smtClean="0">
                <a:latin typeface="Times New Roman" pitchFamily="18" charset="0"/>
                <a:ea typeface="华文楷体" pitchFamily="2" charset="-122"/>
              </a:rPr>
            </a:br>
            <a:r>
              <a:rPr lang="en-US" altLang="zh-CN" sz="2000" dirty="0" smtClean="0">
                <a:latin typeface="Times New Roman" pitchFamily="18" charset="0"/>
                <a:ea typeface="华文楷体" pitchFamily="2" charset="-122"/>
              </a:rPr>
              <a:t>---That’s wonderful.</a:t>
            </a:r>
            <a:br>
              <a:rPr lang="en-US" altLang="zh-CN" sz="2000" dirty="0" smtClean="0">
                <a:latin typeface="Times New Roman" pitchFamily="18" charset="0"/>
                <a:ea typeface="华文楷体" pitchFamily="2" charset="-122"/>
              </a:rPr>
            </a:br>
            <a:r>
              <a:rPr lang="en-US" altLang="zh-CN" sz="2000" dirty="0" smtClean="0">
                <a:latin typeface="Times New Roman" pitchFamily="18" charset="0"/>
                <a:ea typeface="华文楷体" pitchFamily="2" charset="-122"/>
              </a:rPr>
              <a:t>A. will you B. do you C. won’t you D. shall we</a:t>
            </a:r>
            <a:br>
              <a:rPr lang="en-US" altLang="zh-CN" sz="2000" dirty="0" smtClean="0">
                <a:latin typeface="Times New Roman" pitchFamily="18" charset="0"/>
                <a:ea typeface="华文楷体" pitchFamily="2" charset="-122"/>
              </a:rPr>
            </a:br>
            <a:r>
              <a:rPr lang="en-US" altLang="zh-CN" sz="2000" dirty="0" smtClean="0">
                <a:latin typeface="Times New Roman" pitchFamily="18" charset="0"/>
                <a:ea typeface="华文楷体" pitchFamily="2" charset="-122"/>
              </a:rPr>
              <a:t>27</a:t>
            </a:r>
            <a:r>
              <a:rPr lang="zh-CN" altLang="zh-CN" sz="2000" dirty="0" smtClean="0">
                <a:latin typeface="Times New Roman" pitchFamily="18" charset="0"/>
                <a:ea typeface="华文楷体" pitchFamily="2" charset="-122"/>
              </a:rPr>
              <a:t>、</a:t>
            </a:r>
            <a:r>
              <a:rPr lang="en-US" altLang="zh-CN" sz="2000" dirty="0" smtClean="0">
                <a:latin typeface="Times New Roman" pitchFamily="18" charset="0"/>
                <a:ea typeface="华文楷体" pitchFamily="2" charset="-122"/>
              </a:rPr>
              <a:t>---The boy has to stay at home to look after his little sister,_______?</a:t>
            </a:r>
            <a:br>
              <a:rPr lang="en-US" altLang="zh-CN" sz="2000" dirty="0" smtClean="0">
                <a:latin typeface="Times New Roman" pitchFamily="18" charset="0"/>
                <a:ea typeface="华文楷体" pitchFamily="2" charset="-122"/>
              </a:rPr>
            </a:br>
            <a:r>
              <a:rPr lang="en-US" altLang="zh-CN" sz="2000" dirty="0" smtClean="0">
                <a:latin typeface="Times New Roman" pitchFamily="18" charset="0"/>
                <a:ea typeface="华文楷体" pitchFamily="2" charset="-122"/>
              </a:rPr>
              <a:t>---Yes, because his mother has gone shopping.</a:t>
            </a:r>
            <a:br>
              <a:rPr lang="en-US" altLang="zh-CN" sz="2000" dirty="0" smtClean="0">
                <a:latin typeface="Times New Roman" pitchFamily="18" charset="0"/>
                <a:ea typeface="华文楷体" pitchFamily="2" charset="-122"/>
              </a:rPr>
            </a:br>
            <a:r>
              <a:rPr lang="en-US" altLang="zh-CN" sz="2000" dirty="0" smtClean="0">
                <a:latin typeface="Times New Roman" pitchFamily="18" charset="0"/>
                <a:ea typeface="华文楷体" pitchFamily="2" charset="-122"/>
              </a:rPr>
              <a:t>A. does he B. is he C. doesn’t he D. hasn’t he</a:t>
            </a:r>
            <a:br>
              <a:rPr lang="en-US" altLang="zh-CN" sz="2000" dirty="0" smtClean="0">
                <a:latin typeface="Times New Roman" pitchFamily="18" charset="0"/>
                <a:ea typeface="华文楷体" pitchFamily="2" charset="-122"/>
              </a:rPr>
            </a:br>
            <a:r>
              <a:rPr lang="en-US" altLang="zh-CN" sz="2000" dirty="0" smtClean="0">
                <a:latin typeface="Times New Roman" pitchFamily="18" charset="0"/>
                <a:ea typeface="华文楷体" pitchFamily="2" charset="-122"/>
              </a:rPr>
              <a:t>28</a:t>
            </a:r>
            <a:r>
              <a:rPr lang="zh-CN" altLang="zh-CN" sz="2000" dirty="0" smtClean="0">
                <a:latin typeface="Times New Roman" pitchFamily="18" charset="0"/>
                <a:ea typeface="华文楷体" pitchFamily="2" charset="-122"/>
              </a:rPr>
              <a:t>、</a:t>
            </a:r>
            <a:r>
              <a:rPr lang="en-US" altLang="zh-CN" sz="2000" dirty="0" smtClean="0">
                <a:latin typeface="Times New Roman" pitchFamily="18" charset="0"/>
                <a:ea typeface="华文楷体" pitchFamily="2" charset="-122"/>
              </a:rPr>
              <a:t>---You won’t follow his example, will you ?</a:t>
            </a:r>
            <a:br>
              <a:rPr lang="en-US" altLang="zh-CN" sz="2000" dirty="0" smtClean="0">
                <a:latin typeface="Times New Roman" pitchFamily="18" charset="0"/>
                <a:ea typeface="华文楷体" pitchFamily="2" charset="-122"/>
              </a:rPr>
            </a:br>
            <a:r>
              <a:rPr lang="en-US" altLang="zh-CN" sz="2000" dirty="0" smtClean="0">
                <a:latin typeface="Times New Roman" pitchFamily="18" charset="0"/>
                <a:ea typeface="华文楷体" pitchFamily="2" charset="-122"/>
              </a:rPr>
              <a:t>---________________,I don’t think he is right.</a:t>
            </a:r>
            <a:br>
              <a:rPr lang="en-US" altLang="zh-CN" sz="2000" dirty="0" smtClean="0">
                <a:latin typeface="Times New Roman" pitchFamily="18" charset="0"/>
                <a:ea typeface="华文楷体" pitchFamily="2" charset="-122"/>
              </a:rPr>
            </a:br>
            <a:r>
              <a:rPr lang="en-US" altLang="zh-CN" sz="2000" dirty="0" smtClean="0">
                <a:latin typeface="Times New Roman" pitchFamily="18" charset="0"/>
                <a:ea typeface="华文楷体" pitchFamily="2" charset="-122"/>
              </a:rPr>
              <a:t>A. No, I won’t B. Yes, I will C. No, I will D. Yes, I won’t</a:t>
            </a:r>
            <a:r>
              <a:rPr lang="en-US" altLang="zh-CN" b="1" dirty="0" smtClean="0"/>
              <a:t/>
            </a:r>
            <a:br>
              <a:rPr lang="en-US" altLang="zh-CN" b="1" dirty="0" smtClean="0"/>
            </a:br>
            <a:endParaRPr lang="zh-CN" altLang="en-US" dirty="0"/>
          </a:p>
        </p:txBody>
      </p:sp>
    </p:spTree>
  </p:cSld>
  <p:clrMapOvr>
    <a:masterClrMapping/>
  </p:clrMapOvr>
  <p:transition spd="med">
    <p:pull dir="l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179512" y="188640"/>
          <a:ext cx="8712968" cy="6561896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008112"/>
                <a:gridCol w="1512168"/>
                <a:gridCol w="2664296"/>
                <a:gridCol w="3528392"/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类别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说明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分类及说明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例句</a:t>
                      </a:r>
                      <a:endParaRPr lang="zh-CN" altLang="en-US" dirty="0"/>
                    </a:p>
                  </a:txBody>
                  <a:tcPr/>
                </a:tc>
              </a:tr>
              <a:tr h="1008112">
                <a:tc rowSpan="2">
                  <a:txBody>
                    <a:bodyPr/>
                    <a:lstStyle/>
                    <a:p>
                      <a:endParaRPr lang="en-US" altLang="zh-CN" dirty="0" smtClean="0"/>
                    </a:p>
                    <a:p>
                      <a:endParaRPr lang="en-US" altLang="zh-CN" dirty="0" smtClean="0"/>
                    </a:p>
                    <a:p>
                      <a:endParaRPr lang="en-US" altLang="zh-CN" dirty="0" smtClean="0"/>
                    </a:p>
                    <a:p>
                      <a:endParaRPr lang="en-US" altLang="zh-CN" dirty="0" smtClean="0"/>
                    </a:p>
                    <a:p>
                      <a:r>
                        <a:rPr lang="zh-CN" altLang="en-US" dirty="0" smtClean="0"/>
                        <a:t>陈述句</a:t>
                      </a:r>
                      <a:endParaRPr lang="zh-CN" altLang="en-US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lang="zh-CN" altLang="en-US" dirty="0" smtClean="0"/>
                        <a:t>说明事实或表明说话人观点的句子。结构为：主语</a:t>
                      </a:r>
                      <a:r>
                        <a:rPr lang="en-US" altLang="zh-CN" dirty="0" smtClean="0"/>
                        <a:t>+</a:t>
                      </a:r>
                      <a:r>
                        <a:rPr lang="zh-CN" altLang="en-US" dirty="0" smtClean="0"/>
                        <a:t>谓语；</a:t>
                      </a:r>
                      <a:r>
                        <a:rPr lang="zh-CN" altLang="en-US" baseline="0" dirty="0" smtClean="0"/>
                        <a:t> </a:t>
                      </a:r>
                      <a:endParaRPr lang="en-US" altLang="zh-CN" baseline="0" dirty="0" smtClean="0"/>
                    </a:p>
                    <a:p>
                      <a:r>
                        <a:rPr lang="zh-CN" altLang="en-US" baseline="0" dirty="0" smtClean="0"/>
                        <a:t>主语</a:t>
                      </a:r>
                      <a:r>
                        <a:rPr lang="en-US" altLang="zh-CN" baseline="0" dirty="0" smtClean="0"/>
                        <a:t>+</a:t>
                      </a:r>
                      <a:r>
                        <a:rPr lang="zh-CN" altLang="en-US" baseline="0" dirty="0" smtClean="0"/>
                        <a:t>系动词</a:t>
                      </a:r>
                      <a:r>
                        <a:rPr lang="en-US" altLang="zh-CN" baseline="0" dirty="0" smtClean="0"/>
                        <a:t>+</a:t>
                      </a:r>
                      <a:r>
                        <a:rPr lang="zh-CN" altLang="en-US" baseline="0" dirty="0" smtClean="0"/>
                        <a:t>表语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肯定句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We are students.</a:t>
                      </a:r>
                    </a:p>
                    <a:p>
                      <a:r>
                        <a:rPr lang="en-US" altLang="zh-CN" dirty="0" smtClean="0"/>
                        <a:t>You must</a:t>
                      </a:r>
                      <a:r>
                        <a:rPr lang="en-US" altLang="zh-CN" baseline="0" dirty="0" smtClean="0"/>
                        <a:t> come here on time.</a:t>
                      </a:r>
                    </a:p>
                    <a:p>
                      <a:r>
                        <a:rPr lang="en-US" altLang="zh-CN" baseline="0" dirty="0" smtClean="0"/>
                        <a:t>They knew her very much.</a:t>
                      </a:r>
                      <a:endParaRPr lang="zh-CN" altLang="en-US" dirty="0"/>
                    </a:p>
                  </a:txBody>
                  <a:tcPr/>
                </a:tc>
              </a:tr>
              <a:tr h="1620180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否定句</a:t>
                      </a:r>
                      <a:r>
                        <a:rPr lang="zh-CN" altLang="en-US" baseline="0" dirty="0" smtClean="0"/>
                        <a:t>     将</a:t>
                      </a:r>
                      <a:r>
                        <a:rPr lang="en-US" altLang="zh-CN" baseline="0" dirty="0" smtClean="0"/>
                        <a:t>not</a:t>
                      </a:r>
                      <a:r>
                        <a:rPr lang="zh-CN" altLang="en-US" baseline="0" dirty="0" smtClean="0"/>
                        <a:t>置于</a:t>
                      </a:r>
                      <a:r>
                        <a:rPr lang="en-US" altLang="zh-CN" baseline="0" dirty="0" smtClean="0"/>
                        <a:t>be</a:t>
                      </a:r>
                      <a:r>
                        <a:rPr lang="zh-CN" altLang="en-US" baseline="0" dirty="0" smtClean="0"/>
                        <a:t>动词，第一个助动词或情态动词之后；在动词前 加“</a:t>
                      </a:r>
                      <a:r>
                        <a:rPr lang="en-US" altLang="zh-CN" baseline="0" dirty="0" smtClean="0"/>
                        <a:t>do(does)</a:t>
                      </a:r>
                      <a:r>
                        <a:rPr lang="zh-CN" altLang="en-US" baseline="0" dirty="0" smtClean="0"/>
                        <a:t>或</a:t>
                      </a:r>
                      <a:r>
                        <a:rPr lang="en-US" altLang="zh-CN" baseline="0" dirty="0" err="1" smtClean="0"/>
                        <a:t>did+not</a:t>
                      </a:r>
                      <a:r>
                        <a:rPr lang="zh-CN" altLang="en-US" baseline="0" dirty="0" smtClean="0"/>
                        <a:t>”构成否定句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We are not students.</a:t>
                      </a:r>
                    </a:p>
                    <a:p>
                      <a:r>
                        <a:rPr lang="en-US" altLang="zh-CN" dirty="0" smtClean="0"/>
                        <a:t>You</a:t>
                      </a:r>
                      <a:r>
                        <a:rPr lang="en-US" altLang="zh-CN" baseline="0" dirty="0" smtClean="0"/>
                        <a:t> need not  come here on time.</a:t>
                      </a:r>
                    </a:p>
                    <a:p>
                      <a:r>
                        <a:rPr lang="en-US" altLang="zh-CN" baseline="0" dirty="0" smtClean="0"/>
                        <a:t>They  didn’t know her very well.</a:t>
                      </a:r>
                      <a:endParaRPr lang="zh-CN" altLang="en-US" dirty="0"/>
                    </a:p>
                  </a:txBody>
                  <a:tcPr/>
                </a:tc>
              </a:tr>
              <a:tr h="1296144">
                <a:tc rowSpan="2">
                  <a:txBody>
                    <a:bodyPr/>
                    <a:lstStyle/>
                    <a:p>
                      <a:endParaRPr lang="en-US" altLang="zh-CN" dirty="0" smtClean="0"/>
                    </a:p>
                    <a:p>
                      <a:endParaRPr lang="en-US" altLang="zh-CN" dirty="0" smtClean="0"/>
                    </a:p>
                    <a:p>
                      <a:endParaRPr lang="en-US" altLang="zh-CN" dirty="0" smtClean="0"/>
                    </a:p>
                    <a:p>
                      <a:endParaRPr lang="en-US" altLang="zh-CN" dirty="0" smtClean="0"/>
                    </a:p>
                    <a:p>
                      <a:endParaRPr lang="en-US" altLang="zh-CN" dirty="0" smtClean="0"/>
                    </a:p>
                    <a:p>
                      <a:r>
                        <a:rPr lang="zh-CN" altLang="en-US" dirty="0" smtClean="0"/>
                        <a:t>疑问句</a:t>
                      </a:r>
                      <a:endParaRPr lang="zh-CN" altLang="en-US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endParaRPr lang="en-US" altLang="zh-CN" dirty="0" smtClean="0"/>
                    </a:p>
                    <a:p>
                      <a:endParaRPr lang="en-US" altLang="zh-CN" dirty="0" smtClean="0"/>
                    </a:p>
                    <a:p>
                      <a:endParaRPr lang="en-US" altLang="zh-CN" dirty="0" smtClean="0"/>
                    </a:p>
                    <a:p>
                      <a:endParaRPr lang="en-US" altLang="zh-CN" dirty="0" smtClean="0"/>
                    </a:p>
                    <a:p>
                      <a:endParaRPr lang="en-US" altLang="zh-CN" dirty="0" smtClean="0"/>
                    </a:p>
                    <a:p>
                      <a:r>
                        <a:rPr lang="zh-CN" altLang="en-US" dirty="0" smtClean="0"/>
                        <a:t>用来提出问题的句子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一般疑问句      通常将</a:t>
                      </a:r>
                      <a:r>
                        <a:rPr lang="en-US" altLang="zh-CN" dirty="0" err="1" smtClean="0"/>
                        <a:t>be,have</a:t>
                      </a:r>
                      <a:r>
                        <a:rPr lang="en-US" altLang="zh-CN" dirty="0" smtClean="0"/>
                        <a:t>,</a:t>
                      </a:r>
                      <a:r>
                        <a:rPr lang="zh-CN" altLang="en-US" dirty="0" smtClean="0"/>
                        <a:t>助动词或情态动词提至句首构成，用</a:t>
                      </a:r>
                      <a:r>
                        <a:rPr lang="en-US" altLang="zh-CN" dirty="0" smtClean="0"/>
                        <a:t>yes/no</a:t>
                      </a:r>
                      <a:r>
                        <a:rPr lang="zh-CN" altLang="en-US" dirty="0" smtClean="0"/>
                        <a:t>回答。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--Are you</a:t>
                      </a:r>
                      <a:r>
                        <a:rPr lang="en-US" altLang="zh-CN" baseline="0" dirty="0" smtClean="0"/>
                        <a:t> waiting for Mr. Brown?</a:t>
                      </a:r>
                    </a:p>
                    <a:p>
                      <a:r>
                        <a:rPr lang="en-US" altLang="zh-CN" baseline="0" dirty="0" smtClean="0"/>
                        <a:t>-Yes, I am.    /No , I’m not.</a:t>
                      </a:r>
                    </a:p>
                    <a:p>
                      <a:r>
                        <a:rPr lang="en-US" altLang="zh-CN" baseline="0" dirty="0" smtClean="0"/>
                        <a:t>-Has he known it?</a:t>
                      </a:r>
                    </a:p>
                    <a:p>
                      <a:r>
                        <a:rPr lang="en-US" altLang="zh-CN" baseline="0" dirty="0" smtClean="0"/>
                        <a:t>-Yes, he has .  / No, he hasn’t.</a:t>
                      </a:r>
                    </a:p>
                    <a:p>
                      <a:r>
                        <a:rPr lang="en-US" altLang="zh-CN" baseline="0" dirty="0" smtClean="0"/>
                        <a:t>-Can we have a look?</a:t>
                      </a:r>
                    </a:p>
                    <a:p>
                      <a:r>
                        <a:rPr lang="en-US" altLang="zh-CN" baseline="0" dirty="0" smtClean="0"/>
                        <a:t>-Yes, you can.  / No, you can’t.</a:t>
                      </a:r>
                    </a:p>
                  </a:txBody>
                  <a:tcPr/>
                </a:tc>
              </a:tr>
              <a:tr h="1620180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特殊疑问句</a:t>
                      </a:r>
                      <a:r>
                        <a:rPr lang="zh-CN" altLang="en-US" baseline="0" dirty="0" smtClean="0"/>
                        <a:t>    对句子中某一特殊部分提出问题，以疑问代词</a:t>
                      </a:r>
                      <a:r>
                        <a:rPr lang="en-US" altLang="zh-CN" baseline="0" dirty="0" smtClean="0"/>
                        <a:t>what, who, whom, whose , which</a:t>
                      </a:r>
                      <a:r>
                        <a:rPr lang="zh-CN" altLang="en-US" baseline="0" dirty="0" smtClean="0"/>
                        <a:t>或疑问副词</a:t>
                      </a:r>
                      <a:r>
                        <a:rPr lang="en-US" altLang="zh-CN" baseline="0" dirty="0" smtClean="0"/>
                        <a:t>how , why</a:t>
                      </a:r>
                      <a:r>
                        <a:rPr lang="zh-CN" altLang="en-US" baseline="0" dirty="0" smtClean="0"/>
                        <a:t>等开头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What are they doing?</a:t>
                      </a:r>
                    </a:p>
                    <a:p>
                      <a:r>
                        <a:rPr lang="en-US" altLang="zh-CN" dirty="0" smtClean="0"/>
                        <a:t>Who</a:t>
                      </a:r>
                      <a:r>
                        <a:rPr lang="en-US" altLang="zh-CN" baseline="0" dirty="0" smtClean="0"/>
                        <a:t> gave you the book</a:t>
                      </a:r>
                      <a:r>
                        <a:rPr lang="zh-CN" altLang="en-US" baseline="0" dirty="0" smtClean="0"/>
                        <a:t>？</a:t>
                      </a:r>
                      <a:endParaRPr lang="en-US" altLang="zh-CN" baseline="0" dirty="0" smtClean="0"/>
                    </a:p>
                    <a:p>
                      <a:r>
                        <a:rPr lang="en-US" altLang="zh-CN" baseline="0" dirty="0" smtClean="0"/>
                        <a:t>How many students are there in your class?</a:t>
                      </a:r>
                    </a:p>
                    <a:p>
                      <a:r>
                        <a:rPr lang="en-US" altLang="zh-CN" baseline="0" dirty="0" smtClean="0"/>
                        <a:t>Why not come more often?</a:t>
                      </a:r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251520" y="260648"/>
          <a:ext cx="8640960" cy="6506845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080120"/>
                <a:gridCol w="1512168"/>
                <a:gridCol w="2736304"/>
                <a:gridCol w="3312368"/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类别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说明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分类及说明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例句</a:t>
                      </a:r>
                      <a:endParaRPr lang="zh-CN" altLang="en-US" dirty="0"/>
                    </a:p>
                  </a:txBody>
                  <a:tcPr/>
                </a:tc>
              </a:tr>
              <a:tr h="1267341">
                <a:tc rowSpan="2">
                  <a:txBody>
                    <a:bodyPr/>
                    <a:lstStyle/>
                    <a:p>
                      <a:endParaRPr lang="en-US" altLang="zh-CN" dirty="0" smtClean="0"/>
                    </a:p>
                    <a:p>
                      <a:endParaRPr lang="en-US" altLang="zh-CN" dirty="0" smtClean="0"/>
                    </a:p>
                    <a:p>
                      <a:endParaRPr lang="en-US" altLang="zh-CN" dirty="0" smtClean="0"/>
                    </a:p>
                    <a:p>
                      <a:endParaRPr lang="en-US" altLang="zh-CN" dirty="0" smtClean="0"/>
                    </a:p>
                    <a:p>
                      <a:endParaRPr lang="en-US" altLang="zh-CN" dirty="0" smtClean="0"/>
                    </a:p>
                    <a:p>
                      <a:endParaRPr lang="en-US" altLang="zh-CN" dirty="0" smtClean="0"/>
                    </a:p>
                    <a:p>
                      <a:r>
                        <a:rPr lang="zh-CN" altLang="en-US" dirty="0" smtClean="0"/>
                        <a:t>疑问句</a:t>
                      </a:r>
                      <a:endParaRPr lang="zh-CN" altLang="en-US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endParaRPr lang="en-US" altLang="zh-CN" dirty="0" smtClean="0"/>
                    </a:p>
                    <a:p>
                      <a:endParaRPr lang="en-US" altLang="zh-CN" dirty="0" smtClean="0"/>
                    </a:p>
                    <a:p>
                      <a:endParaRPr lang="en-US" altLang="zh-CN" dirty="0" smtClean="0"/>
                    </a:p>
                    <a:p>
                      <a:endParaRPr lang="en-US" altLang="zh-CN" dirty="0" smtClean="0"/>
                    </a:p>
                    <a:p>
                      <a:endParaRPr lang="en-US" altLang="zh-CN" dirty="0" smtClean="0"/>
                    </a:p>
                    <a:p>
                      <a:endParaRPr lang="en-US" altLang="zh-CN" dirty="0" smtClean="0"/>
                    </a:p>
                    <a:p>
                      <a:r>
                        <a:rPr lang="zh-CN" altLang="en-US" dirty="0" smtClean="0"/>
                        <a:t>用来提出问题的句子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选择疑问句         提出两种或两种以上的情况供选择的疑问句。用</a:t>
                      </a:r>
                      <a:r>
                        <a:rPr lang="en-US" altLang="zh-CN" dirty="0" smtClean="0"/>
                        <a:t>or</a:t>
                      </a:r>
                      <a:r>
                        <a:rPr lang="zh-CN" altLang="en-US" dirty="0" smtClean="0"/>
                        <a:t>将不同的选择情况连接起来。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-Shall we go</a:t>
                      </a:r>
                      <a:r>
                        <a:rPr lang="en-US" altLang="zh-CN" baseline="0" dirty="0" smtClean="0"/>
                        <a:t> there by bus or by bus?</a:t>
                      </a:r>
                    </a:p>
                    <a:p>
                      <a:r>
                        <a:rPr lang="en-US" altLang="zh-CN" baseline="0" dirty="0" smtClean="0"/>
                        <a:t>-By train.</a:t>
                      </a:r>
                    </a:p>
                    <a:p>
                      <a:r>
                        <a:rPr lang="en-US" altLang="zh-CN" baseline="0" dirty="0" smtClean="0"/>
                        <a:t>Which book do you like better, this one or that one?</a:t>
                      </a:r>
                      <a:endParaRPr lang="zh-CN" altLang="en-US" dirty="0"/>
                    </a:p>
                  </a:txBody>
                  <a:tcPr/>
                </a:tc>
              </a:tr>
              <a:tr h="1267341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反义疑问句</a:t>
                      </a:r>
                      <a:r>
                        <a:rPr lang="zh-CN" altLang="en-US" baseline="0" dirty="0" smtClean="0"/>
                        <a:t>          用在陈述句后，对陈述句的内容提出疑问。结构：陈述句</a:t>
                      </a:r>
                      <a:r>
                        <a:rPr lang="en-US" altLang="zh-CN" baseline="0" dirty="0" smtClean="0"/>
                        <a:t>+</a:t>
                      </a:r>
                      <a:r>
                        <a:rPr lang="zh-CN" altLang="en-US" baseline="0" dirty="0" smtClean="0"/>
                        <a:t>简短问句。若陈述句为肯定形式，则简短问句为否定形式；若陈述句为否定形式，则简短问句为肯定形式。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She likes reading novels , doesn’t she?</a:t>
                      </a:r>
                    </a:p>
                    <a:p>
                      <a:r>
                        <a:rPr lang="en-US" altLang="zh-CN" dirty="0" smtClean="0"/>
                        <a:t>You haven’t</a:t>
                      </a:r>
                      <a:r>
                        <a:rPr lang="en-US" altLang="zh-CN" baseline="0" dirty="0" smtClean="0"/>
                        <a:t>  told him the truth, have you ?</a:t>
                      </a:r>
                    </a:p>
                    <a:p>
                      <a:r>
                        <a:rPr lang="en-US" altLang="zh-CN" baseline="0" dirty="0" smtClean="0"/>
                        <a:t>He broke the  window, didn’t he ?</a:t>
                      </a:r>
                    </a:p>
                    <a:p>
                      <a:r>
                        <a:rPr lang="en-US" altLang="zh-CN" baseline="0" dirty="0" smtClean="0"/>
                        <a:t>He isn’t a student, is he ?</a:t>
                      </a:r>
                      <a:endParaRPr lang="zh-CN" altLang="en-US" dirty="0"/>
                    </a:p>
                  </a:txBody>
                  <a:tcPr/>
                </a:tc>
              </a:tr>
              <a:tr h="715456">
                <a:tc rowSpan="2">
                  <a:txBody>
                    <a:bodyPr/>
                    <a:lstStyle/>
                    <a:p>
                      <a:endParaRPr lang="en-US" altLang="zh-CN" dirty="0" smtClean="0"/>
                    </a:p>
                    <a:p>
                      <a:endParaRPr lang="en-US" altLang="zh-CN" dirty="0" smtClean="0"/>
                    </a:p>
                    <a:p>
                      <a:endParaRPr lang="en-US" altLang="zh-CN" dirty="0" smtClean="0"/>
                    </a:p>
                    <a:p>
                      <a:r>
                        <a:rPr lang="zh-CN" altLang="en-US" dirty="0" smtClean="0"/>
                        <a:t>祈使句</a:t>
                      </a:r>
                      <a:endParaRPr lang="zh-CN" altLang="en-US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lang="zh-CN" altLang="en-US" dirty="0" smtClean="0"/>
                        <a:t>用来表示命令、劝告、建议等的句子。通常省略主语，谓语动词用原形放在句首。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肯定形式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Open your</a:t>
                      </a:r>
                      <a:r>
                        <a:rPr lang="en-US" altLang="zh-CN" baseline="0" dirty="0" smtClean="0"/>
                        <a:t> </a:t>
                      </a:r>
                      <a:r>
                        <a:rPr lang="en-US" altLang="zh-CN" baseline="0" dirty="0" err="1" smtClean="0"/>
                        <a:t>mouth,please</a:t>
                      </a:r>
                      <a:r>
                        <a:rPr lang="en-US" altLang="zh-CN" baseline="0" dirty="0" smtClean="0"/>
                        <a:t>.</a:t>
                      </a:r>
                    </a:p>
                    <a:p>
                      <a:r>
                        <a:rPr lang="en-US" altLang="zh-CN" baseline="0" dirty="0" smtClean="0"/>
                        <a:t>Stand up.</a:t>
                      </a:r>
                    </a:p>
                    <a:p>
                      <a:endParaRPr lang="zh-CN" altLang="en-US" dirty="0"/>
                    </a:p>
                  </a:txBody>
                  <a:tcPr/>
                </a:tc>
              </a:tr>
              <a:tr h="1267341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否定形式</a:t>
                      </a:r>
                      <a:endParaRPr lang="en-US" altLang="zh-CN" dirty="0" smtClean="0"/>
                    </a:p>
                    <a:p>
                      <a:r>
                        <a:rPr lang="en-US" altLang="zh-CN" dirty="0" smtClean="0"/>
                        <a:t>Don’t</a:t>
                      </a:r>
                      <a:r>
                        <a:rPr lang="en-US" altLang="zh-CN" baseline="0" dirty="0" smtClean="0"/>
                        <a:t> +</a:t>
                      </a:r>
                      <a:r>
                        <a:rPr lang="zh-CN" altLang="en-US" baseline="0" dirty="0" smtClean="0"/>
                        <a:t>动词原形</a:t>
                      </a:r>
                      <a:endParaRPr lang="en-US" altLang="zh-CN" baseline="0" dirty="0" smtClean="0"/>
                    </a:p>
                    <a:p>
                      <a:r>
                        <a:rPr lang="en-US" altLang="zh-CN" baseline="0" dirty="0" smtClean="0"/>
                        <a:t>Never +</a:t>
                      </a:r>
                      <a:r>
                        <a:rPr lang="zh-CN" altLang="en-US" baseline="0" dirty="0" smtClean="0"/>
                        <a:t>动词原形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Don’t cry, baby</a:t>
                      </a:r>
                      <a:r>
                        <a:rPr lang="en-US" altLang="zh-CN" baseline="0" dirty="0" smtClean="0"/>
                        <a:t> .</a:t>
                      </a:r>
                    </a:p>
                    <a:p>
                      <a:r>
                        <a:rPr lang="en-US" altLang="zh-CN" baseline="0" dirty="0" smtClean="0"/>
                        <a:t>Don’t close the window.</a:t>
                      </a:r>
                    </a:p>
                    <a:p>
                      <a:r>
                        <a:rPr lang="en-US" altLang="zh-CN" baseline="0" dirty="0" smtClean="0"/>
                        <a:t>Never tell a lie.</a:t>
                      </a:r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 spd="med">
    <p:wipe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251520" y="260648"/>
          <a:ext cx="8568952" cy="4800534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152128"/>
                <a:gridCol w="1512168"/>
                <a:gridCol w="2592288"/>
                <a:gridCol w="3312368"/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类别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说明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分类及说明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例句</a:t>
                      </a:r>
                      <a:endParaRPr lang="zh-CN" altLang="en-US" dirty="0"/>
                    </a:p>
                  </a:txBody>
                  <a:tcPr/>
                </a:tc>
              </a:tr>
              <a:tr h="2112235">
                <a:tc rowSpan="2">
                  <a:txBody>
                    <a:bodyPr/>
                    <a:lstStyle/>
                    <a:p>
                      <a:r>
                        <a:rPr lang="zh-CN" altLang="en-US" dirty="0" smtClean="0"/>
                        <a:t>感叹句</a:t>
                      </a:r>
                      <a:endParaRPr lang="zh-CN" altLang="en-US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lang="zh-CN" altLang="en-US" dirty="0" smtClean="0"/>
                        <a:t>表示惊讶、快乐、愤怒等强烈感情的句子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What</a:t>
                      </a:r>
                      <a:r>
                        <a:rPr lang="en-US" altLang="zh-CN" baseline="0" dirty="0" smtClean="0"/>
                        <a:t> (a/an)+(</a:t>
                      </a:r>
                      <a:r>
                        <a:rPr lang="zh-CN" altLang="en-US" baseline="0" dirty="0" smtClean="0"/>
                        <a:t>形容词）</a:t>
                      </a:r>
                      <a:r>
                        <a:rPr lang="en-US" altLang="zh-CN" baseline="0" dirty="0" smtClean="0"/>
                        <a:t>+</a:t>
                      </a:r>
                      <a:r>
                        <a:rPr lang="zh-CN" altLang="en-US" baseline="0" dirty="0" smtClean="0"/>
                        <a:t>名词</a:t>
                      </a:r>
                      <a:r>
                        <a:rPr lang="en-US" altLang="zh-CN" baseline="0" dirty="0" smtClean="0"/>
                        <a:t>+</a:t>
                      </a:r>
                      <a:r>
                        <a:rPr lang="zh-CN" altLang="en-US" baseline="0" dirty="0" smtClean="0"/>
                        <a:t>（主语</a:t>
                      </a:r>
                      <a:r>
                        <a:rPr lang="en-US" altLang="zh-CN" baseline="0" dirty="0" smtClean="0"/>
                        <a:t>+</a:t>
                      </a:r>
                      <a:r>
                        <a:rPr lang="zh-CN" altLang="en-US" baseline="0" dirty="0" smtClean="0"/>
                        <a:t>谓语）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What</a:t>
                      </a:r>
                      <a:r>
                        <a:rPr lang="en-US" altLang="zh-CN" baseline="0" dirty="0" smtClean="0"/>
                        <a:t> a smart boy he is !</a:t>
                      </a:r>
                    </a:p>
                    <a:p>
                      <a:r>
                        <a:rPr lang="en-US" altLang="zh-CN" baseline="0" dirty="0" smtClean="0"/>
                        <a:t>What  fun it is to swim in the sea !</a:t>
                      </a:r>
                    </a:p>
                    <a:p>
                      <a:r>
                        <a:rPr lang="en-US" altLang="zh-CN" baseline="0" dirty="0" smtClean="0"/>
                        <a:t>What foolish mistakes you have made !</a:t>
                      </a:r>
                    </a:p>
                    <a:p>
                      <a:r>
                        <a:rPr lang="en-US" altLang="zh-CN" baseline="0" dirty="0" smtClean="0"/>
                        <a:t>What nonsense</a:t>
                      </a:r>
                      <a:r>
                        <a:rPr lang="zh-CN" altLang="en-US" baseline="0" dirty="0" smtClean="0"/>
                        <a:t>！胡言乱语</a:t>
                      </a:r>
                      <a:endParaRPr lang="zh-CN" altLang="en-US" dirty="0"/>
                    </a:p>
                  </a:txBody>
                  <a:tcPr/>
                </a:tc>
              </a:tr>
              <a:tr h="2112235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How +</a:t>
                      </a:r>
                      <a:r>
                        <a:rPr lang="zh-CN" altLang="en-US" dirty="0" smtClean="0"/>
                        <a:t>（ 形容词</a:t>
                      </a:r>
                      <a:r>
                        <a:rPr lang="en-US" altLang="zh-CN" dirty="0" smtClean="0"/>
                        <a:t>/</a:t>
                      </a:r>
                      <a:r>
                        <a:rPr lang="zh-CN" altLang="en-US" dirty="0" smtClean="0"/>
                        <a:t>副词）</a:t>
                      </a:r>
                      <a:r>
                        <a:rPr lang="en-US" altLang="zh-CN" dirty="0" smtClean="0"/>
                        <a:t>+</a:t>
                      </a:r>
                      <a:r>
                        <a:rPr lang="zh-CN" altLang="en-US" dirty="0" smtClean="0"/>
                        <a:t>主语</a:t>
                      </a:r>
                      <a:r>
                        <a:rPr lang="en-US" altLang="zh-CN" dirty="0" smtClean="0"/>
                        <a:t>+</a:t>
                      </a:r>
                      <a:r>
                        <a:rPr lang="zh-CN" altLang="en-US" dirty="0" smtClean="0"/>
                        <a:t>谓语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How we miss you !</a:t>
                      </a:r>
                    </a:p>
                    <a:p>
                      <a:r>
                        <a:rPr lang="en-US" altLang="zh-CN" dirty="0" smtClean="0"/>
                        <a:t>How hard she studies!</a:t>
                      </a:r>
                    </a:p>
                    <a:p>
                      <a:r>
                        <a:rPr lang="en-US" altLang="zh-CN" dirty="0" smtClean="0"/>
                        <a:t>How careles</a:t>
                      </a:r>
                      <a:r>
                        <a:rPr lang="en-US" altLang="zh-CN" baseline="0" dirty="0" smtClean="0"/>
                        <a:t>s he is !</a:t>
                      </a:r>
                      <a:endParaRPr lang="en-US" altLang="zh-CN" dirty="0" smtClean="0"/>
                    </a:p>
                    <a:p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 spd="med">
    <p:pull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395536" y="1628800"/>
          <a:ext cx="8280921" cy="5010276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2760307"/>
                <a:gridCol w="1848205"/>
                <a:gridCol w="3672409"/>
              </a:tblGrid>
              <a:tr h="144016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陈述句部分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简短问句部分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例句</a:t>
                      </a:r>
                      <a:endParaRPr lang="zh-CN" altLang="en-US" dirty="0"/>
                    </a:p>
                  </a:txBody>
                  <a:tcPr/>
                </a:tc>
              </a:tr>
              <a:tr h="1548172"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含有否定或半否定词，如</a:t>
                      </a:r>
                      <a:r>
                        <a:rPr lang="en-US" altLang="zh-CN" dirty="0" smtClean="0"/>
                        <a:t>no</a:t>
                      </a:r>
                      <a:r>
                        <a:rPr lang="en-US" altLang="zh-CN" baseline="0" dirty="0" smtClean="0"/>
                        <a:t> , nothing , few , little  , hardly , seldom , scarcely </a:t>
                      </a:r>
                      <a:r>
                        <a:rPr lang="zh-CN" altLang="en-US" baseline="0" dirty="0" smtClean="0"/>
                        <a:t>等。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用肯定形式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W</a:t>
                      </a:r>
                      <a:r>
                        <a:rPr lang="en-US" altLang="zh-CN" baseline="0" dirty="0" smtClean="0"/>
                        <a:t>e have no food  in  our refrigerator,  do we?</a:t>
                      </a:r>
                    </a:p>
                    <a:p>
                      <a:r>
                        <a:rPr lang="en-US" altLang="zh-CN" baseline="0" dirty="0" smtClean="0"/>
                        <a:t>He seldom comes to visit you ,does he ?</a:t>
                      </a:r>
                    </a:p>
                    <a:p>
                      <a:r>
                        <a:rPr lang="en-US" altLang="zh-CN" baseline="0" dirty="0" smtClean="0"/>
                        <a:t>Amy  is hardly  ever late , is she ?</a:t>
                      </a:r>
                    </a:p>
                  </a:txBody>
                  <a:tcPr/>
                </a:tc>
              </a:tr>
              <a:tr h="1548172"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主语是用于人的不定代词</a:t>
                      </a:r>
                      <a:r>
                        <a:rPr lang="en-US" altLang="zh-CN" dirty="0" smtClean="0"/>
                        <a:t>everybody ,everyone  , somebody , someone , </a:t>
                      </a:r>
                      <a:r>
                        <a:rPr lang="en-US" altLang="zh-CN" baseline="0" dirty="0" smtClean="0"/>
                        <a:t> anybody, anyone , nobody , no one</a:t>
                      </a:r>
                      <a:r>
                        <a:rPr lang="zh-CN" altLang="en-US" baseline="0" dirty="0" smtClean="0"/>
                        <a:t>等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主语一般用</a:t>
                      </a:r>
                      <a:r>
                        <a:rPr lang="en-US" altLang="zh-CN" dirty="0" smtClean="0"/>
                        <a:t>they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Someone will give us a speech , won’t</a:t>
                      </a:r>
                      <a:r>
                        <a:rPr lang="en-US" altLang="zh-CN" baseline="0" dirty="0" smtClean="0"/>
                        <a:t> they?</a:t>
                      </a:r>
                    </a:p>
                    <a:p>
                      <a:r>
                        <a:rPr lang="en-US" altLang="zh-CN" baseline="0" dirty="0" smtClean="0"/>
                        <a:t>Nobody is still  in the classroom , are they?</a:t>
                      </a:r>
                      <a:endParaRPr lang="zh-CN" altLang="en-US" dirty="0"/>
                    </a:p>
                  </a:txBody>
                  <a:tcPr/>
                </a:tc>
              </a:tr>
              <a:tr h="1548172"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主语是用于物的不定代词，如</a:t>
                      </a:r>
                      <a:r>
                        <a:rPr lang="en-US" altLang="zh-CN" dirty="0" smtClean="0"/>
                        <a:t>everything</a:t>
                      </a:r>
                      <a:r>
                        <a:rPr lang="en-US" altLang="zh-CN" baseline="0" dirty="0" smtClean="0"/>
                        <a:t> , something , anything , nothing</a:t>
                      </a:r>
                      <a:r>
                        <a:rPr lang="zh-CN" altLang="en-US" baseline="0" dirty="0" smtClean="0"/>
                        <a:t>等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主语用</a:t>
                      </a:r>
                      <a:r>
                        <a:rPr lang="en-US" altLang="zh-CN" dirty="0" smtClean="0"/>
                        <a:t>it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Everything</a:t>
                      </a:r>
                      <a:r>
                        <a:rPr lang="en-US" altLang="zh-CN" baseline="0" dirty="0" smtClean="0"/>
                        <a:t>  is in order , isn’t it?</a:t>
                      </a:r>
                    </a:p>
                    <a:p>
                      <a:r>
                        <a:rPr lang="en-US" altLang="zh-CN" baseline="0" dirty="0" smtClean="0"/>
                        <a:t>Nothing has happened to him , has it?</a:t>
                      </a:r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矩形 2"/>
          <p:cNvSpPr/>
          <p:nvPr/>
        </p:nvSpPr>
        <p:spPr>
          <a:xfrm>
            <a:off x="2339752" y="332656"/>
            <a:ext cx="366318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反义疑问句</a:t>
            </a:r>
            <a:endParaRPr lang="zh-CN" altLang="en-US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 spd="med">
    <p:pull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395536" y="1412777"/>
          <a:ext cx="8136904" cy="5005143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2069914"/>
                <a:gridCol w="2997807"/>
                <a:gridCol w="3069183"/>
              </a:tblGrid>
              <a:tr h="629063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陈述句部分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简短问句部分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例句</a:t>
                      </a:r>
                      <a:endParaRPr lang="zh-CN" altLang="en-US" dirty="0"/>
                    </a:p>
                  </a:txBody>
                  <a:tcPr/>
                </a:tc>
              </a:tr>
              <a:tr h="1086564"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祈使句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肯定祈使句，表示“请求”，用“</a:t>
                      </a:r>
                      <a:r>
                        <a:rPr lang="en-US" altLang="zh-CN" dirty="0" smtClean="0"/>
                        <a:t>will you</a:t>
                      </a:r>
                      <a:r>
                        <a:rPr lang="en-US" altLang="zh-CN" baseline="0" dirty="0" smtClean="0"/>
                        <a:t> ?”; </a:t>
                      </a:r>
                      <a:r>
                        <a:rPr lang="zh-CN" altLang="en-US" baseline="0" dirty="0" smtClean="0"/>
                        <a:t>表示“邀请，劝诱”，用“</a:t>
                      </a:r>
                      <a:r>
                        <a:rPr lang="en-US" altLang="zh-CN" baseline="0" dirty="0" smtClean="0"/>
                        <a:t>won’t you? “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Take</a:t>
                      </a:r>
                      <a:r>
                        <a:rPr lang="en-US" altLang="zh-CN" baseline="0" dirty="0" smtClean="0"/>
                        <a:t> it away, will  you ?</a:t>
                      </a:r>
                    </a:p>
                    <a:p>
                      <a:r>
                        <a:rPr lang="en-US" altLang="zh-CN" baseline="0" dirty="0" smtClean="0"/>
                        <a:t>Have dinner with us  ,won’t you ?</a:t>
                      </a:r>
                    </a:p>
                  </a:txBody>
                  <a:tcPr/>
                </a:tc>
              </a:tr>
              <a:tr h="588628"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Let’s </a:t>
                      </a:r>
                      <a:r>
                        <a:rPr lang="zh-CN" altLang="en-US" dirty="0" smtClean="0"/>
                        <a:t>开头的祈使句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mtClean="0"/>
                        <a:t>shall</a:t>
                      </a:r>
                      <a:r>
                        <a:rPr lang="en-US" altLang="zh-CN" baseline="0" smtClean="0"/>
                        <a:t> </a:t>
                      </a:r>
                      <a:r>
                        <a:rPr lang="en-US" altLang="zh-CN" baseline="0" dirty="0" smtClean="0"/>
                        <a:t>we?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Let’s go home</a:t>
                      </a:r>
                      <a:r>
                        <a:rPr lang="en-US" altLang="zh-CN" baseline="0" dirty="0" smtClean="0"/>
                        <a:t> , shall we </a:t>
                      </a:r>
                      <a:r>
                        <a:rPr lang="zh-CN" altLang="en-US" baseline="0" dirty="0" smtClean="0"/>
                        <a:t>？</a:t>
                      </a:r>
                      <a:endParaRPr lang="en-US" altLang="zh-CN" baseline="0" dirty="0" smtClean="0"/>
                    </a:p>
                    <a:p>
                      <a:r>
                        <a:rPr lang="en-US" altLang="zh-CN" baseline="0" dirty="0" smtClean="0"/>
                        <a:t>Let’s go swimming , shall we?</a:t>
                      </a:r>
                    </a:p>
                  </a:txBody>
                  <a:tcPr/>
                </a:tc>
              </a:tr>
              <a:tr h="668628"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Let</a:t>
                      </a:r>
                      <a:r>
                        <a:rPr lang="en-US" altLang="zh-CN" baseline="0" dirty="0" smtClean="0"/>
                        <a:t> us </a:t>
                      </a:r>
                      <a:r>
                        <a:rPr lang="zh-CN" altLang="en-US" baseline="0" dirty="0" smtClean="0"/>
                        <a:t>开头的祈使句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will</a:t>
                      </a:r>
                      <a:r>
                        <a:rPr lang="en-US" altLang="zh-CN" baseline="0" dirty="0" smtClean="0"/>
                        <a:t>  you ?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Let us go</a:t>
                      </a:r>
                      <a:r>
                        <a:rPr lang="en-US" altLang="zh-CN" baseline="0" dirty="0" smtClean="0"/>
                        <a:t> home , will you ?</a:t>
                      </a:r>
                    </a:p>
                    <a:p>
                      <a:r>
                        <a:rPr lang="en-US" altLang="zh-CN" baseline="0" dirty="0" smtClean="0"/>
                        <a:t>Let us go swimming , will you?</a:t>
                      </a:r>
                      <a:endParaRPr lang="zh-CN" altLang="en-US" dirty="0"/>
                    </a:p>
                  </a:txBody>
                  <a:tcPr/>
                </a:tc>
              </a:tr>
              <a:tr h="792088"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主从复合句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一般与主句的主语和谓语保持对应关系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Shirley said no</a:t>
                      </a:r>
                      <a:r>
                        <a:rPr lang="en-US" altLang="zh-CN" baseline="0" dirty="0" smtClean="0"/>
                        <a:t> one was hurt last night, didn’t she ?</a:t>
                      </a:r>
                      <a:endParaRPr lang="zh-CN" altLang="en-US" dirty="0"/>
                    </a:p>
                  </a:txBody>
                  <a:tcPr/>
                </a:tc>
              </a:tr>
              <a:tr h="1086564">
                <a:tc>
                  <a:txBody>
                    <a:bodyPr/>
                    <a:lstStyle/>
                    <a:p>
                      <a:r>
                        <a:rPr lang="zh-CN" altLang="en-US" smtClean="0"/>
                        <a:t>             主从</a:t>
                      </a:r>
                      <a:r>
                        <a:rPr lang="zh-CN" altLang="en-US" dirty="0" smtClean="0"/>
                        <a:t>复合句中，</a:t>
                      </a:r>
                      <a:r>
                        <a:rPr lang="zh-CN" altLang="en-US" baseline="0" dirty="0" smtClean="0"/>
                        <a:t> 主句是</a:t>
                      </a:r>
                      <a:r>
                        <a:rPr lang="en-US" altLang="zh-CN" baseline="0" dirty="0" smtClean="0"/>
                        <a:t>I believe/think/suppose/imagine</a:t>
                      </a:r>
                      <a:r>
                        <a:rPr lang="zh-CN" altLang="en-US" baseline="0" dirty="0" smtClean="0"/>
                        <a:t>等时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与从句的主语和谓语保持对应关系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I believe he tells</a:t>
                      </a:r>
                      <a:r>
                        <a:rPr lang="en-US" altLang="zh-CN" baseline="0" dirty="0" smtClean="0"/>
                        <a:t> the truth , doesn’t he ?</a:t>
                      </a:r>
                    </a:p>
                    <a:p>
                      <a:r>
                        <a:rPr lang="en-US" altLang="zh-CN" baseline="0" dirty="0" smtClean="0"/>
                        <a:t>I don’t think you are students , are you ?</a:t>
                      </a:r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矩形 2"/>
          <p:cNvSpPr/>
          <p:nvPr/>
        </p:nvSpPr>
        <p:spPr>
          <a:xfrm>
            <a:off x="2555776" y="404664"/>
            <a:ext cx="366318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反义疑问句</a:t>
            </a:r>
            <a:endParaRPr lang="zh-CN" altLang="en-US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27784" y="188640"/>
            <a:ext cx="296748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特别提示</a:t>
            </a:r>
            <a:endParaRPr lang="zh-CN" altLang="en-US" sz="54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95536" y="1268760"/>
            <a:ext cx="8208912" cy="4985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itchFamily="18" charset="0"/>
                <a:ea typeface="华文楷体" pitchFamily="2" charset="-122"/>
              </a:rPr>
              <a:t>1.</a:t>
            </a:r>
            <a:r>
              <a:rPr lang="zh-CN" altLang="en-US" sz="2000" b="1" dirty="0" smtClean="0">
                <a:latin typeface="Times New Roman" pitchFamily="18" charset="0"/>
                <a:ea typeface="华文楷体" pitchFamily="2" charset="-122"/>
              </a:rPr>
              <a:t>一般疑问句也可以以否定的形式开头，表示责备、赞叹、惊叹等情绪。例如：</a:t>
            </a:r>
            <a:endParaRPr lang="en-US" altLang="zh-CN" sz="2000" b="1" dirty="0" smtClean="0">
              <a:latin typeface="Times New Roman" pitchFamily="18" charset="0"/>
              <a:ea typeface="华文楷体" pitchFamily="2" charset="-122"/>
            </a:endParaRPr>
          </a:p>
          <a:p>
            <a:r>
              <a:rPr lang="en-US" altLang="zh-CN" sz="2000" b="1" dirty="0" smtClean="0">
                <a:latin typeface="Times New Roman" pitchFamily="18" charset="0"/>
                <a:ea typeface="华文楷体" pitchFamily="2" charset="-122"/>
              </a:rPr>
              <a:t>Don’t you  go to Shanghai ?    </a:t>
            </a:r>
            <a:r>
              <a:rPr lang="zh-CN" altLang="en-US" sz="2000" b="1" dirty="0" smtClean="0">
                <a:latin typeface="Times New Roman" pitchFamily="18" charset="0"/>
                <a:ea typeface="华文楷体" pitchFamily="2" charset="-122"/>
              </a:rPr>
              <a:t>你不去上海吗？</a:t>
            </a:r>
            <a:endParaRPr lang="en-US" altLang="zh-CN" sz="2000" b="1" dirty="0" smtClean="0">
              <a:latin typeface="Times New Roman" pitchFamily="18" charset="0"/>
              <a:ea typeface="华文楷体" pitchFamily="2" charset="-122"/>
            </a:endParaRPr>
          </a:p>
          <a:p>
            <a:r>
              <a:rPr lang="en-US" altLang="zh-CN" sz="2000" b="1" dirty="0" smtClean="0">
                <a:latin typeface="Times New Roman" pitchFamily="18" charset="0"/>
                <a:ea typeface="华文楷体" pitchFamily="2" charset="-122"/>
              </a:rPr>
              <a:t>Isn’t  he an engineer ?</a:t>
            </a:r>
            <a:br>
              <a:rPr lang="en-US" altLang="zh-CN" sz="2000" b="1" dirty="0" smtClean="0">
                <a:latin typeface="Times New Roman" pitchFamily="18" charset="0"/>
                <a:ea typeface="华文楷体" pitchFamily="2" charset="-122"/>
              </a:rPr>
            </a:br>
            <a:r>
              <a:rPr lang="zh-CN" altLang="en-US" sz="2000" b="1" dirty="0" smtClean="0">
                <a:latin typeface="Times New Roman" pitchFamily="18" charset="0"/>
                <a:ea typeface="华文楷体" pitchFamily="2" charset="-122"/>
              </a:rPr>
              <a:t>回答这类问题时， 要根据实际情况来选择</a:t>
            </a:r>
            <a:r>
              <a:rPr lang="en-US" altLang="zh-CN" sz="2000" b="1" dirty="0" smtClean="0">
                <a:latin typeface="Times New Roman" pitchFamily="18" charset="0"/>
                <a:ea typeface="华文楷体" pitchFamily="2" charset="-122"/>
              </a:rPr>
              <a:t>yes/no </a:t>
            </a:r>
            <a:r>
              <a:rPr lang="zh-CN" altLang="en-US" sz="2000" b="1" dirty="0" smtClean="0">
                <a:latin typeface="Times New Roman" pitchFamily="18" charset="0"/>
                <a:ea typeface="华文楷体" pitchFamily="2" charset="-122"/>
              </a:rPr>
              <a:t>回答，但是要注意汉语翻译有所不同。例如：</a:t>
            </a:r>
            <a:endParaRPr lang="en-US" altLang="zh-CN" sz="2000" b="1" dirty="0" smtClean="0">
              <a:latin typeface="Times New Roman" pitchFamily="18" charset="0"/>
              <a:ea typeface="华文楷体" pitchFamily="2" charset="-122"/>
            </a:endParaRPr>
          </a:p>
          <a:p>
            <a:r>
              <a:rPr lang="en-US" altLang="zh-CN" sz="2000" b="1" dirty="0" smtClean="0">
                <a:latin typeface="Times New Roman" pitchFamily="18" charset="0"/>
                <a:ea typeface="华文楷体" pitchFamily="2" charset="-122"/>
              </a:rPr>
              <a:t>Don’t you go to Shanghai ?     </a:t>
            </a:r>
            <a:r>
              <a:rPr lang="zh-CN" altLang="en-US" sz="2000" b="1" dirty="0" smtClean="0">
                <a:latin typeface="Times New Roman" pitchFamily="18" charset="0"/>
                <a:ea typeface="华文楷体" pitchFamily="2" charset="-122"/>
              </a:rPr>
              <a:t>你不去上海吗？</a:t>
            </a:r>
            <a:endParaRPr lang="en-US" altLang="zh-CN" sz="2000" b="1" dirty="0" smtClean="0">
              <a:latin typeface="Times New Roman" pitchFamily="18" charset="0"/>
              <a:ea typeface="华文楷体" pitchFamily="2" charset="-122"/>
            </a:endParaRPr>
          </a:p>
          <a:p>
            <a:r>
              <a:rPr lang="en-US" altLang="zh-CN" sz="2000" b="1" dirty="0" smtClean="0">
                <a:latin typeface="Times New Roman" pitchFamily="18" charset="0"/>
                <a:ea typeface="华文楷体" pitchFamily="2" charset="-122"/>
              </a:rPr>
              <a:t>Yes , I do .    </a:t>
            </a:r>
            <a:r>
              <a:rPr lang="zh-CN" altLang="en-US" sz="2000" b="1" dirty="0" smtClean="0">
                <a:latin typeface="Times New Roman" pitchFamily="18" charset="0"/>
                <a:ea typeface="华文楷体" pitchFamily="2" charset="-122"/>
              </a:rPr>
              <a:t>不， 我去。</a:t>
            </a:r>
            <a:endParaRPr lang="en-US" altLang="zh-CN" sz="2000" b="1" dirty="0" smtClean="0">
              <a:latin typeface="Times New Roman" pitchFamily="18" charset="0"/>
              <a:ea typeface="华文楷体" pitchFamily="2" charset="-122"/>
            </a:endParaRPr>
          </a:p>
          <a:p>
            <a:r>
              <a:rPr lang="en-US" altLang="zh-CN" sz="2000" b="1" dirty="0" smtClean="0">
                <a:latin typeface="Times New Roman" pitchFamily="18" charset="0"/>
                <a:ea typeface="华文楷体" pitchFamily="2" charset="-122"/>
              </a:rPr>
              <a:t>No</a:t>
            </a:r>
            <a:r>
              <a:rPr lang="zh-CN" altLang="en-US" sz="2000" b="1" dirty="0" smtClean="0">
                <a:latin typeface="Times New Roman" pitchFamily="18" charset="0"/>
                <a:ea typeface="华文楷体" pitchFamily="2" charset="-122"/>
              </a:rPr>
              <a:t>， </a:t>
            </a:r>
            <a:r>
              <a:rPr lang="en-US" altLang="zh-CN" sz="2000" b="1" dirty="0" smtClean="0">
                <a:latin typeface="Times New Roman" pitchFamily="18" charset="0"/>
                <a:ea typeface="华文楷体" pitchFamily="2" charset="-122"/>
              </a:rPr>
              <a:t>I don’t.    </a:t>
            </a:r>
            <a:r>
              <a:rPr lang="zh-CN" altLang="en-US" sz="2000" b="1" dirty="0" smtClean="0">
                <a:latin typeface="Times New Roman" pitchFamily="18" charset="0"/>
                <a:ea typeface="华文楷体" pitchFamily="2" charset="-122"/>
              </a:rPr>
              <a:t>是的，我不去。</a:t>
            </a:r>
            <a:endParaRPr lang="en-US" altLang="zh-CN" sz="2000" b="1" dirty="0" smtClean="0">
              <a:latin typeface="Times New Roman" pitchFamily="18" charset="0"/>
              <a:ea typeface="华文楷体" pitchFamily="2" charset="-122"/>
            </a:endParaRPr>
          </a:p>
          <a:p>
            <a:r>
              <a:rPr lang="en-US" altLang="zh-CN" sz="2000" b="1" dirty="0" smtClean="0">
                <a:latin typeface="Times New Roman" pitchFamily="18" charset="0"/>
                <a:ea typeface="华文楷体" pitchFamily="2" charset="-122"/>
              </a:rPr>
              <a:t>2.</a:t>
            </a:r>
            <a:r>
              <a:rPr lang="zh-CN" altLang="en-US" sz="2000" b="1" dirty="0" smtClean="0">
                <a:latin typeface="Times New Roman" pitchFamily="18" charset="0"/>
                <a:ea typeface="华文楷体" pitchFamily="2" charset="-122"/>
              </a:rPr>
              <a:t>反义疑问句回答。 当陈述句部分为否定形式时，反义疑问句的回答，要根据实际情况来选择</a:t>
            </a:r>
            <a:r>
              <a:rPr lang="en-US" altLang="zh-CN" sz="2000" b="1" dirty="0" smtClean="0">
                <a:latin typeface="Times New Roman" pitchFamily="18" charset="0"/>
                <a:ea typeface="华文楷体" pitchFamily="2" charset="-122"/>
              </a:rPr>
              <a:t>yes /no </a:t>
            </a:r>
            <a:r>
              <a:rPr lang="zh-CN" altLang="en-US" sz="2000" b="1" dirty="0" smtClean="0">
                <a:latin typeface="Times New Roman" pitchFamily="18" charset="0"/>
                <a:ea typeface="华文楷体" pitchFamily="2" charset="-122"/>
              </a:rPr>
              <a:t>回答，但是要注意汉语翻译有所不同。例如：</a:t>
            </a:r>
            <a:endParaRPr lang="en-US" altLang="zh-CN" sz="2000" b="1" dirty="0" smtClean="0">
              <a:latin typeface="Times New Roman" pitchFamily="18" charset="0"/>
              <a:ea typeface="华文楷体" pitchFamily="2" charset="-122"/>
            </a:endParaRPr>
          </a:p>
          <a:p>
            <a:r>
              <a:rPr lang="en-US" altLang="zh-CN" sz="2000" b="1" dirty="0">
                <a:latin typeface="Times New Roman" pitchFamily="18" charset="0"/>
                <a:ea typeface="华文楷体" pitchFamily="2" charset="-122"/>
              </a:rPr>
              <a:t> </a:t>
            </a:r>
            <a:r>
              <a:rPr lang="en-US" altLang="zh-CN" sz="2000" b="1" dirty="0" smtClean="0">
                <a:latin typeface="Times New Roman" pitchFamily="18" charset="0"/>
                <a:ea typeface="华文楷体" pitchFamily="2" charset="-122"/>
              </a:rPr>
              <a:t>He isn’t our  English teacher , is he </a:t>
            </a:r>
            <a:r>
              <a:rPr lang="zh-CN" altLang="en-US" sz="2000" b="1" dirty="0" smtClean="0">
                <a:latin typeface="Times New Roman" pitchFamily="18" charset="0"/>
                <a:ea typeface="华文楷体" pitchFamily="2" charset="-122"/>
              </a:rPr>
              <a:t>？</a:t>
            </a:r>
            <a:r>
              <a:rPr lang="en-US" altLang="zh-CN" sz="2000" b="1" dirty="0" smtClean="0">
                <a:latin typeface="Times New Roman" pitchFamily="18" charset="0"/>
                <a:ea typeface="华文楷体" pitchFamily="2" charset="-122"/>
              </a:rPr>
              <a:t>  </a:t>
            </a:r>
            <a:r>
              <a:rPr lang="zh-CN" altLang="en-US" sz="2000" b="1" dirty="0" smtClean="0">
                <a:latin typeface="Times New Roman" pitchFamily="18" charset="0"/>
                <a:ea typeface="华文楷体" pitchFamily="2" charset="-122"/>
              </a:rPr>
              <a:t>他不是我们的英语老师，是吗？</a:t>
            </a:r>
            <a:endParaRPr lang="en-US" altLang="zh-CN" sz="2000" b="1" dirty="0" smtClean="0">
              <a:latin typeface="Times New Roman" pitchFamily="18" charset="0"/>
              <a:ea typeface="华文楷体" pitchFamily="2" charset="-122"/>
            </a:endParaRPr>
          </a:p>
          <a:p>
            <a:r>
              <a:rPr lang="en-US" altLang="zh-CN" sz="2000" b="1" dirty="0" smtClean="0">
                <a:latin typeface="Times New Roman" pitchFamily="18" charset="0"/>
                <a:ea typeface="华文楷体" pitchFamily="2" charset="-122"/>
              </a:rPr>
              <a:t>Yes , he is .    </a:t>
            </a:r>
            <a:r>
              <a:rPr lang="zh-CN" altLang="en-US" sz="2000" b="1" dirty="0" smtClean="0">
                <a:latin typeface="Times New Roman" pitchFamily="18" charset="0"/>
                <a:ea typeface="华文楷体" pitchFamily="2" charset="-122"/>
              </a:rPr>
              <a:t>不，他是。</a:t>
            </a:r>
            <a:endParaRPr lang="en-US" altLang="zh-CN" sz="2000" b="1" dirty="0" smtClean="0">
              <a:latin typeface="Times New Roman" pitchFamily="18" charset="0"/>
              <a:ea typeface="华文楷体" pitchFamily="2" charset="-122"/>
            </a:endParaRPr>
          </a:p>
          <a:p>
            <a:r>
              <a:rPr lang="en-US" altLang="zh-CN" sz="2000" b="1" dirty="0" smtClean="0">
                <a:latin typeface="Times New Roman" pitchFamily="18" charset="0"/>
                <a:ea typeface="华文楷体" pitchFamily="2" charset="-122"/>
              </a:rPr>
              <a:t>No , he isn’t .    </a:t>
            </a:r>
            <a:r>
              <a:rPr lang="zh-CN" altLang="en-US" sz="2000" b="1" dirty="0" smtClean="0">
                <a:latin typeface="Times New Roman" pitchFamily="18" charset="0"/>
                <a:ea typeface="华文楷体" pitchFamily="2" charset="-122"/>
              </a:rPr>
              <a:t>是的，他不是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endParaRPr lang="en-US" altLang="zh-CN" dirty="0" smtClean="0"/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131840" y="116632"/>
            <a:ext cx="227177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zh-CN" altLang="en-US" sz="54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练习题</a:t>
            </a:r>
            <a:endParaRPr lang="zh-CN" altLang="en-US" sz="54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95536" y="1124744"/>
            <a:ext cx="8208912" cy="56015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latin typeface="Times New Roman" pitchFamily="18" charset="0"/>
                <a:ea typeface="华文楷体" pitchFamily="2" charset="-122"/>
              </a:rPr>
              <a:t>1</a:t>
            </a:r>
            <a:r>
              <a:rPr lang="zh-CN" altLang="zh-CN" sz="2000" dirty="0" smtClean="0">
                <a:latin typeface="Times New Roman" pitchFamily="18" charset="0"/>
                <a:ea typeface="华文楷体" pitchFamily="2" charset="-122"/>
              </a:rPr>
              <a:t>、</a:t>
            </a:r>
            <a:r>
              <a:rPr lang="en-US" altLang="zh-CN" sz="2000" dirty="0" smtClean="0">
                <a:latin typeface="Times New Roman" pitchFamily="18" charset="0"/>
                <a:ea typeface="华文楷体" pitchFamily="2" charset="-122"/>
              </a:rPr>
              <a:t>Few of them hurt themselves in the accident last night,________</a:t>
            </a:r>
            <a:br>
              <a:rPr lang="en-US" altLang="zh-CN" sz="2000" dirty="0" smtClean="0">
                <a:latin typeface="Times New Roman" pitchFamily="18" charset="0"/>
                <a:ea typeface="华文楷体" pitchFamily="2" charset="-122"/>
              </a:rPr>
            </a:br>
            <a:r>
              <a:rPr lang="en-US" altLang="zh-CN" sz="2000" dirty="0" smtClean="0">
                <a:latin typeface="Times New Roman" pitchFamily="18" charset="0"/>
                <a:ea typeface="华文楷体" pitchFamily="2" charset="-122"/>
              </a:rPr>
              <a:t>A. don’t they B. didn’t they C. did they D. do they</a:t>
            </a:r>
            <a:br>
              <a:rPr lang="en-US" altLang="zh-CN" sz="2000" dirty="0" smtClean="0">
                <a:latin typeface="Times New Roman" pitchFamily="18" charset="0"/>
                <a:ea typeface="华文楷体" pitchFamily="2" charset="-122"/>
              </a:rPr>
            </a:br>
            <a:r>
              <a:rPr lang="en-US" altLang="zh-CN" sz="2000" dirty="0" smtClean="0">
                <a:latin typeface="Times New Roman" pitchFamily="18" charset="0"/>
                <a:ea typeface="华文楷体" pitchFamily="2" charset="-122"/>
              </a:rPr>
              <a:t>2</a:t>
            </a:r>
            <a:r>
              <a:rPr lang="zh-CN" altLang="zh-CN" sz="2000" dirty="0" smtClean="0">
                <a:latin typeface="Times New Roman" pitchFamily="18" charset="0"/>
                <a:ea typeface="华文楷体" pitchFamily="2" charset="-122"/>
              </a:rPr>
              <a:t>、</a:t>
            </a:r>
            <a:r>
              <a:rPr lang="en-US" altLang="zh-CN" sz="2000" dirty="0" smtClean="0">
                <a:latin typeface="Times New Roman" pitchFamily="18" charset="0"/>
                <a:ea typeface="华文楷体" pitchFamily="2" charset="-122"/>
              </a:rPr>
              <a:t> -You’ve never seen dinosaur eggs, have you ?</a:t>
            </a:r>
            <a:br>
              <a:rPr lang="en-US" altLang="zh-CN" sz="2000" dirty="0" smtClean="0">
                <a:latin typeface="Times New Roman" pitchFamily="18" charset="0"/>
                <a:ea typeface="华文楷体" pitchFamily="2" charset="-122"/>
              </a:rPr>
            </a:br>
            <a:r>
              <a:rPr lang="en-US" altLang="zh-CN" sz="2000" dirty="0" smtClean="0">
                <a:latin typeface="Times New Roman" pitchFamily="18" charset="0"/>
                <a:ea typeface="华文楷体" pitchFamily="2" charset="-122"/>
              </a:rPr>
              <a:t>--_____. How I wish to visit the Dinosaur World.</a:t>
            </a:r>
            <a:br>
              <a:rPr lang="en-US" altLang="zh-CN" sz="2000" dirty="0" smtClean="0">
                <a:latin typeface="Times New Roman" pitchFamily="18" charset="0"/>
                <a:ea typeface="华文楷体" pitchFamily="2" charset="-122"/>
              </a:rPr>
            </a:br>
            <a:r>
              <a:rPr lang="en-US" altLang="zh-CN" sz="2000" dirty="0" smtClean="0">
                <a:latin typeface="Times New Roman" pitchFamily="18" charset="0"/>
                <a:ea typeface="华文楷体" pitchFamily="2" charset="-122"/>
              </a:rPr>
              <a:t>A. Yes, I have B. No, I haven’t C. Certainly, I have D. Of course, I haven’t</a:t>
            </a:r>
            <a:br>
              <a:rPr lang="en-US" altLang="zh-CN" sz="2000" dirty="0" smtClean="0">
                <a:latin typeface="Times New Roman" pitchFamily="18" charset="0"/>
                <a:ea typeface="华文楷体" pitchFamily="2" charset="-122"/>
              </a:rPr>
            </a:br>
            <a:r>
              <a:rPr lang="en-US" altLang="zh-CN" sz="2000" dirty="0" smtClean="0">
                <a:latin typeface="Times New Roman" pitchFamily="18" charset="0"/>
                <a:ea typeface="华文楷体" pitchFamily="2" charset="-122"/>
              </a:rPr>
              <a:t>3</a:t>
            </a:r>
            <a:r>
              <a:rPr lang="zh-CN" altLang="zh-CN" sz="2000" dirty="0" smtClean="0">
                <a:latin typeface="Times New Roman" pitchFamily="18" charset="0"/>
                <a:ea typeface="华文楷体" pitchFamily="2" charset="-122"/>
              </a:rPr>
              <a:t>、</a:t>
            </a:r>
            <a:r>
              <a:rPr lang="en-US" altLang="zh-CN" sz="2000" dirty="0" smtClean="0">
                <a:latin typeface="Times New Roman" pitchFamily="18" charset="0"/>
                <a:ea typeface="华文楷体" pitchFamily="2" charset="-122"/>
              </a:rPr>
              <a:t>His sister had a bad cough, ______she?</a:t>
            </a:r>
            <a:br>
              <a:rPr lang="en-US" altLang="zh-CN" sz="2000" dirty="0" smtClean="0">
                <a:latin typeface="Times New Roman" pitchFamily="18" charset="0"/>
                <a:ea typeface="华文楷体" pitchFamily="2" charset="-122"/>
              </a:rPr>
            </a:br>
            <a:r>
              <a:rPr lang="en-US" altLang="zh-CN" sz="2000" dirty="0" smtClean="0">
                <a:latin typeface="Times New Roman" pitchFamily="18" charset="0"/>
                <a:ea typeface="华文楷体" pitchFamily="2" charset="-122"/>
              </a:rPr>
              <a:t>A. wasn’t B. doesn’t C. hadn’t D. didn’t</a:t>
            </a:r>
            <a:br>
              <a:rPr lang="en-US" altLang="zh-CN" sz="2000" dirty="0" smtClean="0">
                <a:latin typeface="Times New Roman" pitchFamily="18" charset="0"/>
                <a:ea typeface="华文楷体" pitchFamily="2" charset="-122"/>
              </a:rPr>
            </a:br>
            <a:r>
              <a:rPr lang="en-US" altLang="zh-CN" sz="2000" dirty="0" smtClean="0">
                <a:latin typeface="Times New Roman" pitchFamily="18" charset="0"/>
                <a:ea typeface="华文楷体" pitchFamily="2" charset="-122"/>
              </a:rPr>
              <a:t>4</a:t>
            </a:r>
            <a:r>
              <a:rPr lang="zh-CN" altLang="zh-CN" sz="2000" dirty="0" smtClean="0">
                <a:latin typeface="Times New Roman" pitchFamily="18" charset="0"/>
                <a:ea typeface="华文楷体" pitchFamily="2" charset="-122"/>
              </a:rPr>
              <a:t>、</a:t>
            </a:r>
            <a:r>
              <a:rPr lang="en-US" altLang="zh-CN" sz="2000" dirty="0" smtClean="0">
                <a:latin typeface="Times New Roman" pitchFamily="18" charset="0"/>
                <a:ea typeface="华文楷体" pitchFamily="2" charset="-122"/>
              </a:rPr>
              <a:t>Mr. Green went to Shenzhen on business last week,________?</a:t>
            </a:r>
            <a:br>
              <a:rPr lang="en-US" altLang="zh-CN" sz="2000" dirty="0" smtClean="0">
                <a:latin typeface="Times New Roman" pitchFamily="18" charset="0"/>
                <a:ea typeface="华文楷体" pitchFamily="2" charset="-122"/>
              </a:rPr>
            </a:br>
            <a:r>
              <a:rPr lang="en-US" altLang="zh-CN" sz="2000" dirty="0" smtClean="0">
                <a:latin typeface="Times New Roman" pitchFamily="18" charset="0"/>
                <a:ea typeface="华文楷体" pitchFamily="2" charset="-122"/>
              </a:rPr>
              <a:t>A. isn’t he B. doesn’t he C. didn’t he D. hasn’t he</a:t>
            </a:r>
            <a:br>
              <a:rPr lang="en-US" altLang="zh-CN" sz="2000" dirty="0" smtClean="0">
                <a:latin typeface="Times New Roman" pitchFamily="18" charset="0"/>
                <a:ea typeface="华文楷体" pitchFamily="2" charset="-122"/>
              </a:rPr>
            </a:br>
            <a:r>
              <a:rPr lang="en-US" altLang="zh-CN" sz="2000" dirty="0" smtClean="0">
                <a:latin typeface="Times New Roman" pitchFamily="18" charset="0"/>
                <a:ea typeface="华文楷体" pitchFamily="2" charset="-122"/>
              </a:rPr>
              <a:t>5</a:t>
            </a:r>
            <a:r>
              <a:rPr lang="zh-CN" altLang="zh-CN" sz="2000" dirty="0" smtClean="0">
                <a:latin typeface="Times New Roman" pitchFamily="18" charset="0"/>
                <a:ea typeface="华文楷体" pitchFamily="2" charset="-122"/>
              </a:rPr>
              <a:t>、</a:t>
            </a:r>
            <a:r>
              <a:rPr lang="en-US" altLang="zh-CN" sz="2000" dirty="0" smtClean="0">
                <a:latin typeface="Times New Roman" pitchFamily="18" charset="0"/>
                <a:ea typeface="华文楷体" pitchFamily="2" charset="-122"/>
              </a:rPr>
              <a:t>John </a:t>
            </a:r>
            <a:r>
              <a:rPr lang="en-US" altLang="zh-CN" sz="2000" dirty="0" smtClean="0">
                <a:latin typeface="Times New Roman" pitchFamily="18" charset="0"/>
                <a:ea typeface="华文楷体" pitchFamily="2" charset="-122"/>
              </a:rPr>
              <a:t>can hardly understand any Chinese, _________he?</a:t>
            </a:r>
            <a:br>
              <a:rPr lang="en-US" altLang="zh-CN" sz="2000" dirty="0" smtClean="0">
                <a:latin typeface="Times New Roman" pitchFamily="18" charset="0"/>
                <a:ea typeface="华文楷体" pitchFamily="2" charset="-122"/>
              </a:rPr>
            </a:br>
            <a:r>
              <a:rPr lang="en-US" altLang="zh-CN" sz="2000" dirty="0" smtClean="0">
                <a:latin typeface="Times New Roman" pitchFamily="18" charset="0"/>
                <a:ea typeface="华文楷体" pitchFamily="2" charset="-122"/>
              </a:rPr>
              <a:t>A. Can’t B. doesn’t C. can D. does</a:t>
            </a:r>
            <a:br>
              <a:rPr lang="en-US" altLang="zh-CN" sz="2000" dirty="0" smtClean="0">
                <a:latin typeface="Times New Roman" pitchFamily="18" charset="0"/>
                <a:ea typeface="华文楷体" pitchFamily="2" charset="-122"/>
              </a:rPr>
            </a:br>
            <a:r>
              <a:rPr lang="en-US" altLang="zh-CN" sz="2000" dirty="0" smtClean="0">
                <a:latin typeface="Times New Roman" pitchFamily="18" charset="0"/>
                <a:ea typeface="华文楷体" pitchFamily="2" charset="-122"/>
              </a:rPr>
              <a:t>6</a:t>
            </a:r>
            <a:r>
              <a:rPr lang="zh-CN" altLang="zh-CN" sz="2000" dirty="0" smtClean="0">
                <a:latin typeface="Times New Roman" pitchFamily="18" charset="0"/>
                <a:ea typeface="华文楷体" pitchFamily="2" charset="-122"/>
              </a:rPr>
              <a:t>、</a:t>
            </a:r>
            <a:r>
              <a:rPr lang="en-US" altLang="zh-CN" sz="2000" dirty="0" smtClean="0">
                <a:latin typeface="Times New Roman" pitchFamily="18" charset="0"/>
                <a:ea typeface="华文楷体" pitchFamily="2" charset="-122"/>
              </a:rPr>
              <a:t>Don’t smoke in the meeting-room,_________?</a:t>
            </a:r>
            <a:br>
              <a:rPr lang="en-US" altLang="zh-CN" sz="2000" dirty="0" smtClean="0">
                <a:latin typeface="Times New Roman" pitchFamily="18" charset="0"/>
                <a:ea typeface="华文楷体" pitchFamily="2" charset="-122"/>
              </a:rPr>
            </a:br>
            <a:r>
              <a:rPr lang="en-US" altLang="zh-CN" sz="2000" dirty="0" smtClean="0">
                <a:latin typeface="Times New Roman" pitchFamily="18" charset="0"/>
                <a:ea typeface="华文楷体" pitchFamily="2" charset="-122"/>
              </a:rPr>
              <a:t>A. do you B. will you C. can you D. could you</a:t>
            </a:r>
            <a:br>
              <a:rPr lang="en-US" altLang="zh-CN" sz="2000" dirty="0" smtClean="0">
                <a:latin typeface="Times New Roman" pitchFamily="18" charset="0"/>
                <a:ea typeface="华文楷体" pitchFamily="2" charset="-122"/>
              </a:rPr>
            </a:br>
            <a:r>
              <a:rPr lang="en-US" altLang="zh-CN" sz="2000" dirty="0" smtClean="0">
                <a:latin typeface="Times New Roman" pitchFamily="18" charset="0"/>
                <a:ea typeface="华文楷体" pitchFamily="2" charset="-122"/>
              </a:rPr>
              <a:t>7</a:t>
            </a:r>
            <a:r>
              <a:rPr lang="zh-CN" altLang="zh-CN" sz="2000" dirty="0" smtClean="0">
                <a:latin typeface="Times New Roman" pitchFamily="18" charset="0"/>
                <a:ea typeface="华文楷体" pitchFamily="2" charset="-122"/>
              </a:rPr>
              <a:t>、</a:t>
            </a:r>
            <a:r>
              <a:rPr lang="en-US" altLang="zh-CN" sz="2000" dirty="0" smtClean="0">
                <a:latin typeface="Times New Roman" pitchFamily="18" charset="0"/>
                <a:ea typeface="华文楷体" pitchFamily="2" charset="-122"/>
              </a:rPr>
              <a:t>Lucy, you clean the blackboard today,_______</a:t>
            </a:r>
            <a:br>
              <a:rPr lang="en-US" altLang="zh-CN" sz="2000" dirty="0" smtClean="0">
                <a:latin typeface="Times New Roman" pitchFamily="18" charset="0"/>
                <a:ea typeface="华文楷体" pitchFamily="2" charset="-122"/>
              </a:rPr>
            </a:br>
            <a:r>
              <a:rPr lang="en-US" altLang="zh-CN" sz="2000" dirty="0" smtClean="0">
                <a:latin typeface="Times New Roman" pitchFamily="18" charset="0"/>
                <a:ea typeface="华文楷体" pitchFamily="2" charset="-122"/>
              </a:rPr>
              <a:t>A. do you B. did you C. will you D. can you</a:t>
            </a:r>
            <a:br>
              <a:rPr lang="en-US" altLang="zh-CN" sz="2000" dirty="0" smtClean="0">
                <a:latin typeface="Times New Roman" pitchFamily="18" charset="0"/>
                <a:ea typeface="华文楷体" pitchFamily="2" charset="-122"/>
              </a:rPr>
            </a:br>
            <a:r>
              <a:rPr lang="en-US" altLang="zh-CN" sz="2000" dirty="0" smtClean="0">
                <a:latin typeface="Times New Roman" pitchFamily="18" charset="0"/>
                <a:ea typeface="华文楷体" pitchFamily="2" charset="-122"/>
              </a:rPr>
              <a:t>8</a:t>
            </a:r>
            <a:r>
              <a:rPr lang="zh-CN" altLang="zh-CN" sz="2000" dirty="0" smtClean="0">
                <a:latin typeface="Times New Roman" pitchFamily="18" charset="0"/>
                <a:ea typeface="华文楷体" pitchFamily="2" charset="-122"/>
              </a:rPr>
              <a:t>、</a:t>
            </a:r>
            <a:r>
              <a:rPr lang="en-US" altLang="zh-CN" sz="2000" dirty="0" smtClean="0">
                <a:latin typeface="Times New Roman" pitchFamily="18" charset="0"/>
                <a:ea typeface="华文楷体" pitchFamily="2" charset="-122"/>
              </a:rPr>
              <a:t> Miss Cheng will never forget her first visit to Canada ,________?</a:t>
            </a:r>
            <a:br>
              <a:rPr lang="en-US" altLang="zh-CN" sz="2000" dirty="0" smtClean="0">
                <a:latin typeface="Times New Roman" pitchFamily="18" charset="0"/>
                <a:ea typeface="华文楷体" pitchFamily="2" charset="-122"/>
              </a:rPr>
            </a:br>
            <a:r>
              <a:rPr lang="en-US" altLang="zh-CN" sz="2000" dirty="0" smtClean="0">
                <a:latin typeface="Times New Roman" pitchFamily="18" charset="0"/>
                <a:ea typeface="华文楷体" pitchFamily="2" charset="-122"/>
              </a:rPr>
              <a:t>A. will she B. won’t she C. isn’t she d. wasn’t she</a:t>
            </a:r>
            <a:r>
              <a:rPr lang="en-US" altLang="zh-CN" b="1" dirty="0" smtClean="0"/>
              <a:t/>
            </a:r>
            <a:br>
              <a:rPr lang="en-US" altLang="zh-CN" b="1" dirty="0" smtClean="0"/>
            </a:br>
            <a:endParaRPr lang="zh-CN" altLang="en-US" dirty="0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332656"/>
            <a:ext cx="8424936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latin typeface="Times New Roman" pitchFamily="18" charset="0"/>
                <a:ea typeface="华文楷体" pitchFamily="2" charset="-122"/>
              </a:rPr>
              <a:t>9</a:t>
            </a:r>
            <a:r>
              <a:rPr lang="zh-CN" altLang="zh-CN" sz="2000" dirty="0" smtClean="0">
                <a:latin typeface="Times New Roman" pitchFamily="18" charset="0"/>
                <a:ea typeface="华文楷体" pitchFamily="2" charset="-122"/>
              </a:rPr>
              <a:t>、</a:t>
            </a:r>
            <a:r>
              <a:rPr lang="en-US" altLang="zh-CN" sz="2000" dirty="0" smtClean="0">
                <a:latin typeface="Times New Roman" pitchFamily="18" charset="0"/>
                <a:ea typeface="华文楷体" pitchFamily="2" charset="-122"/>
              </a:rPr>
              <a:t>The lady couldn’t say a word when she saw the snake,________?</a:t>
            </a:r>
            <a:br>
              <a:rPr lang="en-US" altLang="zh-CN" sz="2000" dirty="0" smtClean="0">
                <a:latin typeface="Times New Roman" pitchFamily="18" charset="0"/>
                <a:ea typeface="华文楷体" pitchFamily="2" charset="-122"/>
              </a:rPr>
            </a:br>
            <a:r>
              <a:rPr lang="en-US" altLang="zh-CN" sz="2000" dirty="0" smtClean="0">
                <a:latin typeface="Times New Roman" pitchFamily="18" charset="0"/>
                <a:ea typeface="华文楷体" pitchFamily="2" charset="-122"/>
              </a:rPr>
              <a:t>A. could the lady B. couldn’t the lady C. could she D. couldn’t she</a:t>
            </a:r>
            <a:br>
              <a:rPr lang="en-US" altLang="zh-CN" sz="2000" dirty="0" smtClean="0">
                <a:latin typeface="Times New Roman" pitchFamily="18" charset="0"/>
                <a:ea typeface="华文楷体" pitchFamily="2" charset="-122"/>
              </a:rPr>
            </a:br>
            <a:r>
              <a:rPr lang="en-US" altLang="zh-CN" sz="2000" dirty="0" smtClean="0">
                <a:latin typeface="Times New Roman" pitchFamily="18" charset="0"/>
                <a:ea typeface="华文楷体" pitchFamily="2" charset="-122"/>
              </a:rPr>
              <a:t>10</a:t>
            </a:r>
            <a:r>
              <a:rPr lang="zh-CN" altLang="zh-CN" sz="2000" dirty="0" smtClean="0">
                <a:latin typeface="Times New Roman" pitchFamily="18" charset="0"/>
                <a:ea typeface="华文楷体" pitchFamily="2" charset="-122"/>
              </a:rPr>
              <a:t>、</a:t>
            </a:r>
            <a:r>
              <a:rPr lang="en-US" altLang="zh-CN" sz="2000" dirty="0" smtClean="0">
                <a:latin typeface="Times New Roman" pitchFamily="18" charset="0"/>
                <a:ea typeface="华文楷体" pitchFamily="2" charset="-122"/>
              </a:rPr>
              <a:t>----________sweater is this?</a:t>
            </a:r>
            <a:br>
              <a:rPr lang="en-US" altLang="zh-CN" sz="2000" dirty="0" smtClean="0">
                <a:latin typeface="Times New Roman" pitchFamily="18" charset="0"/>
                <a:ea typeface="华文楷体" pitchFamily="2" charset="-122"/>
              </a:rPr>
            </a:br>
            <a:r>
              <a:rPr lang="en-US" altLang="zh-CN" sz="2000" dirty="0" smtClean="0">
                <a:latin typeface="Times New Roman" pitchFamily="18" charset="0"/>
                <a:ea typeface="华文楷体" pitchFamily="2" charset="-122"/>
              </a:rPr>
              <a:t>----I think it’s Peter’s.</a:t>
            </a:r>
            <a:br>
              <a:rPr lang="en-US" altLang="zh-CN" sz="2000" dirty="0" smtClean="0">
                <a:latin typeface="Times New Roman" pitchFamily="18" charset="0"/>
                <a:ea typeface="华文楷体" pitchFamily="2" charset="-122"/>
              </a:rPr>
            </a:br>
            <a:r>
              <a:rPr lang="en-US" altLang="zh-CN" sz="2000" dirty="0" smtClean="0">
                <a:latin typeface="Times New Roman" pitchFamily="18" charset="0"/>
                <a:ea typeface="华文楷体" pitchFamily="2" charset="-122"/>
              </a:rPr>
              <a:t>A. Who B. What C. Which D. Whose</a:t>
            </a:r>
            <a:br>
              <a:rPr lang="en-US" altLang="zh-CN" sz="2000" dirty="0" smtClean="0">
                <a:latin typeface="Times New Roman" pitchFamily="18" charset="0"/>
                <a:ea typeface="华文楷体" pitchFamily="2" charset="-122"/>
              </a:rPr>
            </a:br>
            <a:r>
              <a:rPr lang="en-US" altLang="zh-CN" sz="2000" dirty="0" smtClean="0">
                <a:latin typeface="Times New Roman" pitchFamily="18" charset="0"/>
                <a:ea typeface="华文楷体" pitchFamily="2" charset="-122"/>
              </a:rPr>
              <a:t>11</a:t>
            </a:r>
            <a:r>
              <a:rPr lang="zh-CN" altLang="zh-CN" sz="2000" dirty="0" smtClean="0">
                <a:latin typeface="Times New Roman" pitchFamily="18" charset="0"/>
                <a:ea typeface="华文楷体" pitchFamily="2" charset="-122"/>
              </a:rPr>
              <a:t>、</a:t>
            </a:r>
            <a:r>
              <a:rPr lang="en-US" altLang="zh-CN" sz="2000" dirty="0" smtClean="0">
                <a:latin typeface="Times New Roman" pitchFamily="18" charset="0"/>
                <a:ea typeface="华文楷体" pitchFamily="2" charset="-122"/>
              </a:rPr>
              <a:t>---______I go and meet you at the airport?</a:t>
            </a:r>
            <a:br>
              <a:rPr lang="en-US" altLang="zh-CN" sz="2000" dirty="0" smtClean="0">
                <a:latin typeface="Times New Roman" pitchFamily="18" charset="0"/>
                <a:ea typeface="华文楷体" pitchFamily="2" charset="-122"/>
              </a:rPr>
            </a:br>
            <a:r>
              <a:rPr lang="en-US" altLang="zh-CN" sz="2000" dirty="0" smtClean="0">
                <a:latin typeface="Times New Roman" pitchFamily="18" charset="0"/>
                <a:ea typeface="华文楷体" pitchFamily="2" charset="-122"/>
              </a:rPr>
              <a:t>---No ,thanks, dear . I can take a taxi home.</a:t>
            </a:r>
            <a:br>
              <a:rPr lang="en-US" altLang="zh-CN" sz="2000" dirty="0" smtClean="0">
                <a:latin typeface="Times New Roman" pitchFamily="18" charset="0"/>
                <a:ea typeface="华文楷体" pitchFamily="2" charset="-122"/>
              </a:rPr>
            </a:br>
            <a:r>
              <a:rPr lang="en-US" altLang="zh-CN" sz="2000" dirty="0" smtClean="0">
                <a:latin typeface="Times New Roman" pitchFamily="18" charset="0"/>
                <a:ea typeface="华文楷体" pitchFamily="2" charset="-122"/>
              </a:rPr>
              <a:t>A. Will B. Do C. Shall D. Should</a:t>
            </a:r>
            <a:br>
              <a:rPr lang="en-US" altLang="zh-CN" sz="2000" dirty="0" smtClean="0">
                <a:latin typeface="Times New Roman" pitchFamily="18" charset="0"/>
                <a:ea typeface="华文楷体" pitchFamily="2" charset="-122"/>
              </a:rPr>
            </a:br>
            <a:r>
              <a:rPr lang="en-US" altLang="zh-CN" sz="2000" dirty="0" smtClean="0">
                <a:latin typeface="Times New Roman" pitchFamily="18" charset="0"/>
                <a:ea typeface="华文楷体" pitchFamily="2" charset="-122"/>
              </a:rPr>
              <a:t>12</a:t>
            </a:r>
            <a:r>
              <a:rPr lang="zh-CN" altLang="zh-CN" sz="2000" dirty="0" smtClean="0">
                <a:latin typeface="Times New Roman" pitchFamily="18" charset="0"/>
                <a:ea typeface="华文楷体" pitchFamily="2" charset="-122"/>
              </a:rPr>
              <a:t>、</a:t>
            </a:r>
            <a:r>
              <a:rPr lang="en-US" altLang="zh-CN" sz="2000" dirty="0" smtClean="0">
                <a:latin typeface="Times New Roman" pitchFamily="18" charset="0"/>
                <a:ea typeface="华文楷体" pitchFamily="2" charset="-122"/>
              </a:rPr>
              <a:t>------_____is the Confucian Temple(</a:t>
            </a:r>
            <a:r>
              <a:rPr lang="zh-CN" altLang="zh-CN" sz="2000" dirty="0" smtClean="0">
                <a:latin typeface="Times New Roman" pitchFamily="18" charset="0"/>
                <a:ea typeface="华文楷体" pitchFamily="2" charset="-122"/>
              </a:rPr>
              <a:t>孔庙</a:t>
            </a:r>
            <a:r>
              <a:rPr lang="en-US" altLang="zh-CN" sz="2000" dirty="0" smtClean="0">
                <a:latin typeface="Times New Roman" pitchFamily="18" charset="0"/>
                <a:ea typeface="华文楷体" pitchFamily="2" charset="-122"/>
              </a:rPr>
              <a:t>) from here?</a:t>
            </a:r>
            <a:br>
              <a:rPr lang="en-US" altLang="zh-CN" sz="2000" dirty="0" smtClean="0">
                <a:latin typeface="Times New Roman" pitchFamily="18" charset="0"/>
                <a:ea typeface="华文楷体" pitchFamily="2" charset="-122"/>
              </a:rPr>
            </a:br>
            <a:r>
              <a:rPr lang="en-US" altLang="zh-CN" sz="2000" dirty="0" smtClean="0">
                <a:latin typeface="Times New Roman" pitchFamily="18" charset="0"/>
                <a:ea typeface="华文楷体" pitchFamily="2" charset="-122"/>
              </a:rPr>
              <a:t>------It’s about 10 </a:t>
            </a:r>
            <a:r>
              <a:rPr lang="en-US" altLang="zh-CN" sz="2000" dirty="0" smtClean="0">
                <a:latin typeface="Times New Roman" pitchFamily="18" charset="0"/>
                <a:ea typeface="华文楷体" pitchFamily="2" charset="-122"/>
              </a:rPr>
              <a:t>minutes</a:t>
            </a:r>
            <a:r>
              <a:rPr lang="en-US" altLang="zh-CN" sz="2000" dirty="0" smtClean="0">
                <a:latin typeface="Times New Roman" pitchFamily="18" charset="0"/>
                <a:ea typeface="华文楷体" pitchFamily="2" charset="-122"/>
              </a:rPr>
              <a:t>’ walk.</a:t>
            </a:r>
            <a:br>
              <a:rPr lang="en-US" altLang="zh-CN" sz="2000" dirty="0" smtClean="0">
                <a:latin typeface="Times New Roman" pitchFamily="18" charset="0"/>
                <a:ea typeface="华文楷体" pitchFamily="2" charset="-122"/>
              </a:rPr>
            </a:br>
            <a:r>
              <a:rPr lang="en-US" altLang="zh-CN" sz="2000" dirty="0" smtClean="0">
                <a:latin typeface="Times New Roman" pitchFamily="18" charset="0"/>
                <a:ea typeface="华文楷体" pitchFamily="2" charset="-122"/>
              </a:rPr>
              <a:t>A. How many B. How long C. How much D. How far</a:t>
            </a:r>
            <a:br>
              <a:rPr lang="en-US" altLang="zh-CN" sz="2000" dirty="0" smtClean="0">
                <a:latin typeface="Times New Roman" pitchFamily="18" charset="0"/>
                <a:ea typeface="华文楷体" pitchFamily="2" charset="-122"/>
              </a:rPr>
            </a:br>
            <a:r>
              <a:rPr lang="en-US" altLang="zh-CN" sz="2000" dirty="0" smtClean="0">
                <a:latin typeface="Times New Roman" pitchFamily="18" charset="0"/>
                <a:ea typeface="华文楷体" pitchFamily="2" charset="-122"/>
              </a:rPr>
              <a:t>13</a:t>
            </a:r>
            <a:r>
              <a:rPr lang="zh-CN" altLang="zh-CN" sz="2000" dirty="0" smtClean="0">
                <a:latin typeface="Times New Roman" pitchFamily="18" charset="0"/>
                <a:ea typeface="华文楷体" pitchFamily="2" charset="-122"/>
              </a:rPr>
              <a:t>、</a:t>
            </a:r>
            <a:r>
              <a:rPr lang="en-US" altLang="zh-CN" sz="2000" dirty="0" smtClean="0">
                <a:latin typeface="Times New Roman" pitchFamily="18" charset="0"/>
                <a:ea typeface="华文楷体" pitchFamily="2" charset="-122"/>
              </a:rPr>
              <a:t>-----______may I keep these book?</a:t>
            </a:r>
            <a:br>
              <a:rPr lang="en-US" altLang="zh-CN" sz="2000" dirty="0" smtClean="0">
                <a:latin typeface="Times New Roman" pitchFamily="18" charset="0"/>
                <a:ea typeface="华文楷体" pitchFamily="2" charset="-122"/>
              </a:rPr>
            </a:br>
            <a:r>
              <a:rPr lang="en-US" altLang="zh-CN" sz="2000" dirty="0" smtClean="0">
                <a:latin typeface="Times New Roman" pitchFamily="18" charset="0"/>
                <a:ea typeface="华文楷体" pitchFamily="2" charset="-122"/>
              </a:rPr>
              <a:t>-----two weeks.</a:t>
            </a:r>
            <a:br>
              <a:rPr lang="en-US" altLang="zh-CN" sz="2000" dirty="0" smtClean="0">
                <a:latin typeface="Times New Roman" pitchFamily="18" charset="0"/>
                <a:ea typeface="华文楷体" pitchFamily="2" charset="-122"/>
              </a:rPr>
            </a:br>
            <a:r>
              <a:rPr lang="en-US" altLang="zh-CN" sz="2000" dirty="0" smtClean="0">
                <a:latin typeface="Times New Roman" pitchFamily="18" charset="0"/>
                <a:ea typeface="华文楷体" pitchFamily="2" charset="-122"/>
              </a:rPr>
              <a:t>A. How often B. How far C. How long D. How soon</a:t>
            </a:r>
            <a:br>
              <a:rPr lang="en-US" altLang="zh-CN" sz="2000" dirty="0" smtClean="0">
                <a:latin typeface="Times New Roman" pitchFamily="18" charset="0"/>
                <a:ea typeface="华文楷体" pitchFamily="2" charset="-122"/>
              </a:rPr>
            </a:br>
            <a:r>
              <a:rPr lang="en-US" altLang="zh-CN" sz="2000" dirty="0" smtClean="0">
                <a:latin typeface="Times New Roman" pitchFamily="18" charset="0"/>
                <a:ea typeface="华文楷体" pitchFamily="2" charset="-122"/>
              </a:rPr>
              <a:t>14</a:t>
            </a:r>
            <a:r>
              <a:rPr lang="zh-CN" altLang="zh-CN" sz="2000" dirty="0" smtClean="0">
                <a:latin typeface="Times New Roman" pitchFamily="18" charset="0"/>
                <a:ea typeface="华文楷体" pitchFamily="2" charset="-122"/>
              </a:rPr>
              <a:t>、</a:t>
            </a:r>
            <a:r>
              <a:rPr lang="en-US" altLang="zh-CN" sz="2000" dirty="0" smtClean="0">
                <a:latin typeface="Times New Roman" pitchFamily="18" charset="0"/>
                <a:ea typeface="华文楷体" pitchFamily="2" charset="-122"/>
              </a:rPr>
              <a:t>Tina is unhappy now,________?</a:t>
            </a:r>
            <a:br>
              <a:rPr lang="en-US" altLang="zh-CN" sz="2000" dirty="0" smtClean="0">
                <a:latin typeface="Times New Roman" pitchFamily="18" charset="0"/>
                <a:ea typeface="华文楷体" pitchFamily="2" charset="-122"/>
              </a:rPr>
            </a:br>
            <a:r>
              <a:rPr lang="en-US" altLang="zh-CN" sz="2000" dirty="0" smtClean="0">
                <a:latin typeface="Times New Roman" pitchFamily="18" charset="0"/>
                <a:ea typeface="华文楷体" pitchFamily="2" charset="-122"/>
              </a:rPr>
              <a:t>A. isn’t she B. is she C. is he </a:t>
            </a:r>
            <a:r>
              <a:rPr lang="en-US" altLang="zh-CN" sz="2000" dirty="0" err="1" smtClean="0">
                <a:latin typeface="Times New Roman" pitchFamily="18" charset="0"/>
                <a:ea typeface="华文楷体" pitchFamily="2" charset="-122"/>
              </a:rPr>
              <a:t>D.did</a:t>
            </a:r>
            <a:r>
              <a:rPr lang="en-US" altLang="zh-CN" sz="2000" dirty="0" smtClean="0">
                <a:latin typeface="Times New Roman" pitchFamily="18" charset="0"/>
                <a:ea typeface="华文楷体" pitchFamily="2" charset="-122"/>
              </a:rPr>
              <a:t> she</a:t>
            </a:r>
            <a:br>
              <a:rPr lang="en-US" altLang="zh-CN" sz="2000" dirty="0" smtClean="0">
                <a:latin typeface="Times New Roman" pitchFamily="18" charset="0"/>
                <a:ea typeface="华文楷体" pitchFamily="2" charset="-122"/>
              </a:rPr>
            </a:br>
            <a:r>
              <a:rPr lang="en-US" altLang="zh-CN" sz="2000" dirty="0" smtClean="0">
                <a:latin typeface="Times New Roman" pitchFamily="18" charset="0"/>
                <a:ea typeface="华文楷体" pitchFamily="2" charset="-122"/>
              </a:rPr>
              <a:t>15</a:t>
            </a:r>
            <a:r>
              <a:rPr lang="zh-CN" altLang="zh-CN" sz="2000" dirty="0" smtClean="0">
                <a:latin typeface="Times New Roman" pitchFamily="18" charset="0"/>
                <a:ea typeface="华文楷体" pitchFamily="2" charset="-122"/>
              </a:rPr>
              <a:t>、</a:t>
            </a:r>
            <a:r>
              <a:rPr lang="en-US" altLang="zh-CN" sz="2000" dirty="0" smtClean="0">
                <a:latin typeface="Times New Roman" pitchFamily="18" charset="0"/>
                <a:ea typeface="华文楷体" pitchFamily="2" charset="-122"/>
              </a:rPr>
              <a:t>______the population of china?</a:t>
            </a:r>
            <a:br>
              <a:rPr lang="en-US" altLang="zh-CN" sz="2000" dirty="0" smtClean="0">
                <a:latin typeface="Times New Roman" pitchFamily="18" charset="0"/>
                <a:ea typeface="华文楷体" pitchFamily="2" charset="-122"/>
              </a:rPr>
            </a:br>
            <a:r>
              <a:rPr lang="en-US" altLang="zh-CN" sz="2000" dirty="0" smtClean="0">
                <a:latin typeface="Times New Roman" pitchFamily="18" charset="0"/>
                <a:ea typeface="华文楷体" pitchFamily="2" charset="-122"/>
              </a:rPr>
              <a:t>A. How many B. How much C. How’s D. What’s</a:t>
            </a:r>
            <a:r>
              <a:rPr lang="en-US" altLang="zh-CN" b="1" dirty="0" smtClean="0"/>
              <a:t/>
            </a:r>
            <a:br>
              <a:rPr lang="en-US" altLang="zh-CN" b="1" dirty="0" smtClean="0"/>
            </a:br>
            <a:endParaRPr lang="zh-CN" altLang="en-US" dirty="0"/>
          </a:p>
        </p:txBody>
      </p:sp>
    </p:spTree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</TotalTime>
  <Words>927</Words>
  <Application>Microsoft Office PowerPoint</Application>
  <PresentationFormat>全屏显示(4:3)</PresentationFormat>
  <Paragraphs>157</Paragraphs>
  <Slides>11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2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twx</dc:creator>
  <cp:lastModifiedBy>twx</cp:lastModifiedBy>
  <cp:revision>17</cp:revision>
  <dcterms:created xsi:type="dcterms:W3CDTF">2012-10-16T00:56:05Z</dcterms:created>
  <dcterms:modified xsi:type="dcterms:W3CDTF">2012-10-17T06:53:02Z</dcterms:modified>
</cp:coreProperties>
</file>