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1" r:id="rId2"/>
    <p:sldId id="262" r:id="rId3"/>
    <p:sldId id="263" r:id="rId4"/>
    <p:sldId id="265" r:id="rId5"/>
    <p:sldId id="277" r:id="rId6"/>
    <p:sldId id="256" r:id="rId7"/>
    <p:sldId id="264" r:id="rId8"/>
    <p:sldId id="257" r:id="rId9"/>
    <p:sldId id="290" r:id="rId10"/>
    <p:sldId id="267" r:id="rId11"/>
    <p:sldId id="273" r:id="rId12"/>
    <p:sldId id="274" r:id="rId13"/>
    <p:sldId id="268" r:id="rId14"/>
    <p:sldId id="269" r:id="rId15"/>
    <p:sldId id="271" r:id="rId16"/>
    <p:sldId id="275" r:id="rId17"/>
    <p:sldId id="276" r:id="rId18"/>
    <p:sldId id="279" r:id="rId19"/>
    <p:sldId id="280" r:id="rId20"/>
    <p:sldId id="278" r:id="rId21"/>
    <p:sldId id="281" r:id="rId22"/>
    <p:sldId id="291" r:id="rId23"/>
    <p:sldId id="282" r:id="rId24"/>
    <p:sldId id="284" r:id="rId25"/>
    <p:sldId id="283" r:id="rId26"/>
    <p:sldId id="285" r:id="rId27"/>
    <p:sldId id="286" r:id="rId28"/>
    <p:sldId id="287" r:id="rId29"/>
    <p:sldId id="288" r:id="rId30"/>
    <p:sldId id="292" r:id="rId31"/>
    <p:sldId id="293" r:id="rId32"/>
    <p:sldId id="294" r:id="rId33"/>
    <p:sldId id="295" r:id="rId34"/>
    <p:sldId id="296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4660"/>
  </p:normalViewPr>
  <p:slideViewPr>
    <p:cSldViewPr>
      <p:cViewPr varScale="1">
        <p:scale>
          <a:sx n="66" d="100"/>
          <a:sy n="66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9EA1C1-4CCB-46CA-84EB-7001594DAB5E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A9566-804E-4DF9-9355-45D70D6F25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483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3A9566-804E-4DF9-9355-45D70D6F252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710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7328" y="908720"/>
            <a:ext cx="35028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古诗两首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1248633" y="3140968"/>
            <a:ext cx="1440160" cy="1368152"/>
          </a:xfrm>
          <a:prstGeom prst="triangle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55976" y="3284984"/>
            <a:ext cx="4320480" cy="122413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宿新市徐公店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89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801476"/>
            <a:ext cx="3570208" cy="5421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草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7000"/>
              </a:lnSpc>
              <a:spcBef>
                <a:spcPts val="3000"/>
              </a:spcBef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离离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原上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一岁一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枯荣。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野火烧不尽，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春风吹又生。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67827" y="2731856"/>
            <a:ext cx="1549862" cy="1561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731003" y="2538770"/>
            <a:ext cx="95410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err="1">
                <a:latin typeface="Batang" panose="02030600000101010101" pitchFamily="18" charset="-127"/>
                <a:ea typeface="Batang" panose="02030600000101010101" pitchFamily="18" charset="-127"/>
              </a:rPr>
              <a:t>k</a:t>
            </a:r>
            <a:r>
              <a:rPr lang="en-US" altLang="zh-CN" sz="48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ū</a:t>
            </a:r>
            <a:endParaRPr lang="en-US" altLang="zh-CN" sz="48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67827" y="4658659"/>
            <a:ext cx="1549862" cy="1477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58492" y="4410978"/>
            <a:ext cx="149912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róng</a:t>
            </a:r>
            <a:endParaRPr lang="en-US" altLang="zh-CN" sz="4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45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5" y="287070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借助老师提供的注释，试着自己说说每句诗的意思。</a:t>
            </a:r>
            <a:endParaRPr lang="zh-CN" altLang="en-US" sz="28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28" y="980728"/>
            <a:ext cx="6955750" cy="337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草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000"/>
              </a:lnSpc>
              <a:spcBef>
                <a:spcPts val="3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离离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原上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枯荣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野火烧不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，春风吹又生。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4611231"/>
            <a:ext cx="485261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离离：草木长得很茂盛的样子</a:t>
            </a:r>
            <a:endParaRPr lang="en-US" altLang="zh-CN" sz="28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岁：年</a:t>
            </a:r>
            <a:endParaRPr lang="en-US" altLang="zh-CN" sz="28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尽：完、</a:t>
            </a:r>
            <a:r>
              <a:rPr lang="zh-CN" altLang="en-US" sz="28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</a:t>
            </a:r>
            <a:endParaRPr lang="en-US" altLang="zh-CN" sz="28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枯：干枯，枯萎</a:t>
            </a:r>
            <a:endParaRPr lang="en-US" altLang="zh-CN" sz="28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荣：茂盛兴旺的样子</a:t>
            </a:r>
            <a:endParaRPr lang="zh-CN" altLang="en-US" sz="28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14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31957"/>
            <a:ext cx="3570208" cy="6191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草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8500"/>
              </a:lnSpc>
              <a:spcBef>
                <a:spcPts val="3000"/>
              </a:spcBef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离离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原上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85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一岁一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枯荣。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85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野火烧不尽，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85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春风吹又生。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25438" y="2346446"/>
            <a:ext cx="4788024" cy="466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原野上满了茂密的野草，</a:t>
            </a:r>
            <a:endParaRPr lang="en-US" altLang="zh-CN" sz="24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ts val="250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这些草每年的冬天都会枯萎，春夏又生长的很茂盛。</a:t>
            </a:r>
            <a:endParaRPr lang="en-US" altLang="zh-CN" sz="24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野火不管怎么烧也烧不完他们，</a:t>
            </a:r>
            <a:endParaRPr lang="en-US" altLang="zh-CN" sz="24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200000"/>
              </a:lnSpc>
              <a:spcBef>
                <a:spcPts val="250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春风一吹，小草又重新发芽生长。</a:t>
            </a:r>
            <a:endParaRPr lang="zh-CN" altLang="en-US" sz="24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094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12160" y="620688"/>
            <a:ext cx="2954655" cy="1585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3000"/>
              </a:spcBef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离离原上草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3000"/>
              </a:spcBef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岁一枯荣。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7596"/>
            <a:ext cx="4872053" cy="35076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862" y="2852936"/>
            <a:ext cx="5544489" cy="36948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79512" y="4365104"/>
            <a:ext cx="2954655" cy="16244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那张图是枯？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那张图是荣？</a:t>
            </a:r>
          </a:p>
        </p:txBody>
      </p:sp>
    </p:spTree>
    <p:extLst>
      <p:ext uri="{BB962C8B-B14F-4D97-AF65-F5344CB8AC3E}">
        <p14:creationId xmlns:p14="http://schemas.microsoft.com/office/powerpoint/2010/main" val="204732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573325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野火烧不尽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10" y="548680"/>
            <a:ext cx="6912768" cy="460563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6435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573325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春风吹又生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04664"/>
            <a:ext cx="6660232" cy="495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5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6" r="1112" b="5185"/>
          <a:stretch/>
        </p:blipFill>
        <p:spPr>
          <a:xfrm>
            <a:off x="1115616" y="217713"/>
            <a:ext cx="6912768" cy="47851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27784" y="5842200"/>
            <a:ext cx="4339650" cy="646331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野火为什么烧不尽？</a:t>
            </a:r>
          </a:p>
        </p:txBody>
      </p:sp>
    </p:spTree>
    <p:extLst>
      <p:ext uri="{BB962C8B-B14F-4D97-AF65-F5344CB8AC3E}">
        <p14:creationId xmlns:p14="http://schemas.microsoft.com/office/powerpoint/2010/main" val="342878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t="4372" r="3454" b="11257"/>
          <a:stretch/>
        </p:blipFill>
        <p:spPr>
          <a:xfrm>
            <a:off x="16828" y="-1"/>
            <a:ext cx="9127171" cy="6858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1413" y="332656"/>
            <a:ext cx="6858000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85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千古名句：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8500"/>
              </a:lnSpc>
              <a:spcBef>
                <a:spcPts val="500"/>
              </a:spcBef>
            </a:pPr>
            <a:r>
              <a:rPr lang="zh-CN" altLang="en-US" sz="4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野火烧不尽，春风吹又生。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9944" y="4005064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表现了野草顽强的生命力。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3851920" y="2492896"/>
            <a:ext cx="432048" cy="1368152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19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988840"/>
            <a:ext cx="79208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杨万里（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1127-1206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 字廷秀，号诚斋，吉州吉水（今属江西）人。南宋著名爱国诗人，文学家，与陆游、尤袤、范成大并称“南宋四大家”、“中兴四大诗人”，学者称其为“诚斋先生”。官至宝谟阁直学士，封庐陵郡开国侯，卒赠光禄大夫，谥号文节。他一生作诗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20000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多首，只有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4200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首留传下来，被誉为一代诗宗。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90872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杨万里简介</a:t>
            </a:r>
          </a:p>
        </p:txBody>
      </p:sp>
    </p:spTree>
    <p:extLst>
      <p:ext uri="{BB962C8B-B14F-4D97-AF65-F5344CB8AC3E}">
        <p14:creationId xmlns:p14="http://schemas.microsoft.com/office/powerpoint/2010/main" val="299959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661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02703" y="1443841"/>
            <a:ext cx="410881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宿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新市徐公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杨万里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篱落疏疏一径深，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树头花落未成阴。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儿童急走追黄蝶，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飞入菜花无处寻。 </a:t>
            </a:r>
          </a:p>
        </p:txBody>
      </p:sp>
    </p:spTree>
    <p:extLst>
      <p:ext uri="{BB962C8B-B14F-4D97-AF65-F5344CB8AC3E}">
        <p14:creationId xmlns:p14="http://schemas.microsoft.com/office/powerpoint/2010/main" val="238267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9832" y="1121318"/>
            <a:ext cx="56360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白居易（公元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772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年～公元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846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年），字乐天，晚年又号香山居士，唐朝著名诗人，中唐新乐府运动的主要倡导者，唐代三大诗人之一，它是现实主义传统的继承者，主张达则兼济天下，穷则独善其身。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2304256" cy="330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36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196752"/>
            <a:ext cx="410881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新市徐公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杨万里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篱落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疏疏一</a:t>
            </a:r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径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深，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树头花落未成阴。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儿童急走追黄蝶，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飞入菜花无处</a:t>
            </a:r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123728" y="2996952"/>
            <a:ext cx="182200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166573" y="3517776"/>
            <a:ext cx="182200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123728" y="4077072"/>
            <a:ext cx="182200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123030" y="4653136"/>
            <a:ext cx="182200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26586" y="21415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宿：投宿</a:t>
            </a:r>
            <a:endParaRPr lang="en-US" altLang="zh-CN" sz="32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2894776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篱落：篱笆稀稀落落的样子。</a:t>
            </a:r>
            <a:endParaRPr lang="en-US" altLang="zh-CN" sz="32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32" y="407707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径：小路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60032" y="486704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寻：寻找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535" y="287070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借助老师提供的注释，试着自己说说每句诗的意思。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316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4752528" cy="6198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76256" y="1124744"/>
            <a:ext cx="800219" cy="36830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篱落疏疏一径深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602128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15816" y="5517232"/>
            <a:ext cx="3096344" cy="6887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40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"/>
          <a:stretch/>
        </p:blipFill>
        <p:spPr>
          <a:xfrm>
            <a:off x="194630" y="87086"/>
            <a:ext cx="4932040" cy="36997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2"/>
          <a:stretch/>
        </p:blipFill>
        <p:spPr>
          <a:xfrm>
            <a:off x="4829561" y="4016378"/>
            <a:ext cx="4292600" cy="28568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825191"/>
            <a:ext cx="3822700" cy="304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10" b="23215"/>
          <a:stretch/>
        </p:blipFill>
        <p:spPr>
          <a:xfrm>
            <a:off x="5342249" y="328211"/>
            <a:ext cx="3779912" cy="252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925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83671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儿童急走追黄蝶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17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09119"/>
            <a:ext cx="3419872" cy="22548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00808"/>
            <a:ext cx="5110120" cy="33973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88" y="-67005"/>
            <a:ext cx="3899233" cy="2592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012033" y="517263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油菜花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847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1"/>
          <a:stretch/>
        </p:blipFill>
        <p:spPr>
          <a:xfrm>
            <a:off x="3347864" y="8136"/>
            <a:ext cx="5678024" cy="38884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77098"/>
            <a:ext cx="4000500" cy="304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80112" y="433237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黄蝶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84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1" b="6829"/>
          <a:stretch/>
        </p:blipFill>
        <p:spPr>
          <a:xfrm>
            <a:off x="35925" y="0"/>
            <a:ext cx="9108075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87" r="2500" b="9167"/>
          <a:stretch/>
        </p:blipFill>
        <p:spPr>
          <a:xfrm>
            <a:off x="6948264" y="548680"/>
            <a:ext cx="1629748" cy="2036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1600" y="630920"/>
            <a:ext cx="4176464" cy="93610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飞入菜花无处寻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71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68760"/>
            <a:ext cx="410881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宿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新市徐公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杨万里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篱落疏疏一径深，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树头花落未成阴。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儿童急走追黄蝶， 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飞入菜花无处寻。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79913" y="2708920"/>
            <a:ext cx="53640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</a:t>
            </a:r>
            <a:endParaRPr lang="en-US" altLang="zh-CN" sz="24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稀疏</a:t>
            </a: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的篱笆旁有一条小路伸向远方，</a:t>
            </a:r>
            <a:endParaRPr lang="en-US" altLang="zh-CN" sz="24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树上</a:t>
            </a: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的花已经落了，但树叶还不茂密，没有形成树荫。</a:t>
            </a:r>
            <a:endParaRPr lang="en-US" altLang="zh-CN" sz="24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个孩子奔跑追赶一只黄蝶。</a:t>
            </a:r>
            <a:endParaRPr lang="en-US" altLang="zh-CN" sz="24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蝴蝶飞入金黄色的油菜花中找不到了。</a:t>
            </a:r>
            <a:endParaRPr lang="en-US" altLang="zh-CN" sz="2400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126876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生机勃勃的春天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151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7" y="2492896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根据诗意，用你聪明的大脑想像一下，儿童追黄蝶时还会发生些什么？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75668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75670"/>
            <a:ext cx="81868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出你心目中的诗中的情景，主要抓住几个景物特征来绘画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3789040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篱笆，树，黄蝶，菜花，小路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，儿童</a:t>
            </a:r>
            <a:endParaRPr lang="zh-CN" altLang="en-US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58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903040"/>
            <a:ext cx="3570208" cy="4909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草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000"/>
              </a:lnSpc>
              <a:spcBef>
                <a:spcPts val="3000"/>
              </a:spcBef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离原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一岁一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枯荣。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野火烧不尽，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春风吹又生。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283968" y="2780928"/>
            <a:ext cx="144016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960" y="3573016"/>
            <a:ext cx="144016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292352" y="5085184"/>
            <a:ext cx="144016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257193" y="4365104"/>
            <a:ext cx="144016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98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74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" y="0"/>
            <a:ext cx="9141746" cy="685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5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868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89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0410" y="2967335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谢谢观赏！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096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60648"/>
            <a:ext cx="1755958" cy="864096"/>
            <a:chOff x="395536" y="260648"/>
            <a:chExt cx="1755958" cy="864096"/>
          </a:xfrm>
        </p:grpSpPr>
        <p:sp>
          <p:nvSpPr>
            <p:cNvPr id="3" name="圆角矩形 2"/>
            <p:cNvSpPr/>
            <p:nvPr/>
          </p:nvSpPr>
          <p:spPr>
            <a:xfrm>
              <a:off x="395536" y="260648"/>
              <a:ext cx="1728192" cy="86409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7945" y="338753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49354" y="1673513"/>
            <a:ext cx="748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k</a:t>
            </a:r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ū</a:t>
            </a:r>
            <a:endParaRPr lang="en-US" altLang="zh-CN" sz="36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7007" y="1673513"/>
            <a:ext cx="11705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róng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6250" y="1673513"/>
            <a:ext cx="748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sù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23903" y="1673513"/>
            <a:ext cx="748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xú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41556" y="1673513"/>
            <a:ext cx="748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lí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3011" y="3501008"/>
            <a:ext cx="9396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shū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67007" y="3501008"/>
            <a:ext cx="9412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w</a:t>
            </a:r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èi</a:t>
            </a:r>
            <a:endParaRPr lang="en-US" altLang="zh-CN" sz="36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20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7387" y="294759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14267" y="294759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2707" y="294759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51147" y="294759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69589" y="2947591"/>
            <a:ext cx="902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95827" y="294759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64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9354" y="44624"/>
            <a:ext cx="748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k</a:t>
            </a:r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ū</a:t>
            </a:r>
            <a:endParaRPr lang="en-US" altLang="zh-CN" sz="36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354" y="1556792"/>
            <a:ext cx="11705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róng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7624" y="59862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（枯萎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6308" y="598621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（干枯）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5749" y="59145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（枯燥）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9632" y="211078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（光荣）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27784" y="2110784"/>
            <a:ext cx="27238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荣誉）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2110783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（荣幸）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354" y="3212975"/>
            <a:ext cx="748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sù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354" y="4797152"/>
            <a:ext cx="748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xú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21295" y="38116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（宿舍）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09913" y="381168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（住宿）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15616" y="5373216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（徐徐上升）</a:t>
            </a:r>
          </a:p>
        </p:txBody>
      </p:sp>
    </p:spTree>
    <p:extLst>
      <p:ext uri="{BB962C8B-B14F-4D97-AF65-F5344CB8AC3E}">
        <p14:creationId xmlns:p14="http://schemas.microsoft.com/office/powerpoint/2010/main" val="393976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20787"/>
            <a:ext cx="748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lí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6137" y="2204864"/>
            <a:ext cx="9396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shū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6137" y="3850571"/>
            <a:ext cx="9412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w</a:t>
            </a:r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èi</a:t>
            </a:r>
            <a:endParaRPr lang="en-US" altLang="zh-CN" sz="36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4162" y="9807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（篱笆）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270892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（疏远）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06370" y="270892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（疏忽）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34562" y="270892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（疏密）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1600" y="436510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（未来）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06370" y="436510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（未知）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7984" y="436510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（未免）</a:t>
            </a:r>
          </a:p>
        </p:txBody>
      </p:sp>
    </p:spTree>
    <p:extLst>
      <p:ext uri="{BB962C8B-B14F-4D97-AF65-F5344CB8AC3E}">
        <p14:creationId xmlns:p14="http://schemas.microsoft.com/office/powerpoint/2010/main" val="189451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60648"/>
            <a:ext cx="1755958" cy="864096"/>
            <a:chOff x="395536" y="260648"/>
            <a:chExt cx="1755958" cy="864096"/>
          </a:xfrm>
        </p:grpSpPr>
        <p:sp>
          <p:nvSpPr>
            <p:cNvPr id="3" name="圆角矩形 2"/>
            <p:cNvSpPr/>
            <p:nvPr/>
          </p:nvSpPr>
          <p:spPr>
            <a:xfrm>
              <a:off x="395536" y="260648"/>
              <a:ext cx="1728192" cy="86409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7945" y="338753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757390" y="1633686"/>
            <a:ext cx="2441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sù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8670" y="3405439"/>
            <a:ext cx="2441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xú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1722" y="3405438"/>
            <a:ext cx="2441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lí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3717032"/>
            <a:ext cx="2441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shū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670" y="5301208"/>
            <a:ext cx="2441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wèi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8670" y="1571010"/>
            <a:ext cx="2441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k</a:t>
            </a:r>
            <a:r>
              <a:rPr lang="en-US" altLang="zh-CN" sz="3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ū</a:t>
            </a:r>
            <a:endParaRPr lang="en-US" altLang="zh-CN" sz="36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44667" y="1598551"/>
            <a:ext cx="2441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Batang" panose="02030600000101010101" pitchFamily="18" charset="-127"/>
                <a:ea typeface="Batang" panose="02030600000101010101" pitchFamily="18" charset="-127"/>
              </a:rPr>
              <a:t>róng</a:t>
            </a:r>
            <a:endParaRPr lang="en-US" altLang="zh-CN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02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60648"/>
            <a:ext cx="1755958" cy="864096"/>
            <a:chOff x="395536" y="260648"/>
            <a:chExt cx="1755958" cy="864096"/>
          </a:xfrm>
        </p:grpSpPr>
        <p:sp>
          <p:nvSpPr>
            <p:cNvPr id="3" name="圆角矩形 2"/>
            <p:cNvSpPr/>
            <p:nvPr/>
          </p:nvSpPr>
          <p:spPr>
            <a:xfrm>
              <a:off x="395536" y="260648"/>
              <a:ext cx="1728192" cy="86409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7945" y="338753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我会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7504" y="1124744"/>
            <a:ext cx="1728192" cy="1787544"/>
            <a:chOff x="595196" y="230843"/>
            <a:chExt cx="1728192" cy="1787544"/>
          </a:xfrm>
        </p:grpSpPr>
        <p:grpSp>
          <p:nvGrpSpPr>
            <p:cNvPr id="6" name="组合 5"/>
            <p:cNvGrpSpPr/>
            <p:nvPr/>
          </p:nvGrpSpPr>
          <p:grpSpPr>
            <a:xfrm>
              <a:off x="595196" y="434211"/>
              <a:ext cx="1728192" cy="1584176"/>
              <a:chOff x="406871" y="281811"/>
              <a:chExt cx="1728192" cy="158417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06871" y="281811"/>
                <a:ext cx="1728192" cy="15841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" name="直接连接符 8"/>
              <p:cNvCxnSpPr>
                <a:stCxn id="8" idx="0"/>
                <a:endCxn id="8" idx="2"/>
              </p:cNvCxnSpPr>
              <p:nvPr/>
            </p:nvCxnSpPr>
            <p:spPr>
              <a:xfrm>
                <a:off x="1270967" y="281811"/>
                <a:ext cx="0" cy="1584176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>
                <a:stCxn id="8" idx="1"/>
                <a:endCxn id="8" idx="3"/>
              </p:cNvCxnSpPr>
              <p:nvPr/>
            </p:nvCxnSpPr>
            <p:spPr>
              <a:xfrm>
                <a:off x="406871" y="1073899"/>
                <a:ext cx="1728192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/>
            <p:cNvSpPr txBox="1"/>
            <p:nvPr/>
          </p:nvSpPr>
          <p:spPr>
            <a:xfrm>
              <a:off x="667271" y="230843"/>
              <a:ext cx="184731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1411" y="1336098"/>
            <a:ext cx="159530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1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203848" y="1124744"/>
            <a:ext cx="1728192" cy="1823677"/>
            <a:chOff x="3208827" y="1287580"/>
            <a:chExt cx="1728192" cy="1823677"/>
          </a:xfrm>
        </p:grpSpPr>
        <p:grpSp>
          <p:nvGrpSpPr>
            <p:cNvPr id="11" name="组合 10"/>
            <p:cNvGrpSpPr/>
            <p:nvPr/>
          </p:nvGrpSpPr>
          <p:grpSpPr>
            <a:xfrm>
              <a:off x="3208827" y="1323713"/>
              <a:ext cx="1728192" cy="1787544"/>
              <a:chOff x="595196" y="230843"/>
              <a:chExt cx="1728192" cy="178754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95196" y="434211"/>
                <a:ext cx="1728192" cy="1584176"/>
                <a:chOff x="406871" y="281811"/>
                <a:chExt cx="1728192" cy="1584176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406871" y="281811"/>
                  <a:ext cx="1728192" cy="15841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" name="直接连接符 14"/>
                <p:cNvCxnSpPr>
                  <a:stCxn id="14" idx="0"/>
                  <a:endCxn id="14" idx="2"/>
                </p:cNvCxnSpPr>
                <p:nvPr/>
              </p:nvCxnSpPr>
              <p:spPr>
                <a:xfrm>
                  <a:off x="1270967" y="281811"/>
                  <a:ext cx="0" cy="158417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>
                  <a:stCxn id="14" idx="1"/>
                  <a:endCxn id="14" idx="3"/>
                </p:cNvCxnSpPr>
                <p:nvPr/>
              </p:nvCxnSpPr>
              <p:spPr>
                <a:xfrm>
                  <a:off x="406871" y="1073899"/>
                  <a:ext cx="17281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TextBox 12"/>
              <p:cNvSpPr txBox="1"/>
              <p:nvPr/>
            </p:nvSpPr>
            <p:spPr>
              <a:xfrm>
                <a:off x="667271" y="230843"/>
                <a:ext cx="184731" cy="17851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3264723" y="1287580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rPr>
                <a:t>追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300192" y="1124744"/>
            <a:ext cx="1728192" cy="1787544"/>
            <a:chOff x="6300192" y="1425397"/>
            <a:chExt cx="1728192" cy="1787544"/>
          </a:xfrm>
        </p:grpSpPr>
        <p:grpSp>
          <p:nvGrpSpPr>
            <p:cNvPr id="17" name="组合 16"/>
            <p:cNvGrpSpPr/>
            <p:nvPr/>
          </p:nvGrpSpPr>
          <p:grpSpPr>
            <a:xfrm>
              <a:off x="6300192" y="1425397"/>
              <a:ext cx="1728192" cy="1787544"/>
              <a:chOff x="595196" y="230843"/>
              <a:chExt cx="1728192" cy="1787544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95196" y="434211"/>
                <a:ext cx="1728192" cy="1584176"/>
                <a:chOff x="406871" y="281811"/>
                <a:chExt cx="1728192" cy="1584176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406871" y="281811"/>
                  <a:ext cx="1728192" cy="15841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1" name="直接连接符 20"/>
                <p:cNvCxnSpPr>
                  <a:stCxn id="20" idx="0"/>
                  <a:endCxn id="20" idx="2"/>
                </p:cNvCxnSpPr>
                <p:nvPr/>
              </p:nvCxnSpPr>
              <p:spPr>
                <a:xfrm>
                  <a:off x="1270967" y="281811"/>
                  <a:ext cx="0" cy="158417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>
                  <a:stCxn id="20" idx="1"/>
                  <a:endCxn id="20" idx="3"/>
                </p:cNvCxnSpPr>
                <p:nvPr/>
              </p:nvCxnSpPr>
              <p:spPr>
                <a:xfrm>
                  <a:off x="406871" y="1073899"/>
                  <a:ext cx="17281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TextBox 18"/>
              <p:cNvSpPr txBox="1"/>
              <p:nvPr/>
            </p:nvSpPr>
            <p:spPr>
              <a:xfrm>
                <a:off x="667271" y="230843"/>
                <a:ext cx="184731" cy="17851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6372267" y="1427837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rPr>
                <a:t>店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03848" y="3068960"/>
            <a:ext cx="1728192" cy="1787544"/>
            <a:chOff x="107504" y="1333658"/>
            <a:chExt cx="1728192" cy="1787544"/>
          </a:xfrm>
        </p:grpSpPr>
        <p:grpSp>
          <p:nvGrpSpPr>
            <p:cNvPr id="27" name="组合 26"/>
            <p:cNvGrpSpPr/>
            <p:nvPr/>
          </p:nvGrpSpPr>
          <p:grpSpPr>
            <a:xfrm>
              <a:off x="107504" y="1333658"/>
              <a:ext cx="1728192" cy="1787544"/>
              <a:chOff x="595196" y="230843"/>
              <a:chExt cx="1728192" cy="1787544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95196" y="434211"/>
                <a:ext cx="1728192" cy="1584176"/>
                <a:chOff x="406871" y="281811"/>
                <a:chExt cx="1728192" cy="1584176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406871" y="281811"/>
                  <a:ext cx="1728192" cy="15841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33" name="直接连接符 32"/>
                <p:cNvCxnSpPr>
                  <a:stCxn id="32" idx="0"/>
                  <a:endCxn id="32" idx="2"/>
                </p:cNvCxnSpPr>
                <p:nvPr/>
              </p:nvCxnSpPr>
              <p:spPr>
                <a:xfrm>
                  <a:off x="1270967" y="281811"/>
                  <a:ext cx="0" cy="158417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>
                  <a:stCxn id="32" idx="1"/>
                  <a:endCxn id="32" idx="3"/>
                </p:cNvCxnSpPr>
                <p:nvPr/>
              </p:nvCxnSpPr>
              <p:spPr>
                <a:xfrm>
                  <a:off x="406871" y="1073899"/>
                  <a:ext cx="17281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TextBox 30"/>
              <p:cNvSpPr txBox="1"/>
              <p:nvPr/>
            </p:nvSpPr>
            <p:spPr>
              <a:xfrm>
                <a:off x="667271" y="230843"/>
                <a:ext cx="184731" cy="17851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179579" y="1336098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rPr>
                <a:t>徐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7504" y="3068960"/>
            <a:ext cx="1728192" cy="1795230"/>
            <a:chOff x="3779912" y="1981154"/>
            <a:chExt cx="1728192" cy="1795230"/>
          </a:xfrm>
        </p:grpSpPr>
        <p:grpSp>
          <p:nvGrpSpPr>
            <p:cNvPr id="37" name="组合 36"/>
            <p:cNvGrpSpPr/>
            <p:nvPr/>
          </p:nvGrpSpPr>
          <p:grpSpPr>
            <a:xfrm>
              <a:off x="3779912" y="1988840"/>
              <a:ext cx="1728192" cy="1787544"/>
              <a:chOff x="595196" y="230843"/>
              <a:chExt cx="1728192" cy="178754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595196" y="434211"/>
                <a:ext cx="1728192" cy="1584176"/>
                <a:chOff x="406871" y="281811"/>
                <a:chExt cx="1728192" cy="1584176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406871" y="281811"/>
                  <a:ext cx="1728192" cy="15841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2" name="直接连接符 41"/>
                <p:cNvCxnSpPr>
                  <a:stCxn id="41" idx="0"/>
                  <a:endCxn id="41" idx="2"/>
                </p:cNvCxnSpPr>
                <p:nvPr/>
              </p:nvCxnSpPr>
              <p:spPr>
                <a:xfrm>
                  <a:off x="1270967" y="281811"/>
                  <a:ext cx="0" cy="158417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>
                  <a:stCxn id="41" idx="1"/>
                  <a:endCxn id="41" idx="3"/>
                </p:cNvCxnSpPr>
                <p:nvPr/>
              </p:nvCxnSpPr>
              <p:spPr>
                <a:xfrm>
                  <a:off x="406871" y="1073899"/>
                  <a:ext cx="17281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" name="TextBox 39"/>
              <p:cNvSpPr txBox="1"/>
              <p:nvPr/>
            </p:nvSpPr>
            <p:spPr>
              <a:xfrm>
                <a:off x="667271" y="230843"/>
                <a:ext cx="184731" cy="17851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3851987" y="1981154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rPr>
                <a:t>枯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72200" y="3068960"/>
            <a:ext cx="1728192" cy="1837488"/>
            <a:chOff x="3180949" y="5031472"/>
            <a:chExt cx="1728192" cy="1837488"/>
          </a:xfrm>
        </p:grpSpPr>
        <p:grpSp>
          <p:nvGrpSpPr>
            <p:cNvPr id="44" name="组合 43"/>
            <p:cNvGrpSpPr/>
            <p:nvPr/>
          </p:nvGrpSpPr>
          <p:grpSpPr>
            <a:xfrm>
              <a:off x="3180949" y="5081416"/>
              <a:ext cx="1728192" cy="1787544"/>
              <a:chOff x="595196" y="230843"/>
              <a:chExt cx="1728192" cy="1787544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595196" y="434211"/>
                <a:ext cx="1728192" cy="1584176"/>
                <a:chOff x="406871" y="281811"/>
                <a:chExt cx="1728192" cy="1584176"/>
              </a:xfrm>
            </p:grpSpPr>
            <p:sp>
              <p:nvSpPr>
                <p:cNvPr id="47" name="矩形 46"/>
                <p:cNvSpPr/>
                <p:nvPr/>
              </p:nvSpPr>
              <p:spPr>
                <a:xfrm>
                  <a:off x="406871" y="281811"/>
                  <a:ext cx="1728192" cy="15841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8" name="直接连接符 47"/>
                <p:cNvCxnSpPr>
                  <a:stCxn id="47" idx="0"/>
                  <a:endCxn id="47" idx="2"/>
                </p:cNvCxnSpPr>
                <p:nvPr/>
              </p:nvCxnSpPr>
              <p:spPr>
                <a:xfrm>
                  <a:off x="1270967" y="281811"/>
                  <a:ext cx="0" cy="158417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>
                  <a:stCxn id="47" idx="1"/>
                  <a:endCxn id="47" idx="3"/>
                </p:cNvCxnSpPr>
                <p:nvPr/>
              </p:nvCxnSpPr>
              <p:spPr>
                <a:xfrm>
                  <a:off x="406871" y="1073899"/>
                  <a:ext cx="17281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TextBox 45"/>
              <p:cNvSpPr txBox="1"/>
              <p:nvPr/>
            </p:nvSpPr>
            <p:spPr>
              <a:xfrm>
                <a:off x="667271" y="230843"/>
                <a:ext cx="184731" cy="17851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3296280" y="5031472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rPr>
                <a:t>烧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03848" y="4941168"/>
            <a:ext cx="1728192" cy="1796473"/>
            <a:chOff x="2007478" y="3266676"/>
            <a:chExt cx="1728192" cy="1796473"/>
          </a:xfrm>
        </p:grpSpPr>
        <p:grpSp>
          <p:nvGrpSpPr>
            <p:cNvPr id="54" name="组合 53"/>
            <p:cNvGrpSpPr/>
            <p:nvPr/>
          </p:nvGrpSpPr>
          <p:grpSpPr>
            <a:xfrm>
              <a:off x="2007478" y="3275605"/>
              <a:ext cx="1728192" cy="1787544"/>
              <a:chOff x="595196" y="230843"/>
              <a:chExt cx="1728192" cy="1787544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595196" y="434211"/>
                <a:ext cx="1728192" cy="1584176"/>
                <a:chOff x="406871" y="281811"/>
                <a:chExt cx="1728192" cy="1584176"/>
              </a:xfrm>
            </p:grpSpPr>
            <p:sp>
              <p:nvSpPr>
                <p:cNvPr id="58" name="矩形 57"/>
                <p:cNvSpPr/>
                <p:nvPr/>
              </p:nvSpPr>
              <p:spPr>
                <a:xfrm>
                  <a:off x="406871" y="281811"/>
                  <a:ext cx="1728192" cy="15841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9" name="直接连接符 58"/>
                <p:cNvCxnSpPr>
                  <a:stCxn id="58" idx="0"/>
                  <a:endCxn id="58" idx="2"/>
                </p:cNvCxnSpPr>
                <p:nvPr/>
              </p:nvCxnSpPr>
              <p:spPr>
                <a:xfrm>
                  <a:off x="1270967" y="281811"/>
                  <a:ext cx="0" cy="158417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>
                  <a:stCxn id="58" idx="1"/>
                  <a:endCxn id="58" idx="3"/>
                </p:cNvCxnSpPr>
                <p:nvPr/>
              </p:nvCxnSpPr>
              <p:spPr>
                <a:xfrm>
                  <a:off x="406871" y="1073899"/>
                  <a:ext cx="17281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" name="TextBox 56"/>
              <p:cNvSpPr txBox="1"/>
              <p:nvPr/>
            </p:nvSpPr>
            <p:spPr>
              <a:xfrm>
                <a:off x="667271" y="230843"/>
                <a:ext cx="184731" cy="17851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2080950" y="3266676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rPr>
                <a:t>菜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95602" y="4941168"/>
            <a:ext cx="1728192" cy="1787544"/>
            <a:chOff x="1691680" y="4509120"/>
            <a:chExt cx="1728192" cy="1787544"/>
          </a:xfrm>
        </p:grpSpPr>
        <p:grpSp>
          <p:nvGrpSpPr>
            <p:cNvPr id="62" name="组合 61"/>
            <p:cNvGrpSpPr/>
            <p:nvPr/>
          </p:nvGrpSpPr>
          <p:grpSpPr>
            <a:xfrm>
              <a:off x="1691680" y="4509120"/>
              <a:ext cx="1728192" cy="1787544"/>
              <a:chOff x="595196" y="230843"/>
              <a:chExt cx="1728192" cy="1787544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595196" y="434211"/>
                <a:ext cx="1728192" cy="1584176"/>
                <a:chOff x="406871" y="281811"/>
                <a:chExt cx="1728192" cy="1584176"/>
              </a:xfrm>
            </p:grpSpPr>
            <p:sp>
              <p:nvSpPr>
                <p:cNvPr id="66" name="矩形 65"/>
                <p:cNvSpPr/>
                <p:nvPr/>
              </p:nvSpPr>
              <p:spPr>
                <a:xfrm>
                  <a:off x="406871" y="281811"/>
                  <a:ext cx="1728192" cy="15841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7" name="直接连接符 66"/>
                <p:cNvCxnSpPr>
                  <a:stCxn id="66" idx="0"/>
                  <a:endCxn id="66" idx="2"/>
                </p:cNvCxnSpPr>
                <p:nvPr/>
              </p:nvCxnSpPr>
              <p:spPr>
                <a:xfrm>
                  <a:off x="1270967" y="281811"/>
                  <a:ext cx="0" cy="158417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>
                  <a:stCxn id="66" idx="1"/>
                  <a:endCxn id="66" idx="3"/>
                </p:cNvCxnSpPr>
                <p:nvPr/>
              </p:nvCxnSpPr>
              <p:spPr>
                <a:xfrm>
                  <a:off x="406871" y="1073899"/>
                  <a:ext cx="17281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5" name="TextBox 64"/>
              <p:cNvSpPr txBox="1"/>
              <p:nvPr/>
            </p:nvSpPr>
            <p:spPr>
              <a:xfrm>
                <a:off x="667271" y="230843"/>
                <a:ext cx="184731" cy="17851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1763755" y="4511560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rPr>
                <a:t>宿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7504" y="4941168"/>
            <a:ext cx="1728192" cy="1837747"/>
            <a:chOff x="149063" y="4920275"/>
            <a:chExt cx="1728192" cy="1837747"/>
          </a:xfrm>
        </p:grpSpPr>
        <p:grpSp>
          <p:nvGrpSpPr>
            <p:cNvPr id="70" name="组合 69"/>
            <p:cNvGrpSpPr/>
            <p:nvPr/>
          </p:nvGrpSpPr>
          <p:grpSpPr>
            <a:xfrm>
              <a:off x="149063" y="4970478"/>
              <a:ext cx="1728192" cy="1787544"/>
              <a:chOff x="595196" y="230843"/>
              <a:chExt cx="1728192" cy="1787544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595196" y="434211"/>
                <a:ext cx="1728192" cy="1584176"/>
                <a:chOff x="406871" y="281811"/>
                <a:chExt cx="1728192" cy="1584176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406871" y="281811"/>
                  <a:ext cx="1728192" cy="15841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5" name="直接连接符 74"/>
                <p:cNvCxnSpPr>
                  <a:stCxn id="74" idx="0"/>
                  <a:endCxn id="74" idx="2"/>
                </p:cNvCxnSpPr>
                <p:nvPr/>
              </p:nvCxnSpPr>
              <p:spPr>
                <a:xfrm>
                  <a:off x="1270967" y="281811"/>
                  <a:ext cx="0" cy="158417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>
                  <a:stCxn id="74" idx="1"/>
                  <a:endCxn id="74" idx="3"/>
                </p:cNvCxnSpPr>
                <p:nvPr/>
              </p:nvCxnSpPr>
              <p:spPr>
                <a:xfrm>
                  <a:off x="406871" y="1073899"/>
                  <a:ext cx="17281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" name="TextBox 72"/>
              <p:cNvSpPr txBox="1"/>
              <p:nvPr/>
            </p:nvSpPr>
            <p:spPr>
              <a:xfrm>
                <a:off x="667271" y="230843"/>
                <a:ext cx="184731" cy="17851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199366" y="4920275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>
                  <a:latin typeface="楷体" panose="02010609060101010101" pitchFamily="49" charset="-122"/>
                  <a:ea typeface="楷体" panose="02010609060101010101" pitchFamily="49" charset="-122"/>
                </a:rPr>
                <a:t>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56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720</Words>
  <Application>Microsoft Office PowerPoint</Application>
  <PresentationFormat>全屏显示(4:3)</PresentationFormat>
  <Paragraphs>156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37</cp:revision>
  <dcterms:created xsi:type="dcterms:W3CDTF">2017-02-07T12:23:35Z</dcterms:created>
  <dcterms:modified xsi:type="dcterms:W3CDTF">2017-02-09T15:15:35Z</dcterms:modified>
</cp:coreProperties>
</file>