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7" r:id="rId6"/>
    <p:sldId id="261" r:id="rId7"/>
    <p:sldId id="260" r:id="rId8"/>
    <p:sldId id="262" r:id="rId9"/>
    <p:sldId id="268" r:id="rId10"/>
    <p:sldId id="263" r:id="rId11"/>
    <p:sldId id="273" r:id="rId12"/>
    <p:sldId id="278" r:id="rId13"/>
    <p:sldId id="264" r:id="rId14"/>
    <p:sldId id="283" r:id="rId15"/>
    <p:sldId id="284" r:id="rId16"/>
    <p:sldId id="286" r:id="rId17"/>
    <p:sldId id="289" r:id="rId18"/>
    <p:sldId id="290" r:id="rId19"/>
    <p:sldId id="291" r:id="rId20"/>
    <p:sldId id="266" r:id="rId21"/>
    <p:sldId id="292" r:id="rId22"/>
    <p:sldId id="293"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microsoft.com/office/2007/relationships/hdphoto" Target="../media/image29.wdp"/><Relationship Id="rId7" Type="http://schemas.openxmlformats.org/officeDocument/2006/relationships/image" Target="../media/image28.png"/><Relationship Id="rId6" Type="http://schemas.microsoft.com/office/2007/relationships/hdphoto" Target="../media/image27.wdp"/><Relationship Id="rId5" Type="http://schemas.openxmlformats.org/officeDocument/2006/relationships/image" Target="../media/image26.png"/><Relationship Id="rId4" Type="http://schemas.microsoft.com/office/2007/relationships/hdphoto" Target="../media/image25.wdp"/><Relationship Id="rId3" Type="http://schemas.openxmlformats.org/officeDocument/2006/relationships/image" Target="../media/image24.png"/><Relationship Id="rId2" Type="http://schemas.microsoft.com/office/2007/relationships/hdphoto" Target="../media/image23.wdp"/><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microsoft.com/office/2007/relationships/hdphoto" Target="../media/image34.wdp"/><Relationship Id="rId3" Type="http://schemas.openxmlformats.org/officeDocument/2006/relationships/image" Target="../media/image33.png"/><Relationship Id="rId2" Type="http://schemas.microsoft.com/office/2007/relationships/hdphoto" Target="../media/image32.wdp"/><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tags" Target="../tags/tag2.xml"/><Relationship Id="rId2" Type="http://schemas.openxmlformats.org/officeDocument/2006/relationships/image" Target="../media/image14.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0" y="0"/>
            <a:ext cx="2800350" cy="1085850"/>
          </a:xfrm>
          <a:prstGeom prst="rect">
            <a:avLst/>
          </a:prstGeom>
        </p:spPr>
      </p:pic>
      <p:sp>
        <p:nvSpPr>
          <p:cNvPr id="6" name="文本框 5"/>
          <p:cNvSpPr txBox="1"/>
          <p:nvPr/>
        </p:nvSpPr>
        <p:spPr>
          <a:xfrm>
            <a:off x="235585" y="1085850"/>
            <a:ext cx="11720195" cy="1938020"/>
          </a:xfrm>
          <a:prstGeom prst="rect">
            <a:avLst/>
          </a:prstGeom>
          <a:noFill/>
        </p:spPr>
        <p:txBody>
          <a:bodyPr wrap="square" rtlCol="0">
            <a:spAutoFit/>
          </a:bodyPr>
          <a:p>
            <a:pPr algn="ctr">
              <a:lnSpc>
                <a:spcPct val="150000"/>
              </a:lnSpc>
            </a:pPr>
            <a:r>
              <a:rPr lang="zh-CN" altLang="en-US" sz="4000" b="1">
                <a:latin typeface="楷体" panose="02010609060101010101" charset="-122"/>
                <a:ea typeface="楷体" panose="02010609060101010101" charset="-122"/>
              </a:rPr>
              <a:t>观三国烽烟，识梁山好汉，</a:t>
            </a:r>
            <a:endParaRPr lang="zh-CN" altLang="en-US" sz="4000" b="1">
              <a:latin typeface="楷体" panose="02010609060101010101" charset="-122"/>
              <a:ea typeface="楷体" panose="02010609060101010101" charset="-122"/>
            </a:endParaRPr>
          </a:p>
          <a:p>
            <a:pPr algn="ctr">
              <a:lnSpc>
                <a:spcPct val="150000"/>
              </a:lnSpc>
            </a:pPr>
            <a:r>
              <a:rPr lang="zh-CN" altLang="en-US" sz="4000" b="1">
                <a:latin typeface="楷体" panose="02010609060101010101" charset="-122"/>
                <a:ea typeface="楷体" panose="02010609060101010101" charset="-122"/>
              </a:rPr>
              <a:t>叹取经艰难，惜红楼梦残。</a:t>
            </a:r>
            <a:endParaRPr lang="zh-CN" altLang="en-US" sz="4000" b="1">
              <a:latin typeface="楷体" panose="02010609060101010101" charset="-122"/>
              <a:ea typeface="楷体" panose="02010609060101010101" charset="-122"/>
            </a:endParaRPr>
          </a:p>
        </p:txBody>
      </p:sp>
      <p:pic>
        <p:nvPicPr>
          <p:cNvPr id="7" name="图片 6" descr="u=456040469,1976137664&amp;fm=26&amp;gp=0"/>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636135" y="3324860"/>
            <a:ext cx="2919730" cy="2919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784225"/>
            <a:ext cx="3356610" cy="829945"/>
          </a:xfrm>
          <a:prstGeom prst="rect">
            <a:avLst/>
          </a:prstGeom>
          <a:noFill/>
        </p:spPr>
        <p:txBody>
          <a:bodyPr wrap="square" rtlCol="0">
            <a:spAutoFit/>
          </a:bodyPr>
          <a:p>
            <a:r>
              <a:rPr lang="zh-CN" altLang="en-US" sz="4800" b="1">
                <a:latin typeface="楷体" panose="02010609060101010101" charset="-122"/>
                <a:ea typeface="楷体" panose="02010609060101010101" charset="-122"/>
              </a:rPr>
              <a:t>补充资料：</a:t>
            </a:r>
            <a:endParaRPr lang="zh-CN" altLang="en-US" sz="4800" b="1">
              <a:latin typeface="楷体" panose="02010609060101010101" charset="-122"/>
              <a:ea typeface="楷体" panose="02010609060101010101" charset="-122"/>
            </a:endParaRPr>
          </a:p>
        </p:txBody>
      </p:sp>
      <p:sp>
        <p:nvSpPr>
          <p:cNvPr id="3" name="文本框 2"/>
          <p:cNvSpPr txBox="1"/>
          <p:nvPr/>
        </p:nvSpPr>
        <p:spPr>
          <a:xfrm>
            <a:off x="1010285" y="1835785"/>
            <a:ext cx="10171430" cy="3784600"/>
          </a:xfrm>
          <a:prstGeom prst="rect">
            <a:avLst/>
          </a:prstGeom>
          <a:solidFill>
            <a:schemeClr val="bg1"/>
          </a:solidFill>
          <a:ln w="28575">
            <a:solidFill>
              <a:srgbClr val="7030A0"/>
            </a:solidFill>
          </a:ln>
          <a:effectLst>
            <a:glow rad="228600">
              <a:schemeClr val="accent2">
                <a:satMod val="175000"/>
                <a:alpha val="40000"/>
              </a:schemeClr>
            </a:glow>
          </a:effectLst>
        </p:spPr>
        <p:txBody>
          <a:bodyPr wrap="square" rtlCol="0" anchor="t">
            <a:spAutoFit/>
          </a:bodyPr>
          <a:p>
            <a:pPr>
              <a:lnSpc>
                <a:spcPct val="150000"/>
              </a:lnSpc>
            </a:pP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据沈括在《梦溪笔谈》中记载，古代工匠造箭，1个工匠1天的时间造箭25枝。另外，史书也记载，当时吴军中专门有一个箭匠营，共计100人。</a:t>
            </a:r>
            <a:endParaRPr lang="zh-CN" altLang="en-US" sz="40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06425" y="468630"/>
            <a:ext cx="10979150" cy="1753235"/>
          </a:xfrm>
          <a:prstGeom prst="rect">
            <a:avLst/>
          </a:prstGeom>
          <a:noFill/>
        </p:spPr>
        <p:txBody>
          <a:bodyPr wrap="square" rtlCol="0">
            <a:spAutoFit/>
          </a:bodyPr>
          <a:p>
            <a:pPr>
              <a:lnSpc>
                <a:spcPct val="150000"/>
              </a:lnSpc>
            </a:pPr>
            <a:r>
              <a:rPr lang="en-US" altLang="zh-CN" sz="3600" b="1">
                <a:latin typeface="仿宋" panose="02010609060101010101" charset="-122"/>
                <a:ea typeface="仿宋" panose="02010609060101010101" charset="-122"/>
              </a:rPr>
              <a:t>    </a:t>
            </a:r>
            <a:r>
              <a:rPr lang="zh-CN" sz="3600" b="1">
                <a:latin typeface="仿宋" panose="02010609060101010101" charset="-122"/>
                <a:ea typeface="仿宋" panose="02010609060101010101" charset="-122"/>
              </a:rPr>
              <a:t>诸葛亮为什么不揭穿周瑜，反而接受赶造十万支箭的任务，并且立下军令状？</a:t>
            </a:r>
            <a:endParaRPr lang="zh-CN" sz="3600" b="1">
              <a:latin typeface="仿宋" panose="02010609060101010101" charset="-122"/>
              <a:ea typeface="仿宋" panose="02010609060101010101" charset="-122"/>
            </a:endParaRPr>
          </a:p>
        </p:txBody>
      </p:sp>
      <p:pic>
        <p:nvPicPr>
          <p:cNvPr id="9" name="图片 8" descr="timg (3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3296920"/>
            <a:ext cx="3024505" cy="3251835"/>
          </a:xfrm>
          <a:prstGeom prst="rect">
            <a:avLst/>
          </a:prstGeom>
        </p:spPr>
      </p:pic>
      <p:sp>
        <p:nvSpPr>
          <p:cNvPr id="10250" name="Text Box 10"/>
          <p:cNvSpPr txBox="1"/>
          <p:nvPr/>
        </p:nvSpPr>
        <p:spPr>
          <a:xfrm>
            <a:off x="1042670" y="2385695"/>
            <a:ext cx="7792085" cy="3969385"/>
          </a:xfrm>
          <a:prstGeom prst="rect">
            <a:avLst/>
          </a:prstGeom>
          <a:solidFill>
            <a:schemeClr val="bg1"/>
          </a:solidFill>
          <a:ln w="28575">
            <a:solidFill>
              <a:srgbClr val="00B050"/>
            </a:solidFill>
          </a:ln>
          <a:effectLst>
            <a:glow rad="228600">
              <a:schemeClr val="accent4">
                <a:satMod val="175000"/>
                <a:alpha val="40000"/>
              </a:schemeClr>
            </a:glow>
          </a:effectLst>
        </p:spPr>
        <p:txBody>
          <a:bodyPr wrap="square">
            <a:spAutoFit/>
          </a:bodyPr>
          <a:p>
            <a:pPr algn="l">
              <a:spcBef>
                <a:spcPct val="50000"/>
              </a:spcBef>
            </a:pPr>
            <a:r>
              <a:rPr lang="en-US" altLang="zh-CN" sz="3600" b="1" dirty="0">
                <a:latin typeface="楷体" panose="02010609060101010101" charset="-122"/>
                <a:ea typeface="楷体" panose="02010609060101010101" charset="-122"/>
                <a:cs typeface="楷体" panose="02010609060101010101" charset="-122"/>
              </a:rPr>
              <a:t>    </a:t>
            </a:r>
            <a:r>
              <a:rPr lang="zh-CN" altLang="en-US" sz="3600" b="1" dirty="0">
                <a:latin typeface="楷体" panose="02010609060101010101" charset="-122"/>
                <a:ea typeface="楷体" panose="02010609060101010101" charset="-122"/>
                <a:cs typeface="楷体" panose="02010609060101010101" charset="-122"/>
              </a:rPr>
              <a:t>一方面诸葛亮顾全大局，为了维护蜀、吴联盟和战胜曹操的十万大军，所以不和周瑜计较；另一方面诸葛亮对于向曹操借箭的计划早就成竹在胸，所以他欣然地立下了周瑜想置他于死地的“军令状”，体现了诸葛亮的足智多谋。</a:t>
            </a:r>
            <a:endParaRPr lang="zh-CN" altLang="en-US" sz="36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250"/>
                                        </p:tgtEl>
                                        <p:attrNameLst>
                                          <p:attrName>style.visibility</p:attrName>
                                        </p:attrNameLst>
                                      </p:cBhvr>
                                      <p:to>
                                        <p:strVal val="visible"/>
                                      </p:to>
                                    </p:set>
                                    <p:animEffect transition="in" filter="box(in)">
                                      <p:cBhvr>
                                        <p:cTn id="7" dur="500"/>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372110" y="190500"/>
            <a:ext cx="5844540" cy="768350"/>
            <a:chOff x="1190" y="594"/>
            <a:chExt cx="9204" cy="1210"/>
          </a:xfrm>
        </p:grpSpPr>
        <p:sp>
          <p:nvSpPr>
            <p:cNvPr id="2050" name=" 2050"/>
            <p:cNvSpPr/>
            <p:nvPr/>
          </p:nvSpPr>
          <p:spPr bwMode="auto">
            <a:xfrm>
              <a:off x="1190" y="719"/>
              <a:ext cx="976" cy="959"/>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 name="文本框 1"/>
            <p:cNvSpPr txBox="1"/>
            <p:nvPr/>
          </p:nvSpPr>
          <p:spPr>
            <a:xfrm>
              <a:off x="2166" y="594"/>
              <a:ext cx="8228" cy="1210"/>
            </a:xfrm>
            <a:prstGeom prst="rect">
              <a:avLst/>
            </a:prstGeom>
            <a:noFill/>
          </p:spPr>
          <p:txBody>
            <a:bodyPr wrap="square" rtlCol="0">
              <a:spAutoFit/>
            </a:bodyPr>
            <a:p>
              <a:r>
                <a:rPr lang="en-US" altLang="zh-CN" sz="4400" b="1">
                  <a:solidFill>
                    <a:srgbClr val="FF0000"/>
                  </a:solidFill>
                  <a:latin typeface="楷体" panose="02010609060101010101" charset="-122"/>
                  <a:ea typeface="楷体" panose="02010609060101010101" charset="-122"/>
                </a:rPr>
                <a:t>“</a:t>
              </a:r>
              <a:r>
                <a:rPr lang="zh-CN" altLang="en-US" sz="4400" b="1">
                  <a:solidFill>
                    <a:srgbClr val="FF0000"/>
                  </a:solidFill>
                  <a:latin typeface="楷体" panose="02010609060101010101" charset="-122"/>
                  <a:ea typeface="楷体" panose="02010609060101010101" charset="-122"/>
                </a:rPr>
                <a:t>草船借箭</a:t>
              </a:r>
              <a:r>
                <a:rPr lang="en-US" altLang="zh-CN" sz="4400" b="1">
                  <a:solidFill>
                    <a:srgbClr val="FF0000"/>
                  </a:solidFill>
                  <a:latin typeface="楷体" panose="02010609060101010101" charset="-122"/>
                  <a:ea typeface="楷体" panose="02010609060101010101" charset="-122"/>
                </a:rPr>
                <a:t>”</a:t>
              </a:r>
              <a:endParaRPr lang="zh-CN" altLang="en-US" sz="4400" b="1">
                <a:solidFill>
                  <a:srgbClr val="FF0000"/>
                </a:solidFill>
                <a:latin typeface="楷体" panose="02010609060101010101" charset="-122"/>
                <a:ea typeface="楷体" panose="02010609060101010101" charset="-122"/>
              </a:endParaRPr>
            </a:p>
          </p:txBody>
        </p:sp>
      </p:grpSp>
      <p:sp>
        <p:nvSpPr>
          <p:cNvPr id="7" name="文本框 6"/>
          <p:cNvSpPr txBox="1"/>
          <p:nvPr/>
        </p:nvSpPr>
        <p:spPr>
          <a:xfrm>
            <a:off x="606425" y="1287145"/>
            <a:ext cx="10979150" cy="2584450"/>
          </a:xfrm>
          <a:prstGeom prst="rect">
            <a:avLst/>
          </a:prstGeom>
          <a:noFill/>
        </p:spPr>
        <p:txBody>
          <a:bodyPr wrap="square" rtlCol="0">
            <a:spAutoFit/>
          </a:bodyPr>
          <a:p>
            <a:pPr>
              <a:lnSpc>
                <a:spcPct val="150000"/>
              </a:lnSpc>
            </a:pPr>
            <a:r>
              <a:rPr lang="en-US" altLang="zh-CN" sz="3600" b="1">
                <a:latin typeface="楷体" panose="02010609060101010101" charset="-122"/>
                <a:ea typeface="楷体" panose="02010609060101010101" charset="-122"/>
                <a:cs typeface="楷体" panose="02010609060101010101" charset="-122"/>
              </a:rPr>
              <a:t>    </a:t>
            </a:r>
            <a:r>
              <a:rPr lang="zh-CN" sz="3600" b="1">
                <a:latin typeface="楷体" panose="02010609060101010101" charset="-122"/>
                <a:ea typeface="楷体" panose="02010609060101010101" charset="-122"/>
                <a:cs typeface="楷体" panose="02010609060101010101" charset="-122"/>
              </a:rPr>
              <a:t>二十条船靠岸的时候，周瑜派来的五百个军士正好来到江边搬箭。每条船大约有五六千支箭，二十条船总共十万多支。</a:t>
            </a:r>
            <a:endParaRPr lang="zh-CN" sz="36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798830" y="4081780"/>
            <a:ext cx="10594340" cy="1938020"/>
          </a:xfrm>
          <a:prstGeom prst="rect">
            <a:avLst/>
          </a:prstGeom>
          <a:noFill/>
        </p:spPr>
        <p:txBody>
          <a:bodyPr wrap="square" rtlCol="0">
            <a:spAutoFit/>
          </a:bodyPr>
          <a:p>
            <a:pPr>
              <a:lnSpc>
                <a:spcPct val="150000"/>
              </a:lnSpc>
            </a:pPr>
            <a:r>
              <a:rPr lang="en-US" altLang="zh-CN" sz="4000" b="1">
                <a:solidFill>
                  <a:srgbClr val="FF0000"/>
                </a:solidFill>
                <a:latin typeface="仿宋" panose="02010609060101010101" charset="-122"/>
                <a:ea typeface="仿宋" panose="02010609060101010101" charset="-122"/>
              </a:rPr>
              <a:t>    </a:t>
            </a:r>
            <a:r>
              <a:rPr lang="zh-CN" sz="4000" b="1">
                <a:solidFill>
                  <a:srgbClr val="FF0000"/>
                </a:solidFill>
                <a:latin typeface="仿宋" panose="02010609060101010101" charset="-122"/>
                <a:ea typeface="仿宋" panose="02010609060101010101" charset="-122"/>
              </a:rPr>
              <a:t>自读课文</a:t>
            </a:r>
            <a:r>
              <a:rPr lang="en-US" altLang="zh-CN" sz="4000" b="1">
                <a:solidFill>
                  <a:srgbClr val="FF0000"/>
                </a:solidFill>
                <a:latin typeface="仿宋" panose="02010609060101010101" charset="-122"/>
                <a:ea typeface="仿宋" panose="02010609060101010101" charset="-122"/>
              </a:rPr>
              <a:t>3-9</a:t>
            </a:r>
            <a:r>
              <a:rPr lang="zh-CN" altLang="en-US" sz="4000" b="1">
                <a:solidFill>
                  <a:srgbClr val="FF0000"/>
                </a:solidFill>
                <a:latin typeface="仿宋" panose="02010609060101010101" charset="-122"/>
                <a:ea typeface="仿宋" panose="02010609060101010101" charset="-122"/>
              </a:rPr>
              <a:t>自然段，思考</a:t>
            </a:r>
            <a:r>
              <a:rPr lang="en-US" altLang="zh-CN" sz="4000" b="1">
                <a:solidFill>
                  <a:srgbClr val="FF0000"/>
                </a:solidFill>
                <a:latin typeface="仿宋" panose="02010609060101010101" charset="-122"/>
                <a:ea typeface="仿宋" panose="02010609060101010101" charset="-122"/>
              </a:rPr>
              <a:t>“</a:t>
            </a:r>
            <a:r>
              <a:rPr lang="zh-CN" altLang="en-US" sz="4000" b="1">
                <a:solidFill>
                  <a:srgbClr val="FF0000"/>
                </a:solidFill>
                <a:latin typeface="仿宋" panose="02010609060101010101" charset="-122"/>
                <a:ea typeface="仿宋" panose="02010609060101010101" charset="-122"/>
              </a:rPr>
              <a:t>草船借箭</a:t>
            </a:r>
            <a:r>
              <a:rPr lang="en-US" altLang="zh-CN" sz="4000" b="1">
                <a:solidFill>
                  <a:srgbClr val="FF0000"/>
                </a:solidFill>
                <a:latin typeface="仿宋" panose="02010609060101010101" charset="-122"/>
                <a:ea typeface="仿宋" panose="02010609060101010101" charset="-122"/>
              </a:rPr>
              <a:t>”</a:t>
            </a:r>
            <a:r>
              <a:rPr lang="zh-CN" altLang="en-US" sz="4000" b="1">
                <a:solidFill>
                  <a:srgbClr val="FF0000"/>
                </a:solidFill>
                <a:latin typeface="仿宋" panose="02010609060101010101" charset="-122"/>
                <a:ea typeface="仿宋" panose="02010609060101010101" charset="-122"/>
              </a:rPr>
              <a:t>成功的因素有哪些？</a:t>
            </a:r>
            <a:endParaRPr lang="zh-CN" altLang="en-US" sz="4000" b="1">
              <a:solidFill>
                <a:srgbClr val="FF0000"/>
              </a:solidFill>
              <a:latin typeface="仿宋" panose="02010609060101010101" charset="-122"/>
              <a:ea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76" name="AutoShape 12"/>
          <p:cNvSpPr/>
          <p:nvPr/>
        </p:nvSpPr>
        <p:spPr>
          <a:xfrm>
            <a:off x="3451860" y="266700"/>
            <a:ext cx="5029200" cy="1676400"/>
          </a:xfrm>
          <a:prstGeom prst="notchedRightArrow">
            <a:avLst>
              <a:gd name="adj1" fmla="val 50000"/>
              <a:gd name="adj2" fmla="val 61361"/>
            </a:avLst>
          </a:prstGeom>
          <a:solidFill>
            <a:srgbClr val="FFFF00"/>
          </a:solidFill>
          <a:ln w="38100" cap="flat" cmpd="sng">
            <a:solidFill>
              <a:schemeClr val="tx1"/>
            </a:solidFill>
            <a:prstDash val="solid"/>
            <a:miter/>
            <a:headEnd type="none" w="med" len="med"/>
            <a:tailEnd type="none" w="med" len="med"/>
          </a:ln>
        </p:spPr>
        <p:txBody>
          <a:bodyPr wrap="none" anchor="ctr"/>
          <a:p>
            <a:r>
              <a:rPr lang="zh-CN" altLang="en-US" sz="3200" b="1" dirty="0">
                <a:latin typeface="楷体" panose="02010609060101010101" charset="-122"/>
                <a:ea typeface="楷体" panose="02010609060101010101" charset="-122"/>
              </a:rPr>
              <a:t>草船借箭成功的因素：</a:t>
            </a:r>
            <a:endParaRPr lang="zh-CN" altLang="en-US" sz="3200" b="1" dirty="0">
              <a:latin typeface="楷体" panose="02010609060101010101" charset="-122"/>
              <a:ea typeface="楷体" panose="02010609060101010101" charset="-122"/>
            </a:endParaRPr>
          </a:p>
        </p:txBody>
      </p:sp>
      <p:sp>
        <p:nvSpPr>
          <p:cNvPr id="7" name="文本框 6"/>
          <p:cNvSpPr txBox="1"/>
          <p:nvPr/>
        </p:nvSpPr>
        <p:spPr>
          <a:xfrm>
            <a:off x="2316480" y="2085975"/>
            <a:ext cx="8287385" cy="829945"/>
          </a:xfrm>
          <a:prstGeom prst="rect">
            <a:avLst/>
          </a:prstGeom>
          <a:noFill/>
        </p:spPr>
        <p:txBody>
          <a:bodyPr wrap="square" rtlCol="0">
            <a:spAutoFit/>
          </a:bodyPr>
          <a:p>
            <a:pPr>
              <a:lnSpc>
                <a:spcPct val="100000"/>
              </a:lnSpc>
            </a:pPr>
            <a:r>
              <a:rPr lang="en-US" sz="4800" b="1">
                <a:solidFill>
                  <a:srgbClr val="FF0000"/>
                </a:solidFill>
                <a:latin typeface="楷体" panose="02010609060101010101" charset="-122"/>
                <a:ea typeface="楷体" panose="02010609060101010101" charset="-122"/>
                <a:cs typeface="楷体" panose="02010609060101010101" charset="-122"/>
              </a:rPr>
              <a:t>↑</a:t>
            </a:r>
            <a:r>
              <a:rPr sz="4800" b="1">
                <a:latin typeface="楷体" panose="02010609060101010101" charset="-122"/>
                <a:ea typeface="楷体" panose="02010609060101010101" charset="-122"/>
                <a:cs typeface="楷体" panose="02010609060101010101" charset="-122"/>
              </a:rPr>
              <a:t>三天后江上有大雾</a:t>
            </a:r>
            <a:endParaRPr sz="480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2316480" y="2915920"/>
            <a:ext cx="8287385" cy="829945"/>
          </a:xfrm>
          <a:prstGeom prst="rect">
            <a:avLst/>
          </a:prstGeom>
          <a:noFill/>
        </p:spPr>
        <p:txBody>
          <a:bodyPr wrap="square" rtlCol="0">
            <a:spAutoFit/>
          </a:bodyPr>
          <a:p>
            <a:pPr>
              <a:lnSpc>
                <a:spcPct val="100000"/>
              </a:lnSpc>
            </a:pPr>
            <a:r>
              <a:rPr lang="en-US" sz="4800" b="1">
                <a:solidFill>
                  <a:srgbClr val="FF0000"/>
                </a:solidFill>
                <a:latin typeface="楷体" panose="02010609060101010101" charset="-122"/>
                <a:ea typeface="楷体" panose="02010609060101010101" charset="-122"/>
                <a:cs typeface="楷体" panose="02010609060101010101" charset="-122"/>
              </a:rPr>
              <a:t>↑</a:t>
            </a:r>
            <a:r>
              <a:rPr sz="4800" b="1">
                <a:latin typeface="楷体" panose="02010609060101010101" charset="-122"/>
                <a:ea typeface="楷体" panose="02010609060101010101" charset="-122"/>
                <a:cs typeface="楷体" panose="02010609060101010101" charset="-122"/>
              </a:rPr>
              <a:t>船身相连容易受箭</a:t>
            </a:r>
            <a:endParaRPr sz="48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2316480" y="3745865"/>
            <a:ext cx="8287385" cy="829945"/>
          </a:xfrm>
          <a:prstGeom prst="rect">
            <a:avLst/>
          </a:prstGeom>
          <a:noFill/>
        </p:spPr>
        <p:txBody>
          <a:bodyPr wrap="square" rtlCol="0">
            <a:spAutoFit/>
          </a:bodyPr>
          <a:p>
            <a:pPr>
              <a:lnSpc>
                <a:spcPct val="100000"/>
              </a:lnSpc>
            </a:pPr>
            <a:r>
              <a:rPr lang="en-US" sz="4800" b="1">
                <a:solidFill>
                  <a:srgbClr val="FF0000"/>
                </a:solidFill>
                <a:latin typeface="楷体" panose="02010609060101010101" charset="-122"/>
                <a:ea typeface="楷体" panose="02010609060101010101" charset="-122"/>
                <a:cs typeface="楷体" panose="02010609060101010101" charset="-122"/>
              </a:rPr>
              <a:t>↑</a:t>
            </a:r>
            <a:r>
              <a:rPr sz="4800" b="1">
                <a:latin typeface="楷体" panose="02010609060101010101" charset="-122"/>
                <a:ea typeface="楷体" panose="02010609060101010101" charset="-122"/>
                <a:cs typeface="楷体" panose="02010609060101010101" charset="-122"/>
              </a:rPr>
              <a:t>曹操多疑不敢出兵</a:t>
            </a:r>
            <a:endParaRPr sz="4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2316480" y="4575810"/>
            <a:ext cx="9315450" cy="829945"/>
          </a:xfrm>
          <a:prstGeom prst="rect">
            <a:avLst/>
          </a:prstGeom>
          <a:noFill/>
        </p:spPr>
        <p:txBody>
          <a:bodyPr wrap="square" rtlCol="0">
            <a:spAutoFit/>
          </a:bodyPr>
          <a:p>
            <a:pPr>
              <a:lnSpc>
                <a:spcPct val="100000"/>
              </a:lnSpc>
            </a:pPr>
            <a:r>
              <a:rPr lang="en-US" sz="4800" b="1">
                <a:solidFill>
                  <a:srgbClr val="FF0000"/>
                </a:solidFill>
                <a:latin typeface="楷体" panose="02010609060101010101" charset="-122"/>
                <a:ea typeface="楷体" panose="02010609060101010101" charset="-122"/>
                <a:cs typeface="楷体" panose="02010609060101010101" charset="-122"/>
              </a:rPr>
              <a:t>↑</a:t>
            </a:r>
            <a:r>
              <a:rPr sz="4800" b="1">
                <a:latin typeface="楷体" panose="02010609060101010101" charset="-122"/>
                <a:ea typeface="楷体" panose="02010609060101010101" charset="-122"/>
                <a:cs typeface="楷体" panose="02010609060101010101" charset="-122"/>
              </a:rPr>
              <a:t>士兵擂鼓虚张声势，引敌射箭</a:t>
            </a:r>
            <a:endParaRPr sz="4800" b="1">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2316480" y="5405755"/>
            <a:ext cx="9427210" cy="829945"/>
          </a:xfrm>
          <a:prstGeom prst="rect">
            <a:avLst/>
          </a:prstGeom>
          <a:noFill/>
        </p:spPr>
        <p:txBody>
          <a:bodyPr wrap="square" rtlCol="0">
            <a:spAutoFit/>
          </a:bodyPr>
          <a:p>
            <a:pPr>
              <a:lnSpc>
                <a:spcPct val="100000"/>
              </a:lnSpc>
            </a:pPr>
            <a:r>
              <a:rPr lang="en-US" sz="4800" b="1">
                <a:solidFill>
                  <a:srgbClr val="FF0000"/>
                </a:solidFill>
                <a:latin typeface="楷体" panose="02010609060101010101" charset="-122"/>
                <a:ea typeface="楷体" panose="02010609060101010101" charset="-122"/>
                <a:cs typeface="楷体" panose="02010609060101010101" charset="-122"/>
              </a:rPr>
              <a:t>↑</a:t>
            </a:r>
            <a:r>
              <a:rPr sz="4800" b="1">
                <a:latin typeface="楷体" panose="02010609060101010101" charset="-122"/>
                <a:ea typeface="楷体" panose="02010609060101010101" charset="-122"/>
                <a:cs typeface="楷体" panose="02010609060101010101" charset="-122"/>
              </a:rPr>
              <a:t>刮西北风，使船回去顺风顺水</a:t>
            </a:r>
            <a:endParaRPr sz="4800"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76"/>
                                        </p:tgtEl>
                                        <p:attrNameLst>
                                          <p:attrName>style.visibility</p:attrName>
                                        </p:attrNameLst>
                                      </p:cBhvr>
                                      <p:to>
                                        <p:strVal val="visible"/>
                                      </p:to>
                                    </p:set>
                                    <p:anim calcmode="lin" valueType="num">
                                      <p:cBhvr additive="base">
                                        <p:cTn id="7" dur="500" fill="hold"/>
                                        <p:tgtEl>
                                          <p:spTgt spid="11276"/>
                                        </p:tgtEl>
                                        <p:attrNameLst>
                                          <p:attrName>ppt_x</p:attrName>
                                        </p:attrNameLst>
                                      </p:cBhvr>
                                      <p:tavLst>
                                        <p:tav tm="0">
                                          <p:val>
                                            <p:strVal val="0-#ppt_w/2"/>
                                          </p:val>
                                        </p:tav>
                                        <p:tav tm="100000">
                                          <p:val>
                                            <p:strVal val="#ppt_x"/>
                                          </p:val>
                                        </p:tav>
                                      </p:tavLst>
                                    </p:anim>
                                    <p:anim calcmode="lin" valueType="num">
                                      <p:cBhvr additive="base">
                                        <p:cTn id="8" dur="500" fill="hold"/>
                                        <p:tgtEl>
                                          <p:spTgt spid="112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6" grpId="0" bldLvl="0" animBg="1"/>
      <p:bldP spid="7" grpId="0"/>
      <p:bldP spid="2" grpId="0"/>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06425" y="1033780"/>
            <a:ext cx="10979150" cy="2122805"/>
          </a:xfrm>
          <a:prstGeom prst="rect">
            <a:avLst/>
          </a:prstGeom>
          <a:noFill/>
        </p:spPr>
        <p:txBody>
          <a:bodyPr wrap="square" rtlCol="0">
            <a:spAutoFit/>
          </a:bodyPr>
          <a:p>
            <a:pPr>
              <a:lnSpc>
                <a:spcPct val="150000"/>
              </a:lnSpc>
            </a:pPr>
            <a:r>
              <a:rPr lang="en-US" altLang="zh-CN" sz="4000" b="1">
                <a:latin typeface="楷体" panose="02010609060101010101" charset="-122"/>
                <a:ea typeface="楷体" panose="02010609060101010101" charset="-122"/>
                <a:cs typeface="楷体" panose="02010609060101010101" charset="-122"/>
              </a:rPr>
              <a:t>    </a:t>
            </a:r>
            <a:r>
              <a:rPr lang="zh-CN" sz="4000" b="1">
                <a:latin typeface="楷体" panose="02010609060101010101" charset="-122"/>
                <a:ea typeface="楷体" panose="02010609060101010101" charset="-122"/>
                <a:cs typeface="楷体" panose="02010609060101010101" charset="-122"/>
              </a:rPr>
              <a:t>周瑜长叹一声，说：</a:t>
            </a:r>
            <a:r>
              <a:rPr lang="en-US" altLang="zh-CN" sz="4000" b="1">
                <a:latin typeface="楷体" panose="02010609060101010101" charset="-122"/>
                <a:ea typeface="楷体" panose="02010609060101010101" charset="-122"/>
                <a:cs typeface="楷体" panose="02010609060101010101" charset="-122"/>
              </a:rPr>
              <a:t>“</a:t>
            </a:r>
            <a:r>
              <a:rPr lang="zh-CN" altLang="en-US" sz="4000" b="1">
                <a:latin typeface="楷体" panose="02010609060101010101" charset="-122"/>
                <a:ea typeface="楷体" panose="02010609060101010101" charset="-122"/>
                <a:cs typeface="楷体" panose="02010609060101010101" charset="-122"/>
              </a:rPr>
              <a:t>诸葛亮</a:t>
            </a:r>
            <a:r>
              <a:rPr lang="zh-CN" altLang="en-US" sz="4800" b="1">
                <a:solidFill>
                  <a:srgbClr val="FF0000"/>
                </a:solidFill>
                <a:latin typeface="楷体" panose="02010609060101010101" charset="-122"/>
                <a:ea typeface="楷体" panose="02010609060101010101" charset="-122"/>
                <a:cs typeface="楷体" panose="02010609060101010101" charset="-122"/>
              </a:rPr>
              <a:t>神机妙算</a:t>
            </a:r>
            <a:r>
              <a:rPr lang="zh-CN" altLang="en-US" sz="4000" b="1">
                <a:latin typeface="楷体" panose="02010609060101010101" charset="-122"/>
                <a:ea typeface="楷体" panose="02010609060101010101" charset="-122"/>
                <a:cs typeface="楷体" panose="02010609060101010101" charset="-122"/>
              </a:rPr>
              <a:t>，我真比不上他！</a:t>
            </a:r>
            <a:r>
              <a:rPr lang="en-US" altLang="zh-CN" sz="4000" b="1">
                <a:latin typeface="楷体" panose="02010609060101010101" charset="-122"/>
                <a:ea typeface="楷体" panose="02010609060101010101" charset="-122"/>
                <a:cs typeface="楷体" panose="02010609060101010101" charset="-122"/>
              </a:rPr>
              <a:t>”</a:t>
            </a:r>
            <a:endParaRPr lang="en-US" altLang="zh-CN" sz="4000" b="1">
              <a:latin typeface="楷体" panose="02010609060101010101" charset="-122"/>
              <a:ea typeface="楷体" panose="02010609060101010101" charset="-122"/>
              <a:cs typeface="楷体" panose="02010609060101010101" charset="-122"/>
            </a:endParaRPr>
          </a:p>
        </p:txBody>
      </p:sp>
      <p:pic>
        <p:nvPicPr>
          <p:cNvPr id="9" name="图片 8" descr="timg (3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167495" y="3296920"/>
            <a:ext cx="3024505" cy="3251835"/>
          </a:xfrm>
          <a:prstGeom prst="rect">
            <a:avLst/>
          </a:prstGeom>
        </p:spPr>
      </p:pic>
      <p:sp>
        <p:nvSpPr>
          <p:cNvPr id="2" name="文本框 1"/>
          <p:cNvSpPr txBox="1"/>
          <p:nvPr/>
        </p:nvSpPr>
        <p:spPr>
          <a:xfrm>
            <a:off x="1057275" y="3589655"/>
            <a:ext cx="7904480" cy="1753235"/>
          </a:xfrm>
          <a:prstGeom prst="rect">
            <a:avLst/>
          </a:prstGeom>
          <a:solidFill>
            <a:schemeClr val="bg1"/>
          </a:solidFill>
          <a:effectLst>
            <a:glow rad="228600">
              <a:schemeClr val="accent1">
                <a:satMod val="175000"/>
                <a:alpha val="40000"/>
              </a:schemeClr>
            </a:glow>
          </a:effectLst>
        </p:spPr>
        <p:txBody>
          <a:bodyPr wrap="square" rtlCol="0" anchor="t">
            <a:spAutoFit/>
          </a:bodyPr>
          <a:p>
            <a:r>
              <a:rPr lang="zh-CN" altLang="en-US" sz="3600" b="1">
                <a:solidFill>
                  <a:srgbClr val="FF0000"/>
                </a:solidFill>
                <a:latin typeface="楷体" panose="02010609060101010101" charset="-122"/>
                <a:ea typeface="楷体" panose="02010609060101010101" charset="-122"/>
              </a:rPr>
              <a:t>神机妙算：</a:t>
            </a:r>
            <a:r>
              <a:rPr lang="zh-CN" altLang="en-US" sz="3600" b="1">
                <a:latin typeface="楷体" panose="02010609060101010101" charset="-122"/>
                <a:ea typeface="楷体" panose="02010609060101010101" charset="-122"/>
              </a:rPr>
              <a:t>惊人的机智，巧妙的计谋。形容善于估计复杂的变化的情势，决定策略。</a:t>
            </a:r>
            <a:endParaRPr lang="zh-CN" altLang="en-US" sz="3600" b="1">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790825" y="264160"/>
            <a:ext cx="661035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p>
            <a:pPr algn="ctr"/>
            <a:r>
              <a:rPr lang="zh-CN" altLang="en-US" sz="7200" b="1">
                <a:solidFill>
                  <a:srgbClr val="0070C0"/>
                </a:solidFill>
                <a:effectLst/>
                <a:latin typeface="楷体" panose="02010609060101010101" charset="-122"/>
                <a:ea typeface="楷体" panose="02010609060101010101" charset="-122"/>
              </a:rPr>
              <a:t>诸葛亮</a:t>
            </a:r>
            <a:r>
              <a:rPr lang="zh-CN" altLang="en-US" sz="7200" b="1">
                <a:solidFill>
                  <a:srgbClr val="FF0000"/>
                </a:solidFill>
                <a:effectLst/>
                <a:latin typeface="楷体" panose="02010609060101010101" charset="-122"/>
                <a:ea typeface="楷体" panose="02010609060101010101" charset="-122"/>
              </a:rPr>
              <a:t>神机妙算</a:t>
            </a:r>
            <a:endParaRPr lang="zh-CN" altLang="en-US" sz="7200" b="1">
              <a:solidFill>
                <a:srgbClr val="FF0000"/>
              </a:solidFill>
              <a:effectLst/>
              <a:latin typeface="楷体" panose="02010609060101010101" charset="-122"/>
              <a:ea typeface="楷体" panose="02010609060101010101" charset="-122"/>
            </a:endParaRPr>
          </a:p>
        </p:txBody>
      </p:sp>
      <p:sp>
        <p:nvSpPr>
          <p:cNvPr id="8" name="TextBox 7"/>
          <p:cNvSpPr txBox="1"/>
          <p:nvPr/>
        </p:nvSpPr>
        <p:spPr>
          <a:xfrm>
            <a:off x="985520" y="1463040"/>
            <a:ext cx="3276600" cy="706755"/>
          </a:xfrm>
          <a:prstGeom prst="rect">
            <a:avLst/>
          </a:prstGeom>
          <a:noFill/>
          <a:ln w="9525">
            <a:noFill/>
          </a:ln>
        </p:spPr>
        <p:txBody>
          <a:bodyPr>
            <a:spAutoFit/>
          </a:bodyPr>
          <a:p>
            <a:r>
              <a:rPr lang="zh-CN" altLang="en-US" sz="4000" b="1" dirty="0">
                <a:solidFill>
                  <a:schemeClr val="tx1"/>
                </a:solidFill>
                <a:latin typeface="黑体" panose="02010609060101010101" charset="-122"/>
                <a:ea typeface="黑体" panose="02010609060101010101" charset="-122"/>
              </a:rPr>
              <a:t>知天文：</a:t>
            </a:r>
            <a:endParaRPr lang="zh-CN" altLang="en-US" sz="4000" b="1" dirty="0">
              <a:solidFill>
                <a:schemeClr val="tx1"/>
              </a:solidFill>
              <a:latin typeface="黑体" panose="02010609060101010101" charset="-122"/>
              <a:ea typeface="黑体" panose="02010609060101010101" charset="-122"/>
            </a:endParaRPr>
          </a:p>
        </p:txBody>
      </p:sp>
      <p:sp>
        <p:nvSpPr>
          <p:cNvPr id="9" name="TextBox 8"/>
          <p:cNvSpPr txBox="1"/>
          <p:nvPr/>
        </p:nvSpPr>
        <p:spPr>
          <a:xfrm>
            <a:off x="1020445" y="2169795"/>
            <a:ext cx="10151110" cy="2306955"/>
          </a:xfrm>
          <a:prstGeom prst="rect">
            <a:avLst/>
          </a:prstGeom>
          <a:noFill/>
          <a:ln w="28575">
            <a:solidFill>
              <a:srgbClr val="FF0000"/>
            </a:solidFill>
          </a:ln>
        </p:spPr>
        <p:txBody>
          <a:bodyPr wrap="square">
            <a:spAutoFit/>
          </a:bodyPr>
          <a:p>
            <a:pPr algn="l">
              <a:lnSpc>
                <a:spcPct val="100000"/>
              </a:lnSpc>
            </a:pPr>
            <a:r>
              <a:rPr lang="en-US" altLang="zh-CN" sz="3600" b="1" dirty="0">
                <a:solidFill>
                  <a:schemeClr val="tx1"/>
                </a:solidFill>
                <a:latin typeface="楷体" panose="02010609060101010101" charset="-122"/>
                <a:ea typeface="楷体" panose="02010609060101010101" charset="-122"/>
                <a:cs typeface="楷体" panose="02010609060101010101" charset="-122"/>
              </a:rPr>
              <a:t>    </a:t>
            </a:r>
            <a:r>
              <a:rPr lang="zh-CN" altLang="en-US" sz="3600" b="1" dirty="0">
                <a:solidFill>
                  <a:schemeClr val="tx1"/>
                </a:solidFill>
                <a:latin typeface="楷体" panose="02010609060101010101" charset="-122"/>
                <a:ea typeface="楷体" panose="02010609060101010101" charset="-122"/>
                <a:cs typeface="楷体" panose="02010609060101010101" charset="-122"/>
              </a:rPr>
              <a:t>第一天，不见诸葛亮有什么动静；第二天，仍然不见诸葛亮有什么动静；直到第三天四更时候，诸葛亮秘密地把鲁肃请到船里。</a:t>
            </a:r>
            <a:endParaRPr lang="zh-CN" altLang="en-US" sz="3600" b="1" dirty="0">
              <a:solidFill>
                <a:schemeClr val="tx1"/>
              </a:solidFill>
              <a:latin typeface="楷体" panose="02010609060101010101" charset="-122"/>
              <a:ea typeface="楷体" panose="02010609060101010101" charset="-122"/>
              <a:cs typeface="楷体" panose="02010609060101010101" charset="-122"/>
            </a:endParaRPr>
          </a:p>
          <a:p>
            <a:pPr algn="l">
              <a:lnSpc>
                <a:spcPct val="100000"/>
              </a:lnSpc>
            </a:pPr>
            <a:r>
              <a:rPr lang="zh-CN" altLang="en-US" sz="3600" b="1" dirty="0">
                <a:solidFill>
                  <a:schemeClr val="tx1"/>
                </a:solidFill>
                <a:latin typeface="楷体" panose="02010609060101010101" charset="-122"/>
                <a:ea typeface="楷体" panose="02010609060101010101" charset="-122"/>
                <a:cs typeface="楷体" panose="02010609060101010101" charset="-122"/>
              </a:rPr>
              <a:t>    这时候大雾漫天，江上连面对面都看不清。</a:t>
            </a:r>
            <a:endParaRPr lang="zh-CN" altLang="en-US" sz="3600" b="1" dirty="0">
              <a:solidFill>
                <a:schemeClr val="tx1"/>
              </a:solidFill>
              <a:latin typeface="楷体" panose="02010609060101010101" charset="-122"/>
              <a:ea typeface="楷体" panose="02010609060101010101" charset="-122"/>
              <a:cs typeface="楷体" panose="02010609060101010101" charset="-122"/>
            </a:endParaRPr>
          </a:p>
        </p:txBody>
      </p:sp>
      <p:sp>
        <p:nvSpPr>
          <p:cNvPr id="10" name="TextBox 9"/>
          <p:cNvSpPr txBox="1"/>
          <p:nvPr/>
        </p:nvSpPr>
        <p:spPr>
          <a:xfrm>
            <a:off x="985520" y="4768850"/>
            <a:ext cx="10185400" cy="1076325"/>
          </a:xfrm>
          <a:prstGeom prst="rect">
            <a:avLst/>
          </a:prstGeom>
          <a:noFill/>
          <a:ln w="28575">
            <a:solidFill>
              <a:srgbClr val="0070C0"/>
            </a:solidFill>
          </a:ln>
        </p:spPr>
        <p:txBody>
          <a:bodyPr wrap="square">
            <a:spAutoFit/>
          </a:bodyPr>
          <a:p>
            <a:pPr algn="l"/>
            <a:r>
              <a:rPr lang="zh-CN" altLang="en-US" sz="3200" b="1" dirty="0">
                <a:solidFill>
                  <a:srgbClr val="FF0000"/>
                </a:solidFill>
                <a:latin typeface="仿宋" panose="02010609060101010101" charset="-122"/>
                <a:ea typeface="仿宋" panose="02010609060101010101" charset="-122"/>
              </a:rPr>
              <a:t>体会：</a:t>
            </a:r>
            <a:r>
              <a:rPr lang="zh-CN" altLang="en-US" sz="3200" b="1" dirty="0">
                <a:solidFill>
                  <a:srgbClr val="000000"/>
                </a:solidFill>
                <a:latin typeface="仿宋" panose="02010609060101010101" charset="-122"/>
                <a:ea typeface="仿宋" panose="02010609060101010101" charset="-122"/>
              </a:rPr>
              <a:t>诸葛亮早在三天前就已经算准了这场大雾，表现出诸葛亮的胸有成竹、从容不迫和神机妙算。</a:t>
            </a:r>
            <a:endParaRPr lang="zh-CN" altLang="en-US" sz="3200" b="1" dirty="0">
              <a:solidFill>
                <a:srgbClr val="000000"/>
              </a:solidFill>
              <a:latin typeface="仿宋" panose="02010609060101010101" charset="-122"/>
              <a:ea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trips(down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000000"/>
                                          </p:val>
                                        </p:tav>
                                        <p:tav tm="100000">
                                          <p:val>
                                            <p:strVal val="#ppt_w"/>
                                          </p:val>
                                        </p:tav>
                                      </p:tavLst>
                                    </p:anim>
                                    <p:anim calcmode="lin" valueType="num">
                                      <p:cBhvr>
                                        <p:cTn id="1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790825" y="264160"/>
            <a:ext cx="661035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p>
            <a:pPr algn="ctr"/>
            <a:r>
              <a:rPr lang="zh-CN" altLang="en-US" sz="7200" b="1">
                <a:solidFill>
                  <a:srgbClr val="0070C0"/>
                </a:solidFill>
                <a:effectLst/>
                <a:latin typeface="楷体" panose="02010609060101010101" charset="-122"/>
                <a:ea typeface="楷体" panose="02010609060101010101" charset="-122"/>
              </a:rPr>
              <a:t>诸葛亮</a:t>
            </a:r>
            <a:r>
              <a:rPr lang="zh-CN" altLang="en-US" sz="7200" b="1">
                <a:solidFill>
                  <a:srgbClr val="FF0000"/>
                </a:solidFill>
                <a:effectLst/>
                <a:latin typeface="楷体" panose="02010609060101010101" charset="-122"/>
                <a:ea typeface="楷体" panose="02010609060101010101" charset="-122"/>
              </a:rPr>
              <a:t>神机妙算</a:t>
            </a:r>
            <a:endParaRPr lang="zh-CN" altLang="en-US" sz="7200" b="1">
              <a:solidFill>
                <a:srgbClr val="FF0000"/>
              </a:solidFill>
              <a:effectLst/>
              <a:latin typeface="楷体" panose="02010609060101010101" charset="-122"/>
              <a:ea typeface="楷体" panose="02010609060101010101" charset="-122"/>
            </a:endParaRPr>
          </a:p>
        </p:txBody>
      </p:sp>
      <p:sp>
        <p:nvSpPr>
          <p:cNvPr id="8" name="TextBox 7"/>
          <p:cNvSpPr txBox="1"/>
          <p:nvPr/>
        </p:nvSpPr>
        <p:spPr>
          <a:xfrm>
            <a:off x="985520" y="1463040"/>
            <a:ext cx="3276600" cy="706755"/>
          </a:xfrm>
          <a:prstGeom prst="rect">
            <a:avLst/>
          </a:prstGeom>
          <a:noFill/>
          <a:ln w="9525">
            <a:noFill/>
          </a:ln>
        </p:spPr>
        <p:txBody>
          <a:bodyPr>
            <a:spAutoFit/>
          </a:bodyPr>
          <a:p>
            <a:r>
              <a:rPr lang="zh-CN" altLang="en-US" sz="4000" b="1" dirty="0">
                <a:solidFill>
                  <a:schemeClr val="tx1"/>
                </a:solidFill>
                <a:latin typeface="黑体" panose="02010609060101010101" charset="-122"/>
                <a:ea typeface="黑体" panose="02010609060101010101" charset="-122"/>
              </a:rPr>
              <a:t>懂地理：</a:t>
            </a:r>
            <a:endParaRPr lang="zh-CN" altLang="en-US" sz="4000" b="1" dirty="0">
              <a:solidFill>
                <a:schemeClr val="tx1"/>
              </a:solidFill>
              <a:latin typeface="黑体" panose="02010609060101010101" charset="-122"/>
              <a:ea typeface="黑体" panose="02010609060101010101" charset="-122"/>
            </a:endParaRPr>
          </a:p>
        </p:txBody>
      </p:sp>
      <p:sp>
        <p:nvSpPr>
          <p:cNvPr id="9" name="TextBox 8"/>
          <p:cNvSpPr txBox="1"/>
          <p:nvPr/>
        </p:nvSpPr>
        <p:spPr>
          <a:xfrm>
            <a:off x="1020445" y="2169795"/>
            <a:ext cx="10151110" cy="2861310"/>
          </a:xfrm>
          <a:prstGeom prst="rect">
            <a:avLst/>
          </a:prstGeom>
          <a:noFill/>
          <a:ln w="28575">
            <a:solidFill>
              <a:srgbClr val="FF0000"/>
            </a:solidFill>
          </a:ln>
        </p:spPr>
        <p:txBody>
          <a:bodyPr wrap="square">
            <a:spAutoFit/>
          </a:bodyPr>
          <a:p>
            <a:pPr algn="l">
              <a:lnSpc>
                <a:spcPct val="100000"/>
              </a:lnSpc>
            </a:pPr>
            <a:r>
              <a:rPr lang="en-US" altLang="zh-CN" sz="3600" b="1" dirty="0">
                <a:solidFill>
                  <a:schemeClr val="tx1"/>
                </a:solidFill>
                <a:latin typeface="楷体" panose="02010609060101010101" charset="-122"/>
                <a:ea typeface="楷体" panose="02010609060101010101" charset="-122"/>
                <a:cs typeface="楷体" panose="02010609060101010101" charset="-122"/>
              </a:rPr>
              <a:t>    </a:t>
            </a:r>
            <a:r>
              <a:rPr lang="zh-CN" altLang="en-US" sz="3600" b="1" dirty="0">
                <a:solidFill>
                  <a:schemeClr val="tx1"/>
                </a:solidFill>
                <a:latin typeface="楷体" panose="02010609060101010101" charset="-122"/>
                <a:ea typeface="楷体" panose="02010609060101010101" charset="-122"/>
                <a:cs typeface="楷体" panose="02010609060101010101" charset="-122"/>
              </a:rPr>
              <a:t>天还没亮，船已经靠近曹军的水寨。诸葛亮下令把船头朝西，船尾朝东，一字摆开，又叫船上的军士一边擂鼓，一边大声呐喊。</a:t>
            </a:r>
            <a:endParaRPr lang="zh-CN" altLang="en-US" sz="3600" b="1" dirty="0">
              <a:solidFill>
                <a:schemeClr val="tx1"/>
              </a:solidFill>
              <a:latin typeface="楷体" panose="02010609060101010101" charset="-122"/>
              <a:ea typeface="楷体" panose="02010609060101010101" charset="-122"/>
              <a:cs typeface="楷体" panose="02010609060101010101" charset="-122"/>
            </a:endParaRPr>
          </a:p>
          <a:p>
            <a:pPr algn="l">
              <a:lnSpc>
                <a:spcPct val="100000"/>
              </a:lnSpc>
            </a:pPr>
            <a:r>
              <a:rPr lang="zh-CN" altLang="en-US" sz="3600" b="1" dirty="0">
                <a:solidFill>
                  <a:schemeClr val="tx1"/>
                </a:solidFill>
                <a:latin typeface="楷体" panose="02010609060101010101" charset="-122"/>
                <a:ea typeface="楷体" panose="02010609060101010101" charset="-122"/>
                <a:cs typeface="楷体" panose="02010609060101010101" charset="-122"/>
              </a:rPr>
              <a:t>    诸葛亮又下令把船掉过来，船头朝东，船尾朝西，仍然擂鼓呐喊，逼近曹军水寨受箭。</a:t>
            </a:r>
            <a:endParaRPr lang="zh-CN" altLang="en-US" sz="3600" b="1" dirty="0">
              <a:solidFill>
                <a:schemeClr val="tx1"/>
              </a:solidFill>
              <a:latin typeface="楷体" panose="02010609060101010101" charset="-122"/>
              <a:ea typeface="楷体" panose="02010609060101010101" charset="-122"/>
              <a:cs typeface="楷体" panose="02010609060101010101" charset="-122"/>
            </a:endParaRPr>
          </a:p>
        </p:txBody>
      </p:sp>
      <p:sp>
        <p:nvSpPr>
          <p:cNvPr id="10" name="TextBox 9"/>
          <p:cNvSpPr txBox="1"/>
          <p:nvPr/>
        </p:nvSpPr>
        <p:spPr>
          <a:xfrm>
            <a:off x="985520" y="5243830"/>
            <a:ext cx="10185400" cy="1076325"/>
          </a:xfrm>
          <a:prstGeom prst="rect">
            <a:avLst/>
          </a:prstGeom>
          <a:noFill/>
          <a:ln w="28575">
            <a:solidFill>
              <a:srgbClr val="0070C0"/>
            </a:solidFill>
          </a:ln>
        </p:spPr>
        <p:txBody>
          <a:bodyPr wrap="square">
            <a:spAutoFit/>
          </a:bodyPr>
          <a:p>
            <a:pPr algn="l"/>
            <a:r>
              <a:rPr lang="zh-CN" altLang="en-US" sz="3200" b="1" dirty="0">
                <a:solidFill>
                  <a:srgbClr val="FF0000"/>
                </a:solidFill>
                <a:latin typeface="仿宋" panose="02010609060101010101" charset="-122"/>
                <a:ea typeface="仿宋" panose="02010609060101010101" charset="-122"/>
              </a:rPr>
              <a:t>体会：</a:t>
            </a:r>
            <a:r>
              <a:rPr lang="zh-CN" altLang="en-US" sz="3200" b="1" dirty="0">
                <a:latin typeface="仿宋" panose="02010609060101010101" charset="-122"/>
                <a:ea typeface="仿宋" panose="02010609060101010101" charset="-122"/>
              </a:rPr>
              <a:t>诸葛亮考虑周密，算准借箭的位置，并且进行了巧妙的安排。</a:t>
            </a:r>
            <a:endParaRPr lang="zh-CN" altLang="en-US" sz="3200" b="1" dirty="0">
              <a:latin typeface="仿宋" panose="02010609060101010101" charset="-122"/>
              <a:ea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trips(down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000000"/>
                                          </p:val>
                                        </p:tav>
                                        <p:tav tm="100000">
                                          <p:val>
                                            <p:strVal val="#ppt_w"/>
                                          </p:val>
                                        </p:tav>
                                      </p:tavLst>
                                    </p:anim>
                                    <p:anim calcmode="lin" valueType="num">
                                      <p:cBhvr>
                                        <p:cTn id="1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790825" y="264160"/>
            <a:ext cx="661035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p>
            <a:pPr algn="ctr"/>
            <a:r>
              <a:rPr lang="zh-CN" altLang="en-US" sz="7200" b="1">
                <a:solidFill>
                  <a:srgbClr val="0070C0"/>
                </a:solidFill>
                <a:effectLst/>
                <a:latin typeface="楷体" panose="02010609060101010101" charset="-122"/>
                <a:ea typeface="楷体" panose="02010609060101010101" charset="-122"/>
              </a:rPr>
              <a:t>诸葛亮</a:t>
            </a:r>
            <a:r>
              <a:rPr lang="zh-CN" altLang="en-US" sz="7200" b="1">
                <a:solidFill>
                  <a:srgbClr val="FF0000"/>
                </a:solidFill>
                <a:effectLst/>
                <a:latin typeface="楷体" panose="02010609060101010101" charset="-122"/>
                <a:ea typeface="楷体" panose="02010609060101010101" charset="-122"/>
              </a:rPr>
              <a:t>神机妙算</a:t>
            </a:r>
            <a:endParaRPr lang="zh-CN" altLang="en-US" sz="7200" b="1">
              <a:solidFill>
                <a:srgbClr val="FF0000"/>
              </a:solidFill>
              <a:effectLst/>
              <a:latin typeface="楷体" panose="02010609060101010101" charset="-122"/>
              <a:ea typeface="楷体" panose="02010609060101010101" charset="-122"/>
            </a:endParaRPr>
          </a:p>
        </p:txBody>
      </p:sp>
      <p:sp>
        <p:nvSpPr>
          <p:cNvPr id="8" name="TextBox 7"/>
          <p:cNvSpPr txBox="1"/>
          <p:nvPr/>
        </p:nvSpPr>
        <p:spPr>
          <a:xfrm>
            <a:off x="985520" y="1463040"/>
            <a:ext cx="3276600" cy="706755"/>
          </a:xfrm>
          <a:prstGeom prst="rect">
            <a:avLst/>
          </a:prstGeom>
          <a:noFill/>
          <a:ln w="9525">
            <a:noFill/>
          </a:ln>
        </p:spPr>
        <p:txBody>
          <a:bodyPr>
            <a:spAutoFit/>
          </a:bodyPr>
          <a:p>
            <a:r>
              <a:rPr lang="zh-CN" altLang="en-US" sz="4000" b="1" dirty="0">
                <a:solidFill>
                  <a:schemeClr val="tx1"/>
                </a:solidFill>
                <a:latin typeface="黑体" panose="02010609060101010101" charset="-122"/>
                <a:ea typeface="黑体" panose="02010609060101010101" charset="-122"/>
              </a:rPr>
              <a:t>识人心：</a:t>
            </a:r>
            <a:endParaRPr lang="zh-CN" altLang="en-US" sz="4000" b="1" dirty="0">
              <a:solidFill>
                <a:schemeClr val="tx1"/>
              </a:solidFill>
              <a:latin typeface="黑体" panose="02010609060101010101" charset="-122"/>
              <a:ea typeface="黑体" panose="02010609060101010101" charset="-122"/>
            </a:endParaRPr>
          </a:p>
        </p:txBody>
      </p:sp>
      <p:sp>
        <p:nvSpPr>
          <p:cNvPr id="9" name="TextBox 8"/>
          <p:cNvSpPr txBox="1"/>
          <p:nvPr/>
        </p:nvSpPr>
        <p:spPr>
          <a:xfrm>
            <a:off x="1020445" y="2169795"/>
            <a:ext cx="10151110" cy="2553335"/>
          </a:xfrm>
          <a:prstGeom prst="rect">
            <a:avLst/>
          </a:prstGeom>
          <a:noFill/>
          <a:ln w="28575">
            <a:solidFill>
              <a:srgbClr val="FF0000"/>
            </a:solidFill>
          </a:ln>
        </p:spPr>
        <p:txBody>
          <a:bodyPr wrap="square">
            <a:spAutoFit/>
          </a:bodyPr>
          <a:p>
            <a:pPr algn="l">
              <a:lnSpc>
                <a:spcPct val="100000"/>
              </a:lnSpc>
            </a:pPr>
            <a:r>
              <a:rPr lang="en-US" altLang="zh-CN" sz="3200" b="1" dirty="0">
                <a:solidFill>
                  <a:schemeClr val="tx1"/>
                </a:solidFill>
                <a:latin typeface="楷体" panose="02010609060101010101" charset="-122"/>
                <a:ea typeface="楷体" panose="02010609060101010101" charset="-122"/>
                <a:cs typeface="楷体" panose="02010609060101010101" charset="-122"/>
              </a:rPr>
              <a:t>    </a:t>
            </a:r>
            <a:r>
              <a:rPr lang="zh-CN" altLang="en-US" sz="3200" b="1" dirty="0">
                <a:solidFill>
                  <a:schemeClr val="tx1"/>
                </a:solidFill>
                <a:latin typeface="楷体" panose="02010609060101010101" charset="-122"/>
                <a:ea typeface="楷体" panose="02010609060101010101" charset="-122"/>
                <a:cs typeface="楷体" panose="02010609060101010101" charset="-122"/>
              </a:rPr>
              <a:t>诸葛亮笑着说：“雾这样大，曹操一定不敢派兵出来。我们只管饮酒取乐，天亮了就回去。”</a:t>
            </a:r>
            <a:endParaRPr lang="zh-CN" altLang="en-US" sz="3200" b="1" dirty="0">
              <a:solidFill>
                <a:schemeClr val="tx1"/>
              </a:solidFill>
              <a:latin typeface="楷体" panose="02010609060101010101" charset="-122"/>
              <a:ea typeface="楷体" panose="02010609060101010101" charset="-122"/>
              <a:cs typeface="楷体" panose="02010609060101010101" charset="-122"/>
            </a:endParaRPr>
          </a:p>
          <a:p>
            <a:pPr algn="l">
              <a:lnSpc>
                <a:spcPct val="100000"/>
              </a:lnSpc>
            </a:pPr>
            <a:r>
              <a:rPr lang="zh-CN" altLang="en-US" sz="3200" b="1" dirty="0">
                <a:solidFill>
                  <a:schemeClr val="tx1"/>
                </a:solidFill>
                <a:latin typeface="楷体" panose="02010609060101010101" charset="-122"/>
                <a:ea typeface="楷体" panose="02010609060101010101" charset="-122"/>
                <a:cs typeface="楷体" panose="02010609060101010101" charset="-122"/>
              </a:rPr>
              <a:t>    曹操听到鼓声和呐喊声，就下令说：“江上雾很大，敌人忽然来攻，我们看不清虚实，不要轻易出动。只叫弓弩手朝他们射箭，不让他们近前。”</a:t>
            </a:r>
            <a:endParaRPr lang="zh-CN" altLang="en-US" sz="3200" b="1" dirty="0">
              <a:solidFill>
                <a:schemeClr val="tx1"/>
              </a:solidFill>
              <a:latin typeface="楷体" panose="02010609060101010101" charset="-122"/>
              <a:ea typeface="楷体" panose="02010609060101010101" charset="-122"/>
              <a:cs typeface="楷体" panose="02010609060101010101" charset="-122"/>
            </a:endParaRPr>
          </a:p>
        </p:txBody>
      </p:sp>
      <p:sp>
        <p:nvSpPr>
          <p:cNvPr id="10" name="TextBox 9"/>
          <p:cNvSpPr txBox="1"/>
          <p:nvPr/>
        </p:nvSpPr>
        <p:spPr>
          <a:xfrm>
            <a:off x="985520" y="5006340"/>
            <a:ext cx="10185400" cy="1076325"/>
          </a:xfrm>
          <a:prstGeom prst="rect">
            <a:avLst/>
          </a:prstGeom>
          <a:noFill/>
          <a:ln w="28575">
            <a:solidFill>
              <a:srgbClr val="0070C0"/>
            </a:solidFill>
          </a:ln>
        </p:spPr>
        <p:txBody>
          <a:bodyPr wrap="square">
            <a:spAutoFit/>
          </a:bodyPr>
          <a:p>
            <a:pPr algn="l"/>
            <a:r>
              <a:rPr lang="zh-CN" altLang="en-US" sz="3200" b="1" dirty="0">
                <a:solidFill>
                  <a:srgbClr val="FF0000"/>
                </a:solidFill>
                <a:latin typeface="仿宋" panose="02010609060101010101" charset="-122"/>
                <a:ea typeface="仿宋" panose="02010609060101010101" charset="-122"/>
              </a:rPr>
              <a:t>体会：</a:t>
            </a:r>
            <a:r>
              <a:rPr lang="zh-CN" altLang="en-US" sz="3200" b="1" dirty="0">
                <a:solidFill>
                  <a:srgbClr val="000000"/>
                </a:solidFill>
                <a:latin typeface="仿宋" panose="02010609060101010101" charset="-122"/>
                <a:ea typeface="仿宋" panose="02010609060101010101" charset="-122"/>
              </a:rPr>
              <a:t>诸葛亮料事如神，算准了曹操多疑不敢出兵；识鲁肃忠厚老实，不会将安排告诉周瑜。</a:t>
            </a:r>
            <a:endParaRPr lang="zh-CN" altLang="en-US" sz="3200" b="1" dirty="0">
              <a:solidFill>
                <a:srgbClr val="000000"/>
              </a:solidFill>
              <a:latin typeface="仿宋" panose="02010609060101010101" charset="-122"/>
              <a:ea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trips(down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000000"/>
                                          </p:val>
                                        </p:tav>
                                        <p:tav tm="100000">
                                          <p:val>
                                            <p:strVal val="#ppt_w"/>
                                          </p:val>
                                        </p:tav>
                                      </p:tavLst>
                                    </p:anim>
                                    <p:anim calcmode="lin" valueType="num">
                                      <p:cBhvr>
                                        <p:cTn id="1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9" name="Picture 5" descr="u=1067218313,833627945&amp;fm=0&amp;gp=30"/>
          <p:cNvPicPr>
            <a:picLocks noChangeAspect="1"/>
          </p:cNvPicPr>
          <p:nvPr/>
        </p:nvPicPr>
        <p:blipFill>
          <a:blip r:embed="rId1">
            <a:extLst>
              <a:ext uri="{BEBA8EAE-BF5A-486C-A8C5-ECC9F3942E4B}">
                <a14:imgProps xmlns:a14="http://schemas.microsoft.com/office/drawing/2010/main">
                  <a14:imgLayer r:embed="rId2"/>
                </a14:imgProps>
              </a:ext>
            </a:extLst>
          </a:blip>
          <a:srcRect/>
          <a:stretch>
            <a:fillRect/>
          </a:stretch>
        </p:blipFill>
        <p:spPr>
          <a:xfrm>
            <a:off x="633730" y="383540"/>
            <a:ext cx="2520950" cy="3429000"/>
          </a:xfrm>
          <a:prstGeom prst="rect">
            <a:avLst/>
          </a:prstGeom>
          <a:noFill/>
          <a:ln w="9525">
            <a:noFill/>
          </a:ln>
        </p:spPr>
      </p:pic>
      <p:pic>
        <p:nvPicPr>
          <p:cNvPr id="10" name="图片 9" descr="9c57e3fa1fb0388cb58f3111.jpg"/>
          <p:cNvPicPr>
            <a:picLocks noChangeAspect="1"/>
          </p:cNvPicPr>
          <p:nvPr/>
        </p:nvPicPr>
        <p:blipFill>
          <a:blip r:embed="rId3">
            <a:extLst>
              <a:ext uri="{BEBA8EAE-BF5A-486C-A8C5-ECC9F3942E4B}">
                <a14:imgProps xmlns:a14="http://schemas.microsoft.com/office/drawing/2010/main">
                  <a14:imgLayer r:embed="rId4"/>
                </a14:imgProps>
              </a:ext>
            </a:extLst>
          </a:blip>
          <a:srcRect/>
          <a:stretch>
            <a:fillRect/>
          </a:stretch>
        </p:blipFill>
        <p:spPr>
          <a:xfrm>
            <a:off x="3420745" y="383540"/>
            <a:ext cx="2520315" cy="3429635"/>
          </a:xfrm>
          <a:prstGeom prst="rect">
            <a:avLst/>
          </a:prstGeom>
          <a:noFill/>
          <a:ln w="9525">
            <a:noFill/>
          </a:ln>
        </p:spPr>
      </p:pic>
      <p:pic>
        <p:nvPicPr>
          <p:cNvPr id="2" name="图片 1" descr="u=434239453,1119375054&amp;fm=26&amp;gp=0"/>
          <p:cNvPicPr>
            <a:picLocks noChangeAspect="1"/>
          </p:cNvPicPr>
          <p:nvPr/>
        </p:nvPicPr>
        <p:blipFill>
          <a:blip r:embed="rId5">
            <a:extLst>
              <a:ext uri="{BEBA8EAE-BF5A-486C-A8C5-ECC9F3942E4B}">
                <a14:imgProps xmlns:a14="http://schemas.microsoft.com/office/drawing/2010/main">
                  <a14:imgLayer r:embed="rId6"/>
                </a14:imgProps>
              </a:ext>
            </a:extLst>
          </a:blip>
          <a:srcRect/>
          <a:stretch>
            <a:fillRect/>
          </a:stretch>
        </p:blipFill>
        <p:spPr>
          <a:xfrm>
            <a:off x="6207125" y="384175"/>
            <a:ext cx="2520315" cy="3429000"/>
          </a:xfrm>
          <a:prstGeom prst="rect">
            <a:avLst/>
          </a:prstGeom>
        </p:spPr>
      </p:pic>
      <p:pic>
        <p:nvPicPr>
          <p:cNvPr id="3" name="图片 2" descr="timg你你你"/>
          <p:cNvPicPr>
            <a:picLocks noChangeAspect="1"/>
          </p:cNvPicPr>
          <p:nvPr/>
        </p:nvPicPr>
        <p:blipFill>
          <a:blip r:embed="rId7">
            <a:extLst>
              <a:ext uri="{BEBA8EAE-BF5A-486C-A8C5-ECC9F3942E4B}">
                <a14:imgProps xmlns:a14="http://schemas.microsoft.com/office/drawing/2010/main">
                  <a14:imgLayer r:embed="rId8"/>
                </a14:imgProps>
              </a:ext>
            </a:extLst>
          </a:blip>
          <a:srcRect/>
          <a:stretch>
            <a:fillRect/>
          </a:stretch>
        </p:blipFill>
        <p:spPr>
          <a:xfrm>
            <a:off x="8993505" y="384175"/>
            <a:ext cx="2520315" cy="3429000"/>
          </a:xfrm>
          <a:prstGeom prst="rect">
            <a:avLst/>
          </a:prstGeom>
        </p:spPr>
      </p:pic>
      <p:sp>
        <p:nvSpPr>
          <p:cNvPr id="4" name="文本框 3"/>
          <p:cNvSpPr txBox="1"/>
          <p:nvPr/>
        </p:nvSpPr>
        <p:spPr>
          <a:xfrm>
            <a:off x="633730" y="3813175"/>
            <a:ext cx="2521585" cy="1938020"/>
          </a:xfrm>
          <a:prstGeom prst="rect">
            <a:avLst/>
          </a:prstGeom>
          <a:noFill/>
        </p:spPr>
        <p:txBody>
          <a:bodyPr wrap="square" rtlCol="0" anchor="t">
            <a:spAutoFit/>
          </a:bodyPr>
          <a:p>
            <a:pPr algn="ctr"/>
            <a:r>
              <a:rPr lang="zh-CN" altLang="en-US" sz="4000" b="1">
                <a:latin typeface="楷体" panose="02010609060101010101" charset="-122"/>
                <a:ea typeface="楷体" panose="02010609060101010101" charset="-122"/>
                <a:cs typeface="楷体" panose="02010609060101010101" charset="-122"/>
              </a:rPr>
              <a:t>诸葛亮:</a:t>
            </a:r>
            <a:endParaRPr lang="zh-CN" altLang="en-US" sz="4000" b="1">
              <a:latin typeface="楷体" panose="02010609060101010101" charset="-122"/>
              <a:ea typeface="楷体" panose="02010609060101010101" charset="-122"/>
              <a:cs typeface="楷体" panose="02010609060101010101" charset="-122"/>
            </a:endParaRPr>
          </a:p>
          <a:p>
            <a:pPr algn="ctr"/>
            <a:r>
              <a:rPr lang="zh-CN" altLang="en-US" sz="4000" b="1">
                <a:solidFill>
                  <a:srgbClr val="FF0000"/>
                </a:solidFill>
                <a:latin typeface="楷体" panose="02010609060101010101" charset="-122"/>
                <a:ea typeface="楷体" panose="02010609060101010101" charset="-122"/>
                <a:cs typeface="楷体" panose="02010609060101010101" charset="-122"/>
              </a:rPr>
              <a:t>知人识天</a:t>
            </a:r>
            <a:endParaRPr lang="zh-CN" altLang="en-US" sz="4000" b="1">
              <a:solidFill>
                <a:srgbClr val="FF0000"/>
              </a:solidFill>
              <a:latin typeface="楷体" panose="02010609060101010101" charset="-122"/>
              <a:ea typeface="楷体" panose="02010609060101010101" charset="-122"/>
              <a:cs typeface="楷体" panose="02010609060101010101" charset="-122"/>
            </a:endParaRPr>
          </a:p>
          <a:p>
            <a:pPr algn="ctr"/>
            <a:r>
              <a:rPr lang="zh-CN" altLang="en-US" sz="4000" b="1">
                <a:solidFill>
                  <a:srgbClr val="FF0000"/>
                </a:solidFill>
                <a:latin typeface="楷体" panose="02010609060101010101" charset="-122"/>
                <a:ea typeface="楷体" panose="02010609060101010101" charset="-122"/>
                <a:cs typeface="楷体" panose="02010609060101010101" charset="-122"/>
              </a:rPr>
              <a:t>神机妙算</a:t>
            </a:r>
            <a:endParaRPr lang="zh-CN" altLang="en-US" sz="4000" b="1">
              <a:solidFill>
                <a:srgbClr val="FF0000"/>
              </a:solidFill>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3419475" y="3811905"/>
            <a:ext cx="2521585" cy="1938020"/>
          </a:xfrm>
          <a:prstGeom prst="rect">
            <a:avLst/>
          </a:prstGeom>
          <a:noFill/>
        </p:spPr>
        <p:txBody>
          <a:bodyPr wrap="square" rtlCol="0" anchor="t">
            <a:spAutoFit/>
          </a:bodyPr>
          <a:p>
            <a:pPr algn="ctr"/>
            <a:r>
              <a:rPr lang="zh-CN" altLang="en-US" sz="4000" b="1">
                <a:latin typeface="楷体" panose="02010609060101010101" charset="-122"/>
                <a:ea typeface="楷体" panose="02010609060101010101" charset="-122"/>
                <a:cs typeface="楷体" panose="02010609060101010101" charset="-122"/>
              </a:rPr>
              <a:t>周瑜:</a:t>
            </a:r>
            <a:endParaRPr lang="zh-CN" altLang="en-US" sz="4000" b="1">
              <a:latin typeface="楷体" panose="02010609060101010101" charset="-122"/>
              <a:ea typeface="楷体" panose="02010609060101010101" charset="-122"/>
              <a:cs typeface="楷体" panose="02010609060101010101" charset="-122"/>
            </a:endParaRPr>
          </a:p>
          <a:p>
            <a:pPr algn="ctr"/>
            <a:r>
              <a:rPr lang="zh-CN" altLang="en-US" sz="4000" b="1">
                <a:solidFill>
                  <a:srgbClr val="FF0000"/>
                </a:solidFill>
                <a:latin typeface="楷体" panose="02010609060101010101" charset="-122"/>
                <a:ea typeface="楷体" panose="02010609060101010101" charset="-122"/>
                <a:cs typeface="楷体" panose="02010609060101010101" charset="-122"/>
              </a:rPr>
              <a:t>嫉贤妒能</a:t>
            </a:r>
            <a:endParaRPr lang="zh-CN" altLang="en-US" sz="4000" b="1">
              <a:solidFill>
                <a:srgbClr val="FF0000"/>
              </a:solidFill>
              <a:latin typeface="楷体" panose="02010609060101010101" charset="-122"/>
              <a:ea typeface="楷体" panose="02010609060101010101" charset="-122"/>
              <a:cs typeface="楷体" panose="02010609060101010101" charset="-122"/>
            </a:endParaRPr>
          </a:p>
          <a:p>
            <a:pPr algn="ctr"/>
            <a:r>
              <a:rPr lang="zh-CN" altLang="en-US" sz="4000" b="1">
                <a:solidFill>
                  <a:srgbClr val="FF0000"/>
                </a:solidFill>
                <a:latin typeface="楷体" panose="02010609060101010101" charset="-122"/>
                <a:ea typeface="楷体" panose="02010609060101010101" charset="-122"/>
                <a:cs typeface="楷体" panose="02010609060101010101" charset="-122"/>
              </a:rPr>
              <a:t>心胸狭窄</a:t>
            </a:r>
            <a:endParaRPr lang="zh-CN" altLang="en-US" sz="4000" b="1">
              <a:solidFill>
                <a:srgbClr val="FF0000"/>
              </a:solidFill>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6207125" y="3813175"/>
            <a:ext cx="2521585" cy="1938020"/>
          </a:xfrm>
          <a:prstGeom prst="rect">
            <a:avLst/>
          </a:prstGeom>
          <a:noFill/>
        </p:spPr>
        <p:txBody>
          <a:bodyPr wrap="square" rtlCol="0" anchor="t">
            <a:spAutoFit/>
          </a:bodyPr>
          <a:p>
            <a:pPr algn="ctr"/>
            <a:r>
              <a:rPr lang="zh-CN" altLang="en-US" sz="4000" b="1">
                <a:latin typeface="楷体" panose="02010609060101010101" charset="-122"/>
                <a:ea typeface="楷体" panose="02010609060101010101" charset="-122"/>
                <a:cs typeface="楷体" panose="02010609060101010101" charset="-122"/>
              </a:rPr>
              <a:t>曹操:</a:t>
            </a:r>
            <a:endParaRPr lang="zh-CN" altLang="en-US" sz="4000" b="1">
              <a:latin typeface="楷体" panose="02010609060101010101" charset="-122"/>
              <a:ea typeface="楷体" panose="02010609060101010101" charset="-122"/>
              <a:cs typeface="楷体" panose="02010609060101010101" charset="-122"/>
            </a:endParaRPr>
          </a:p>
          <a:p>
            <a:pPr algn="ctr"/>
            <a:r>
              <a:rPr lang="zh-CN" altLang="en-US" sz="4000" b="1">
                <a:solidFill>
                  <a:srgbClr val="FF0000"/>
                </a:solidFill>
                <a:latin typeface="楷体" panose="02010609060101010101" charset="-122"/>
                <a:ea typeface="楷体" panose="02010609060101010101" charset="-122"/>
                <a:cs typeface="楷体" panose="02010609060101010101" charset="-122"/>
              </a:rPr>
              <a:t>生性多疑</a:t>
            </a:r>
            <a:endParaRPr lang="zh-CN" altLang="en-US" sz="4000" b="1">
              <a:solidFill>
                <a:srgbClr val="FF0000"/>
              </a:solidFill>
              <a:latin typeface="楷体" panose="02010609060101010101" charset="-122"/>
              <a:ea typeface="楷体" panose="02010609060101010101" charset="-122"/>
              <a:cs typeface="楷体" panose="02010609060101010101" charset="-122"/>
            </a:endParaRPr>
          </a:p>
          <a:p>
            <a:pPr algn="ctr"/>
            <a:r>
              <a:rPr lang="zh-CN" altLang="en-US" sz="4000" b="1">
                <a:solidFill>
                  <a:srgbClr val="FF0000"/>
                </a:solidFill>
                <a:latin typeface="楷体" panose="02010609060101010101" charset="-122"/>
                <a:ea typeface="楷体" panose="02010609060101010101" charset="-122"/>
                <a:cs typeface="楷体" panose="02010609060101010101" charset="-122"/>
              </a:rPr>
              <a:t>谨慎小心</a:t>
            </a:r>
            <a:endParaRPr lang="zh-CN" altLang="en-US" sz="4000" b="1">
              <a:solidFill>
                <a:srgbClr val="FF0000"/>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8993505" y="3811905"/>
            <a:ext cx="2521585" cy="1938020"/>
          </a:xfrm>
          <a:prstGeom prst="rect">
            <a:avLst/>
          </a:prstGeom>
          <a:noFill/>
        </p:spPr>
        <p:txBody>
          <a:bodyPr wrap="square" rtlCol="0" anchor="t">
            <a:spAutoFit/>
          </a:bodyPr>
          <a:p>
            <a:pPr algn="ctr"/>
            <a:r>
              <a:rPr lang="zh-CN" altLang="en-US" sz="4000" b="1">
                <a:latin typeface="楷体" panose="02010609060101010101" charset="-122"/>
                <a:ea typeface="楷体" panose="02010609060101010101" charset="-122"/>
                <a:cs typeface="楷体" panose="02010609060101010101" charset="-122"/>
              </a:rPr>
              <a:t>鲁肃:</a:t>
            </a:r>
            <a:endParaRPr lang="zh-CN" altLang="en-US" sz="4000" b="1">
              <a:latin typeface="楷体" panose="02010609060101010101" charset="-122"/>
              <a:ea typeface="楷体" panose="02010609060101010101" charset="-122"/>
              <a:cs typeface="楷体" panose="02010609060101010101" charset="-122"/>
            </a:endParaRPr>
          </a:p>
          <a:p>
            <a:pPr algn="ctr"/>
            <a:r>
              <a:rPr lang="zh-CN" altLang="en-US" sz="4000" b="1">
                <a:solidFill>
                  <a:srgbClr val="FF0000"/>
                </a:solidFill>
                <a:latin typeface="楷体" panose="02010609060101010101" charset="-122"/>
                <a:ea typeface="楷体" panose="02010609060101010101" charset="-122"/>
                <a:cs typeface="楷体" panose="02010609060101010101" charset="-122"/>
              </a:rPr>
              <a:t>忠厚守信</a:t>
            </a:r>
            <a:endParaRPr lang="zh-CN" altLang="en-US" sz="4000" b="1">
              <a:solidFill>
                <a:srgbClr val="FF0000"/>
              </a:solidFill>
              <a:latin typeface="楷体" panose="02010609060101010101" charset="-122"/>
              <a:ea typeface="楷体" panose="02010609060101010101" charset="-122"/>
              <a:cs typeface="楷体" panose="02010609060101010101" charset="-122"/>
            </a:endParaRPr>
          </a:p>
          <a:p>
            <a:pPr algn="ctr"/>
            <a:r>
              <a:rPr lang="zh-CN" altLang="en-US" sz="4000" b="1">
                <a:solidFill>
                  <a:srgbClr val="FF0000"/>
                </a:solidFill>
                <a:latin typeface="楷体" panose="02010609060101010101" charset="-122"/>
                <a:ea typeface="楷体" panose="02010609060101010101" charset="-122"/>
                <a:cs typeface="楷体" panose="02010609060101010101" charset="-122"/>
              </a:rPr>
              <a:t>顾全大局</a:t>
            </a:r>
            <a:endParaRPr lang="zh-CN" altLang="en-US" sz="40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fade">
                                      <p:cBhvr>
                                        <p:cTn id="7" dur="800" decel="100000"/>
                                        <p:tgtEl>
                                          <p:spTgt spid="31749"/>
                                        </p:tgtEl>
                                      </p:cBhvr>
                                    </p:animEffect>
                                    <p:anim calcmode="lin" valueType="num">
                                      <p:cBhvr>
                                        <p:cTn id="8" dur="800" decel="100000" fill="hold"/>
                                        <p:tgtEl>
                                          <p:spTgt spid="31749"/>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31749"/>
                                        </p:tgtEl>
                                        <p:attrNameLst>
                                          <p:attrName>ppt_x</p:attrName>
                                        </p:attrNameLst>
                                      </p:cBhvr>
                                      <p:tavLst>
                                        <p:tav tm="0">
                                          <p:val>
                                            <p:strVal val="#ppt_x+0.4"/>
                                          </p:val>
                                        </p:tav>
                                        <p:tav tm="100000">
                                          <p:val>
                                            <p:strVal val="#ppt_x-0.05"/>
                                          </p:val>
                                        </p:tav>
                                      </p:tavLst>
                                    </p:anim>
                                    <p:anim calcmode="lin" valueType="num">
                                      <p:cBhvr>
                                        <p:cTn id="10" dur="800" decel="100000" fill="hold"/>
                                        <p:tgtEl>
                                          <p:spTgt spid="3174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174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174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4)">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ox(in)">
                                      <p:cBhvr>
                                        <p:cTn id="32" dur="2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heel(1)">
                                      <p:cBhvr>
                                        <p:cTn id="42" dur="2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linds(horizontal)">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0" y="0"/>
            <a:ext cx="2800350" cy="1085850"/>
          </a:xfrm>
          <a:prstGeom prst="rect">
            <a:avLst/>
          </a:prstGeom>
        </p:spPr>
      </p:pic>
      <p:sp>
        <p:nvSpPr>
          <p:cNvPr id="7" name="文本框 6"/>
          <p:cNvSpPr txBox="1"/>
          <p:nvPr/>
        </p:nvSpPr>
        <p:spPr>
          <a:xfrm>
            <a:off x="606425" y="1085850"/>
            <a:ext cx="10979150" cy="1753235"/>
          </a:xfrm>
          <a:prstGeom prst="rect">
            <a:avLst/>
          </a:prstGeom>
          <a:noFill/>
        </p:spPr>
        <p:txBody>
          <a:bodyPr wrap="square" rtlCol="0">
            <a:spAutoFit/>
          </a:bodyPr>
          <a:p>
            <a:pPr>
              <a:lnSpc>
                <a:spcPct val="150000"/>
              </a:lnSpc>
            </a:pPr>
            <a:r>
              <a:rPr lang="en-US" altLang="zh-CN" sz="3600" b="1">
                <a:latin typeface="仿宋" panose="02010609060101010101" charset="-122"/>
                <a:ea typeface="仿宋" panose="02010609060101010101" charset="-122"/>
              </a:rPr>
              <a:t>    1.</a:t>
            </a:r>
            <a:r>
              <a:rPr lang="zh-CN" sz="3600" b="1">
                <a:latin typeface="仿宋" panose="02010609060101010101" charset="-122"/>
                <a:ea typeface="仿宋" panose="02010609060101010101" charset="-122"/>
              </a:rPr>
              <a:t>题目</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草船借箭</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中</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借</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字，你如何体会？可以换作</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骗</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或者</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偷</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吗？</a:t>
            </a:r>
            <a:endParaRPr lang="zh-CN" altLang="en-US" sz="3600" b="1">
              <a:latin typeface="仿宋" panose="02010609060101010101" charset="-122"/>
              <a:ea typeface="仿宋" panose="02010609060101010101" charset="-122"/>
            </a:endParaRPr>
          </a:p>
        </p:txBody>
      </p:sp>
      <p:sp>
        <p:nvSpPr>
          <p:cNvPr id="6" name="文本框 5"/>
          <p:cNvSpPr txBox="1"/>
          <p:nvPr/>
        </p:nvSpPr>
        <p:spPr>
          <a:xfrm>
            <a:off x="1468120" y="3135630"/>
            <a:ext cx="9255760" cy="1322070"/>
          </a:xfrm>
          <a:prstGeom prst="rect">
            <a:avLst/>
          </a:prstGeom>
          <a:solidFill>
            <a:schemeClr val="bg1"/>
          </a:solidFill>
          <a:effectLst>
            <a:glow rad="228600">
              <a:schemeClr val="accent1">
                <a:satMod val="175000"/>
                <a:alpha val="40000"/>
              </a:schemeClr>
            </a:glow>
          </a:effectLst>
        </p:spPr>
        <p:txBody>
          <a:bodyPr wrap="square" rtlCol="0">
            <a:spAutoFit/>
          </a:bodyPr>
          <a:p>
            <a:r>
              <a:rPr lang="en-US" altLang="zh-CN" sz="4000" b="1" dirty="0" smtClean="0">
                <a:latin typeface="楷体" panose="02010609060101010101" charset="-122"/>
                <a:ea typeface="楷体" panose="02010609060101010101" charset="-122"/>
              </a:rPr>
              <a:t>    </a:t>
            </a:r>
            <a:r>
              <a:rPr lang="zh-CN" altLang="en-US" sz="4000" b="1" dirty="0" smtClean="0">
                <a:latin typeface="楷体" panose="02010609060101010101" charset="-122"/>
                <a:ea typeface="楷体" panose="02010609060101010101" charset="-122"/>
              </a:rPr>
              <a:t>①文章最后，军士齐喊：“谢谢曹丞相的箭。”此举光明正大。</a:t>
            </a:r>
            <a:endParaRPr lang="zh-CN" altLang="en-US" sz="4000" b="1" dirty="0">
              <a:latin typeface="楷体" panose="02010609060101010101" charset="-122"/>
              <a:ea typeface="楷体" panose="02010609060101010101" charset="-122"/>
            </a:endParaRPr>
          </a:p>
        </p:txBody>
      </p:sp>
      <p:sp>
        <p:nvSpPr>
          <p:cNvPr id="8" name="文本框 7"/>
          <p:cNvSpPr txBox="1"/>
          <p:nvPr/>
        </p:nvSpPr>
        <p:spPr>
          <a:xfrm>
            <a:off x="1468120" y="4813935"/>
            <a:ext cx="9255760" cy="1322070"/>
          </a:xfrm>
          <a:prstGeom prst="rect">
            <a:avLst/>
          </a:prstGeom>
          <a:solidFill>
            <a:schemeClr val="bg1"/>
          </a:solidFill>
          <a:effectLst>
            <a:glow rad="228600">
              <a:schemeClr val="accent1">
                <a:satMod val="175000"/>
                <a:alpha val="40000"/>
              </a:schemeClr>
            </a:glow>
          </a:effectLst>
        </p:spPr>
        <p:txBody>
          <a:bodyPr wrap="square" rtlCol="0">
            <a:spAutoFit/>
          </a:bodyPr>
          <a:p>
            <a:r>
              <a:rPr lang="en-US" altLang="zh-CN" sz="4000" b="1" dirty="0" smtClean="0">
                <a:latin typeface="楷体" panose="02010609060101010101" charset="-122"/>
                <a:ea typeface="楷体" panose="02010609060101010101" charset="-122"/>
              </a:rPr>
              <a:t>    </a:t>
            </a:r>
            <a:r>
              <a:rPr lang="zh-CN" altLang="en-US" sz="4000" b="1" dirty="0" smtClean="0">
                <a:latin typeface="楷体" panose="02010609060101010101" charset="-122"/>
                <a:ea typeface="楷体" panose="02010609060101010101" charset="-122"/>
              </a:rPr>
              <a:t>②</a:t>
            </a:r>
            <a:r>
              <a:rPr lang="en-US" altLang="zh-CN" sz="4000" b="1" dirty="0" smtClean="0">
                <a:latin typeface="楷体" panose="02010609060101010101" charset="-122"/>
                <a:ea typeface="楷体" panose="02010609060101010101" charset="-122"/>
              </a:rPr>
              <a:t>“</a:t>
            </a:r>
            <a:r>
              <a:rPr lang="zh-CN" altLang="en-US" sz="4000" b="1" dirty="0" smtClean="0">
                <a:latin typeface="楷体" panose="02010609060101010101" charset="-122"/>
                <a:ea typeface="楷体" panose="02010609060101010101" charset="-122"/>
              </a:rPr>
              <a:t>火烧赤壁</a:t>
            </a:r>
            <a:r>
              <a:rPr lang="en-US" altLang="zh-CN" sz="4000" b="1" dirty="0" smtClean="0">
                <a:latin typeface="楷体" panose="02010609060101010101" charset="-122"/>
                <a:ea typeface="楷体" panose="02010609060101010101" charset="-122"/>
              </a:rPr>
              <a:t>”</a:t>
            </a:r>
            <a:r>
              <a:rPr lang="zh-CN" altLang="en-US" sz="4000" b="1" dirty="0" smtClean="0">
                <a:latin typeface="楷体" panose="02010609060101010101" charset="-122"/>
                <a:ea typeface="楷体" panose="02010609060101010101" charset="-122"/>
              </a:rPr>
              <a:t>中，诸葛亮把箭又还给曹军了。</a:t>
            </a:r>
            <a:endParaRPr lang="zh-CN" altLang="en-US" sz="4000" b="1" dirty="0" smtClean="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3024505" y="1138555"/>
            <a:ext cx="8454390" cy="1990725"/>
            <a:chOff x="4838" y="1727"/>
            <a:chExt cx="13314" cy="3135"/>
          </a:xfrm>
        </p:grpSpPr>
        <p:grpSp>
          <p:nvGrpSpPr>
            <p:cNvPr id="5" name="组合 4"/>
            <p:cNvGrpSpPr/>
            <p:nvPr/>
          </p:nvGrpSpPr>
          <p:grpSpPr>
            <a:xfrm>
              <a:off x="5131" y="1727"/>
              <a:ext cx="8938" cy="1743"/>
              <a:chOff x="6589" y="2907"/>
              <a:chExt cx="8938" cy="1743"/>
            </a:xfrm>
          </p:grpSpPr>
          <p:sp>
            <p:nvSpPr>
              <p:cNvPr id="2" name="文本框 1"/>
              <p:cNvSpPr txBox="1"/>
              <p:nvPr/>
            </p:nvSpPr>
            <p:spPr>
              <a:xfrm>
                <a:off x="8441" y="2907"/>
                <a:ext cx="7086" cy="1743"/>
              </a:xfrm>
              <a:prstGeom prst="rect">
                <a:avLst/>
              </a:prstGeom>
              <a:noFill/>
            </p:spPr>
            <p:txBody>
              <a:bodyPr wrap="square" rtlCol="0">
                <a:spAutoFit/>
              </a:bodyPr>
              <a:p>
                <a:r>
                  <a:rPr lang="zh-CN" altLang="en-US" sz="6600" b="1">
                    <a:latin typeface="楷体" panose="02010609060101010101" charset="-122"/>
                    <a:ea typeface="楷体" panose="02010609060101010101" charset="-122"/>
                  </a:rPr>
                  <a:t>草船借箭</a:t>
                </a:r>
                <a:endParaRPr lang="zh-CN" altLang="en-US" sz="6600" b="1">
                  <a:latin typeface="楷体" panose="02010609060101010101" charset="-122"/>
                  <a:ea typeface="楷体" panose="02010609060101010101" charset="-122"/>
                </a:endParaRPr>
              </a:p>
            </p:txBody>
          </p:sp>
          <p:sp>
            <p:nvSpPr>
              <p:cNvPr id="3" name="椭圆 2"/>
              <p:cNvSpPr/>
              <p:nvPr/>
            </p:nvSpPr>
            <p:spPr>
              <a:xfrm>
                <a:off x="7114" y="3162"/>
                <a:ext cx="1327" cy="1234"/>
              </a:xfrm>
              <a:prstGeom prst="ellipse">
                <a:avLst/>
              </a:prstGeom>
              <a:solidFill>
                <a:srgbClr val="92D050"/>
              </a:solidFill>
              <a:ln w="3810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589" y="3052"/>
                <a:ext cx="2377" cy="1452"/>
              </a:xfrm>
              <a:prstGeom prst="rect">
                <a:avLst/>
              </a:prstGeom>
              <a:noFill/>
            </p:spPr>
            <p:txBody>
              <a:bodyPr wrap="square" rtlCol="0">
                <a:spAutoFit/>
              </a:bodyPr>
              <a:p>
                <a:pPr algn="ctr"/>
                <a:r>
                  <a:rPr lang="en-US" altLang="zh-CN" sz="5400">
                    <a:latin typeface="黑体" panose="02010609060101010101" charset="-122"/>
                    <a:ea typeface="黑体" panose="02010609060101010101" charset="-122"/>
                  </a:rPr>
                  <a:t>5</a:t>
                </a:r>
                <a:endParaRPr lang="en-US" altLang="zh-CN" sz="5400">
                  <a:latin typeface="黑体" panose="02010609060101010101" charset="-122"/>
                  <a:ea typeface="黑体" panose="02010609060101010101" charset="-122"/>
                </a:endParaRPr>
              </a:p>
            </p:txBody>
          </p:sp>
        </p:grpSp>
        <p:sp>
          <p:nvSpPr>
            <p:cNvPr id="6" name="文本框 5"/>
            <p:cNvSpPr txBox="1"/>
            <p:nvPr/>
          </p:nvSpPr>
          <p:spPr>
            <a:xfrm>
              <a:off x="4838" y="3944"/>
              <a:ext cx="13315" cy="919"/>
            </a:xfrm>
            <a:prstGeom prst="rect">
              <a:avLst/>
            </a:prstGeom>
            <a:noFill/>
          </p:spPr>
          <p:txBody>
            <a:bodyPr wrap="square" rtlCol="0">
              <a:spAutoFit/>
            </a:bodyPr>
            <a:p>
              <a:pPr algn="r"/>
              <a:r>
                <a:rPr lang="zh-CN" altLang="en-US" sz="3200" b="1">
                  <a:latin typeface="仿宋" panose="02010609060101010101" charset="-122"/>
                  <a:ea typeface="仿宋" panose="02010609060101010101" charset="-122"/>
                </a:rPr>
                <a:t>根据罗贯中《三国演义》第四十六回改写</a:t>
              </a:r>
              <a:endParaRPr lang="zh-CN" altLang="en-US" sz="3200" b="1">
                <a:latin typeface="仿宋" panose="02010609060101010101" charset="-122"/>
                <a:ea typeface="仿宋" panose="02010609060101010101" charset="-122"/>
              </a:endParaRPr>
            </a:p>
          </p:txBody>
        </p:sp>
      </p:grpSp>
      <p:pic>
        <p:nvPicPr>
          <p:cNvPr id="9" name="图片 8"/>
          <p:cNvPicPr>
            <a:picLocks noChangeAspect="1"/>
          </p:cNvPicPr>
          <p:nvPr/>
        </p:nvPicPr>
        <p:blipFill>
          <a:blip r:embed="rId1"/>
          <a:stretch>
            <a:fillRect/>
          </a:stretch>
        </p:blipFill>
        <p:spPr>
          <a:xfrm>
            <a:off x="0" y="221615"/>
            <a:ext cx="5495925" cy="647700"/>
          </a:xfrm>
          <a:prstGeom prst="rect">
            <a:avLst/>
          </a:prstGeom>
        </p:spPr>
      </p:pic>
      <p:pic>
        <p:nvPicPr>
          <p:cNvPr id="11" name="图片 10" descr="u=3800458255,2292245865&amp;fm=26&amp;gp=0"/>
          <p:cNvPicPr>
            <a:picLocks noChangeAspect="1"/>
          </p:cNvPicPr>
          <p:nvPr/>
        </p:nvPicPr>
        <p:blipFill>
          <a:blip r:embed="rId2"/>
          <a:stretch>
            <a:fillRect/>
          </a:stretch>
        </p:blipFill>
        <p:spPr>
          <a:xfrm>
            <a:off x="3220720" y="3411220"/>
            <a:ext cx="5665470" cy="3062605"/>
          </a:xfrm>
          <a:prstGeom prst="rect">
            <a:avLst/>
          </a:prstGeom>
          <a:effectLst>
            <a:glow rad="228600">
              <a:schemeClr val="accent4">
                <a:satMod val="175000"/>
                <a:alpha val="40000"/>
              </a:schemeClr>
            </a:glow>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06425" y="548005"/>
            <a:ext cx="10979150" cy="1753235"/>
          </a:xfrm>
          <a:prstGeom prst="rect">
            <a:avLst/>
          </a:prstGeom>
          <a:noFill/>
        </p:spPr>
        <p:txBody>
          <a:bodyPr wrap="square" rtlCol="0">
            <a:spAutoFit/>
          </a:bodyPr>
          <a:p>
            <a:pPr>
              <a:lnSpc>
                <a:spcPct val="150000"/>
              </a:lnSpc>
            </a:pPr>
            <a:r>
              <a:rPr lang="en-US" altLang="zh-CN" sz="3600" b="1">
                <a:latin typeface="仿宋" panose="02010609060101010101" charset="-122"/>
                <a:ea typeface="仿宋" panose="02010609060101010101" charset="-122"/>
              </a:rPr>
              <a:t>    2.</a:t>
            </a:r>
            <a:r>
              <a:rPr lang="zh-CN" sz="3600" b="1">
                <a:latin typeface="仿宋" panose="02010609060101010101" charset="-122"/>
                <a:ea typeface="仿宋" panose="02010609060101010101" charset="-122"/>
              </a:rPr>
              <a:t>阅读课后的</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阅读链接</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，找出课文对应的段落，感受语言的特点。</a:t>
            </a:r>
            <a:endParaRPr lang="zh-CN" altLang="en-US" sz="3600" b="1">
              <a:latin typeface="仿宋" panose="02010609060101010101" charset="-122"/>
              <a:ea typeface="仿宋" panose="02010609060101010101" charset="-122"/>
            </a:endParaRPr>
          </a:p>
        </p:txBody>
      </p:sp>
      <p:sp>
        <p:nvSpPr>
          <p:cNvPr id="4" name="文本框 3"/>
          <p:cNvSpPr txBox="1"/>
          <p:nvPr/>
        </p:nvSpPr>
        <p:spPr>
          <a:xfrm>
            <a:off x="1305357" y="2658810"/>
            <a:ext cx="9580880" cy="706755"/>
          </a:xfrm>
          <a:prstGeom prst="rect">
            <a:avLst/>
          </a:prstGeom>
          <a:noFill/>
        </p:spPr>
        <p:txBody>
          <a:bodyPr wrap="none" rtlCol="0">
            <a:spAutoFit/>
          </a:bodyPr>
          <a:p>
            <a:r>
              <a:rPr lang="zh-CN" altLang="en-US" sz="4000" dirty="0" smtClean="0">
                <a:solidFill>
                  <a:srgbClr val="0000FF"/>
                </a:solidFill>
                <a:latin typeface="黑体" panose="02010609060101010101" charset="-122"/>
                <a:ea typeface="黑体" panose="02010609060101010101" charset="-122"/>
              </a:rPr>
              <a:t>“阅读链接”对应文中的第</a:t>
            </a:r>
            <a:r>
              <a:rPr lang="zh-CN" altLang="en-US" sz="4000" u="sng" dirty="0" smtClean="0">
                <a:solidFill>
                  <a:srgbClr val="0000FF"/>
                </a:solidFill>
                <a:latin typeface="黑体" panose="02010609060101010101" charset="-122"/>
                <a:ea typeface="黑体" panose="02010609060101010101" charset="-122"/>
              </a:rPr>
              <a:t>     </a:t>
            </a:r>
            <a:r>
              <a:rPr lang="zh-CN" altLang="en-US" sz="4000" dirty="0" smtClean="0">
                <a:solidFill>
                  <a:srgbClr val="0000FF"/>
                </a:solidFill>
                <a:latin typeface="黑体" panose="02010609060101010101" charset="-122"/>
                <a:ea typeface="黑体" panose="02010609060101010101" charset="-122"/>
              </a:rPr>
              <a:t>自然段。</a:t>
            </a:r>
            <a:endParaRPr lang="zh-CN" altLang="en-US" sz="4000" dirty="0">
              <a:solidFill>
                <a:srgbClr val="0000FF"/>
              </a:solidFill>
              <a:latin typeface="黑体" panose="02010609060101010101" charset="-122"/>
              <a:ea typeface="黑体" panose="02010609060101010101" charset="-122"/>
            </a:endParaRPr>
          </a:p>
        </p:txBody>
      </p:sp>
      <p:sp>
        <p:nvSpPr>
          <p:cNvPr id="3" name="文本框 2"/>
          <p:cNvSpPr txBox="1"/>
          <p:nvPr/>
        </p:nvSpPr>
        <p:spPr>
          <a:xfrm>
            <a:off x="7515597" y="2658850"/>
            <a:ext cx="1198880" cy="706755"/>
          </a:xfrm>
          <a:prstGeom prst="rect">
            <a:avLst/>
          </a:prstGeom>
          <a:noFill/>
        </p:spPr>
        <p:txBody>
          <a:bodyPr wrap="none" rtlCol="0">
            <a:spAutoFit/>
          </a:bodyPr>
          <a:p>
            <a:r>
              <a:rPr lang="en-US" altLang="zh-CN" sz="4000" dirty="0" smtClean="0">
                <a:solidFill>
                  <a:srgbClr val="FF0000"/>
                </a:solidFill>
                <a:latin typeface="黑体" panose="02010609060101010101" charset="-122"/>
                <a:ea typeface="黑体" panose="02010609060101010101" charset="-122"/>
              </a:rPr>
              <a:t>8</a:t>
            </a:r>
            <a:r>
              <a:rPr lang="zh-CN" altLang="en-US" sz="4000" dirty="0" smtClean="0">
                <a:solidFill>
                  <a:srgbClr val="FF0000"/>
                </a:solidFill>
                <a:latin typeface="黑体" panose="02010609060101010101" charset="-122"/>
                <a:ea typeface="黑体" panose="02010609060101010101" charset="-122"/>
              </a:rPr>
              <a:t>、</a:t>
            </a:r>
            <a:r>
              <a:rPr lang="en-US" altLang="zh-CN" sz="4000" dirty="0" smtClean="0">
                <a:solidFill>
                  <a:srgbClr val="FF0000"/>
                </a:solidFill>
                <a:latin typeface="黑体" panose="02010609060101010101" charset="-122"/>
                <a:ea typeface="黑体" panose="02010609060101010101" charset="-122"/>
              </a:rPr>
              <a:t>9</a:t>
            </a:r>
            <a:endParaRPr lang="zh-CN" altLang="en-US" sz="4000" dirty="0">
              <a:solidFill>
                <a:srgbClr val="FF0000"/>
              </a:solidFill>
              <a:latin typeface="黑体" panose="02010609060101010101" charset="-122"/>
              <a:ea typeface="黑体" panose="02010609060101010101" charset="-122"/>
            </a:endParaRPr>
          </a:p>
        </p:txBody>
      </p:sp>
      <p:sp>
        <p:nvSpPr>
          <p:cNvPr id="2" name="文本框 1"/>
          <p:cNvSpPr txBox="1"/>
          <p:nvPr/>
        </p:nvSpPr>
        <p:spPr>
          <a:xfrm>
            <a:off x="1305357" y="3735770"/>
            <a:ext cx="9580880" cy="706755"/>
          </a:xfrm>
          <a:prstGeom prst="rect">
            <a:avLst/>
          </a:prstGeom>
          <a:noFill/>
        </p:spPr>
        <p:txBody>
          <a:bodyPr wrap="none" rtlCol="0">
            <a:spAutoFit/>
          </a:bodyPr>
          <a:p>
            <a:r>
              <a:rPr lang="zh-CN" altLang="en-US" sz="4000" dirty="0" smtClean="0">
                <a:solidFill>
                  <a:srgbClr val="0000FF"/>
                </a:solidFill>
                <a:latin typeface="黑体" panose="02010609060101010101" charset="-122"/>
                <a:ea typeface="黑体" panose="02010609060101010101" charset="-122"/>
              </a:rPr>
              <a:t>文言文语言特点：</a:t>
            </a:r>
            <a:r>
              <a:rPr lang="zh-CN" altLang="en-US" sz="4000" u="sng" dirty="0" smtClean="0">
                <a:solidFill>
                  <a:srgbClr val="0000FF"/>
                </a:solidFill>
                <a:latin typeface="黑体" panose="02010609060101010101" charset="-122"/>
                <a:ea typeface="黑体" panose="02010609060101010101" charset="-122"/>
              </a:rPr>
              <a:t>                   </a:t>
            </a:r>
            <a:r>
              <a:rPr lang="zh-CN" altLang="en-US" sz="4000" dirty="0" smtClean="0">
                <a:solidFill>
                  <a:srgbClr val="0000FF"/>
                </a:solidFill>
                <a:latin typeface="黑体" panose="02010609060101010101" charset="-122"/>
                <a:ea typeface="黑体" panose="02010609060101010101" charset="-122"/>
              </a:rPr>
              <a:t>。</a:t>
            </a:r>
            <a:endParaRPr lang="zh-CN" altLang="en-US" sz="4000" dirty="0">
              <a:solidFill>
                <a:srgbClr val="0000FF"/>
              </a:solidFill>
              <a:latin typeface="黑体" panose="02010609060101010101" charset="-122"/>
              <a:ea typeface="黑体" panose="02010609060101010101" charset="-122"/>
            </a:endParaRPr>
          </a:p>
        </p:txBody>
      </p:sp>
      <p:sp>
        <p:nvSpPr>
          <p:cNvPr id="5" name="文本框 4"/>
          <p:cNvSpPr txBox="1"/>
          <p:nvPr/>
        </p:nvSpPr>
        <p:spPr>
          <a:xfrm>
            <a:off x="1305357" y="4654615"/>
            <a:ext cx="9580880" cy="706755"/>
          </a:xfrm>
          <a:prstGeom prst="rect">
            <a:avLst/>
          </a:prstGeom>
          <a:noFill/>
        </p:spPr>
        <p:txBody>
          <a:bodyPr wrap="none" rtlCol="0">
            <a:spAutoFit/>
          </a:bodyPr>
          <a:p>
            <a:r>
              <a:rPr lang="zh-CN" altLang="en-US" sz="4000" dirty="0" smtClean="0">
                <a:solidFill>
                  <a:srgbClr val="0000FF"/>
                </a:solidFill>
                <a:latin typeface="黑体" panose="02010609060101010101" charset="-122"/>
                <a:ea typeface="黑体" panose="02010609060101010101" charset="-122"/>
              </a:rPr>
              <a:t>现代文语言特点：</a:t>
            </a:r>
            <a:r>
              <a:rPr lang="zh-CN" altLang="en-US" sz="4000" u="sng" dirty="0" smtClean="0">
                <a:solidFill>
                  <a:srgbClr val="0000FF"/>
                </a:solidFill>
                <a:latin typeface="黑体" panose="02010609060101010101" charset="-122"/>
                <a:ea typeface="黑体" panose="02010609060101010101" charset="-122"/>
              </a:rPr>
              <a:t>                   </a:t>
            </a:r>
            <a:r>
              <a:rPr lang="zh-CN" altLang="en-US" sz="4000" dirty="0" smtClean="0">
                <a:solidFill>
                  <a:srgbClr val="0000FF"/>
                </a:solidFill>
                <a:latin typeface="黑体" panose="02010609060101010101" charset="-122"/>
                <a:ea typeface="黑体" panose="02010609060101010101" charset="-122"/>
              </a:rPr>
              <a:t>。</a:t>
            </a:r>
            <a:endParaRPr lang="zh-CN" altLang="en-US" sz="4000" dirty="0">
              <a:solidFill>
                <a:srgbClr val="0000FF"/>
              </a:solidFill>
              <a:latin typeface="黑体" panose="02010609060101010101" charset="-122"/>
              <a:ea typeface="黑体" panose="02010609060101010101" charset="-122"/>
            </a:endParaRPr>
          </a:p>
        </p:txBody>
      </p:sp>
      <p:sp>
        <p:nvSpPr>
          <p:cNvPr id="6" name="文本框 5"/>
          <p:cNvSpPr txBox="1"/>
          <p:nvPr/>
        </p:nvSpPr>
        <p:spPr>
          <a:xfrm>
            <a:off x="5496560" y="3735705"/>
            <a:ext cx="4697730" cy="706755"/>
          </a:xfrm>
          <a:prstGeom prst="rect">
            <a:avLst/>
          </a:prstGeom>
          <a:noFill/>
        </p:spPr>
        <p:txBody>
          <a:bodyPr wrap="square" rtlCol="0">
            <a:spAutoFit/>
          </a:bodyPr>
          <a:p>
            <a:r>
              <a:rPr sz="4000" dirty="0" smtClean="0">
                <a:solidFill>
                  <a:srgbClr val="FF0000"/>
                </a:solidFill>
                <a:latin typeface="黑体" panose="02010609060101010101" charset="-122"/>
                <a:ea typeface="黑体" panose="02010609060101010101" charset="-122"/>
              </a:rPr>
              <a:t>简洁凝练</a:t>
            </a:r>
            <a:endParaRPr sz="4000" dirty="0" smtClean="0">
              <a:solidFill>
                <a:srgbClr val="FF0000"/>
              </a:solidFill>
              <a:latin typeface="黑体" panose="02010609060101010101" charset="-122"/>
              <a:ea typeface="黑体" panose="02010609060101010101" charset="-122"/>
            </a:endParaRPr>
          </a:p>
        </p:txBody>
      </p:sp>
      <p:sp>
        <p:nvSpPr>
          <p:cNvPr id="8" name="文本框 7"/>
          <p:cNvSpPr txBox="1"/>
          <p:nvPr/>
        </p:nvSpPr>
        <p:spPr>
          <a:xfrm>
            <a:off x="5496560" y="4654550"/>
            <a:ext cx="4697730" cy="706755"/>
          </a:xfrm>
          <a:prstGeom prst="rect">
            <a:avLst/>
          </a:prstGeom>
          <a:noFill/>
        </p:spPr>
        <p:txBody>
          <a:bodyPr wrap="square" rtlCol="0">
            <a:spAutoFit/>
          </a:bodyPr>
          <a:p>
            <a:r>
              <a:rPr sz="4000" dirty="0" smtClean="0">
                <a:solidFill>
                  <a:srgbClr val="FF0000"/>
                </a:solidFill>
                <a:latin typeface="黑体" panose="02010609060101010101" charset="-122"/>
                <a:ea typeface="黑体" panose="02010609060101010101" charset="-122"/>
              </a:rPr>
              <a:t>浅显通俗</a:t>
            </a:r>
            <a:endParaRPr sz="4000" dirty="0" smtClean="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06425" y="548005"/>
            <a:ext cx="10979150" cy="1753235"/>
          </a:xfrm>
          <a:prstGeom prst="rect">
            <a:avLst/>
          </a:prstGeom>
          <a:noFill/>
        </p:spPr>
        <p:txBody>
          <a:bodyPr wrap="square" rtlCol="0">
            <a:spAutoFit/>
          </a:bodyPr>
          <a:p>
            <a:pPr>
              <a:lnSpc>
                <a:spcPct val="150000"/>
              </a:lnSpc>
            </a:pPr>
            <a:r>
              <a:rPr lang="en-US" altLang="zh-CN" sz="3600" b="1">
                <a:latin typeface="仿宋" panose="02010609060101010101" charset="-122"/>
                <a:ea typeface="仿宋" panose="02010609060101010101" charset="-122"/>
              </a:rPr>
              <a:t>    3.</a:t>
            </a:r>
            <a:r>
              <a:rPr lang="zh-CN" sz="3600" b="1">
                <a:latin typeface="仿宋" panose="02010609060101010101" charset="-122"/>
                <a:ea typeface="仿宋" panose="02010609060101010101" charset="-122"/>
              </a:rPr>
              <a:t>推荐阅读全本</a:t>
            </a:r>
            <a:r>
              <a:rPr sz="3600" b="1">
                <a:latin typeface="仿宋" panose="02010609060101010101" charset="-122"/>
                <a:ea typeface="仿宋" panose="02010609060101010101" charset="-122"/>
              </a:rPr>
              <a:t>《三国演义》，将你认为精彩的故事与同学分享。</a:t>
            </a:r>
            <a:endParaRPr sz="3600" b="1">
              <a:latin typeface="仿宋" panose="02010609060101010101" charset="-122"/>
              <a:ea typeface="仿宋" panose="02010609060101010101" charset="-122"/>
            </a:endParaRPr>
          </a:p>
        </p:txBody>
      </p:sp>
      <p:grpSp>
        <p:nvGrpSpPr>
          <p:cNvPr id="8" name="组合 7"/>
          <p:cNvGrpSpPr/>
          <p:nvPr/>
        </p:nvGrpSpPr>
        <p:grpSpPr>
          <a:xfrm>
            <a:off x="1626235" y="2301240"/>
            <a:ext cx="4363720" cy="4122420"/>
            <a:chOff x="2561" y="3624"/>
            <a:chExt cx="6872" cy="6492"/>
          </a:xfrm>
        </p:grpSpPr>
        <p:pic>
          <p:nvPicPr>
            <p:cNvPr id="2" name="图片 1" descr="timg (35)"/>
            <p:cNvPicPr>
              <a:picLocks noChangeAspect="1"/>
            </p:cNvPicPr>
            <p:nvPr/>
          </p:nvPicPr>
          <p:blipFill>
            <a:blip r:embed="rId1">
              <a:extLst>
                <a:ext uri="{BEBA8EAE-BF5A-486C-A8C5-ECC9F3942E4B}">
                  <a14:imgProps xmlns:a14="http://schemas.microsoft.com/office/drawing/2010/main">
                    <a14:imgLayer r:embed="rId2"/>
                  </a14:imgProps>
                </a:ext>
              </a:extLst>
            </a:blip>
            <a:srcRect/>
            <a:stretch>
              <a:fillRect/>
            </a:stretch>
          </p:blipFill>
          <p:spPr>
            <a:xfrm>
              <a:off x="2561" y="3624"/>
              <a:ext cx="6873" cy="5380"/>
            </a:xfrm>
            <a:prstGeom prst="rect">
              <a:avLst/>
            </a:prstGeom>
          </p:spPr>
        </p:pic>
        <p:sp>
          <p:nvSpPr>
            <p:cNvPr id="4" name="文本框 3"/>
            <p:cNvSpPr txBox="1"/>
            <p:nvPr/>
          </p:nvSpPr>
          <p:spPr>
            <a:xfrm>
              <a:off x="3604" y="9004"/>
              <a:ext cx="4787" cy="1113"/>
            </a:xfrm>
            <a:prstGeom prst="rect">
              <a:avLst/>
            </a:prstGeom>
            <a:noFill/>
          </p:spPr>
          <p:txBody>
            <a:bodyPr wrap="square" rtlCol="0">
              <a:spAutoFit/>
            </a:bodyPr>
            <a:p>
              <a:pPr algn="ctr"/>
              <a:r>
                <a:rPr lang="zh-CN" altLang="en-US" sz="4000">
                  <a:solidFill>
                    <a:srgbClr val="0070C0"/>
                  </a:solidFill>
                  <a:latin typeface="黑体" panose="02010609060101010101" charset="-122"/>
                  <a:ea typeface="黑体" panose="02010609060101010101" charset="-122"/>
                </a:rPr>
                <a:t>火烧赤壁</a:t>
              </a:r>
              <a:endParaRPr lang="zh-CN" altLang="en-US" sz="4000">
                <a:solidFill>
                  <a:srgbClr val="0070C0"/>
                </a:solidFill>
                <a:latin typeface="黑体" panose="02010609060101010101" charset="-122"/>
                <a:ea typeface="黑体" panose="02010609060101010101" charset="-122"/>
              </a:endParaRPr>
            </a:p>
          </p:txBody>
        </p:sp>
      </p:grpSp>
      <p:grpSp>
        <p:nvGrpSpPr>
          <p:cNvPr id="6" name="组合 5"/>
          <p:cNvGrpSpPr/>
          <p:nvPr/>
        </p:nvGrpSpPr>
        <p:grpSpPr>
          <a:xfrm>
            <a:off x="6344920" y="2301240"/>
            <a:ext cx="4363720" cy="4122420"/>
            <a:chOff x="9992" y="3624"/>
            <a:chExt cx="6872" cy="6492"/>
          </a:xfrm>
        </p:grpSpPr>
        <p:pic>
          <p:nvPicPr>
            <p:cNvPr id="3" name="图片 2" descr="timg (34)"/>
            <p:cNvPicPr>
              <a:picLocks noChangeAspect="1"/>
            </p:cNvPicPr>
            <p:nvPr/>
          </p:nvPicPr>
          <p:blipFill>
            <a:blip r:embed="rId3">
              <a:extLst>
                <a:ext uri="{BEBA8EAE-BF5A-486C-A8C5-ECC9F3942E4B}">
                  <a14:imgProps xmlns:a14="http://schemas.microsoft.com/office/drawing/2010/main">
                    <a14:imgLayer r:embed="rId4"/>
                  </a14:imgProps>
                </a:ext>
              </a:extLst>
            </a:blip>
            <a:srcRect/>
            <a:stretch>
              <a:fillRect/>
            </a:stretch>
          </p:blipFill>
          <p:spPr>
            <a:xfrm>
              <a:off x="9992" y="3624"/>
              <a:ext cx="6873" cy="5380"/>
            </a:xfrm>
            <a:prstGeom prst="rect">
              <a:avLst/>
            </a:prstGeom>
          </p:spPr>
        </p:pic>
        <p:sp>
          <p:nvSpPr>
            <p:cNvPr id="5" name="文本框 4"/>
            <p:cNvSpPr txBox="1"/>
            <p:nvPr/>
          </p:nvSpPr>
          <p:spPr>
            <a:xfrm>
              <a:off x="11035" y="9004"/>
              <a:ext cx="4787" cy="1113"/>
            </a:xfrm>
            <a:prstGeom prst="rect">
              <a:avLst/>
            </a:prstGeom>
            <a:noFill/>
          </p:spPr>
          <p:txBody>
            <a:bodyPr wrap="square" rtlCol="0">
              <a:spAutoFit/>
            </a:bodyPr>
            <a:p>
              <a:pPr algn="ctr"/>
              <a:r>
                <a:rPr lang="zh-CN" altLang="en-US" sz="4000">
                  <a:solidFill>
                    <a:srgbClr val="0070C0"/>
                  </a:solidFill>
                  <a:latin typeface="黑体" panose="02010609060101010101" charset="-122"/>
                  <a:ea typeface="黑体" panose="02010609060101010101" charset="-122"/>
                </a:rPr>
                <a:t>三顾茅庐</a:t>
              </a:r>
              <a:endParaRPr lang="zh-CN" altLang="en-US" sz="4000">
                <a:solidFill>
                  <a:srgbClr val="0070C0"/>
                </a:solidFill>
                <a:latin typeface="黑体" panose="02010609060101010101" charset="-122"/>
                <a:ea typeface="黑体" panose="020106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0" y="0"/>
            <a:ext cx="2800350" cy="1085850"/>
          </a:xfrm>
          <a:prstGeom prst="rect">
            <a:avLst/>
          </a:prstGeom>
        </p:spPr>
      </p:pic>
      <p:grpSp>
        <p:nvGrpSpPr>
          <p:cNvPr id="7" name="组合 6"/>
          <p:cNvGrpSpPr/>
          <p:nvPr/>
        </p:nvGrpSpPr>
        <p:grpSpPr>
          <a:xfrm>
            <a:off x="776605" y="1402715"/>
            <a:ext cx="10639425" cy="4052570"/>
            <a:chOff x="1453" y="2209"/>
            <a:chExt cx="16755" cy="6382"/>
          </a:xfrm>
        </p:grpSpPr>
        <p:pic>
          <p:nvPicPr>
            <p:cNvPr id="4101" name="Picture 6" descr="未标题-1"/>
            <p:cNvPicPr>
              <a:picLocks noChangeAspect="1"/>
            </p:cNvPicPr>
            <p:nvPr/>
          </p:nvPicPr>
          <p:blipFill>
            <a:blip r:embed="rId2">
              <a:extLst>
                <a:ext uri="{BEBA8EAE-BF5A-486C-A8C5-ECC9F3942E4B}">
                  <a14:imgProps xmlns:a14="http://schemas.microsoft.com/office/drawing/2010/main">
                    <a14:imgLayer r:embed="rId3"/>
                  </a14:imgProps>
                </a:ext>
              </a:extLst>
            </a:blip>
            <a:srcRect/>
            <a:stretch>
              <a:fillRect/>
            </a:stretch>
          </p:blipFill>
          <p:spPr>
            <a:xfrm>
              <a:off x="1453" y="2209"/>
              <a:ext cx="4488" cy="6383"/>
            </a:xfrm>
            <a:prstGeom prst="rect">
              <a:avLst/>
            </a:prstGeom>
            <a:noFill/>
            <a:ln w="9525">
              <a:noFill/>
            </a:ln>
          </p:spPr>
        </p:pic>
        <p:sp>
          <p:nvSpPr>
            <p:cNvPr id="6" name="文本框 5"/>
            <p:cNvSpPr txBox="1"/>
            <p:nvPr/>
          </p:nvSpPr>
          <p:spPr>
            <a:xfrm>
              <a:off x="6254" y="2209"/>
              <a:ext cx="11954" cy="6251"/>
            </a:xfrm>
            <a:prstGeom prst="rect">
              <a:avLst/>
            </a:prstGeom>
            <a:noFill/>
            <a:ln w="28575">
              <a:solidFill>
                <a:schemeClr val="tx1"/>
              </a:solidFill>
            </a:ln>
          </p:spPr>
          <p:txBody>
            <a:bodyPr wrap="square" rtlCol="0" anchor="t">
              <a:spAutoFit/>
            </a:bodyPr>
            <a:p>
              <a:r>
                <a:rPr lang="en-US" altLang="zh-CN" sz="3600" b="1">
                  <a:latin typeface="楷体" panose="02010609060101010101" charset="-122"/>
                  <a:ea typeface="楷体" panose="02010609060101010101" charset="-122"/>
                  <a:cs typeface="楷体" panose="02010609060101010101" charset="-122"/>
                </a:rPr>
                <a:t>    </a:t>
              </a:r>
              <a:r>
                <a:rPr lang="zh-CN" altLang="en-US" sz="3600" b="1">
                  <a:latin typeface="楷体" panose="02010609060101010101" charset="-122"/>
                  <a:ea typeface="楷体" panose="02010609060101010101" charset="-122"/>
                  <a:cs typeface="楷体" panose="02010609060101010101" charset="-122"/>
                </a:rPr>
                <a:t>它是中国古代第一部长篇章回体小说，描写了从东汉末年到西晋初年之间近一百年魏蜀吴的兴起与衰败历程，全书共120回，可大致分为黄巾之乱、董卓之乱、群雄逐鹿、三国鼎立、三国归晋五大部分。有人称赞它是一部谋略之书，智慧之书。</a:t>
              </a:r>
              <a:endParaRPr lang="zh-CN" altLang="en-US" sz="3600" b="1">
                <a:latin typeface="楷体" panose="02010609060101010101" charset="-122"/>
                <a:ea typeface="楷体" panose="02010609060101010101" charset="-122"/>
                <a:cs typeface="楷体" panose="02010609060101010101"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114800" y="1095375"/>
            <a:ext cx="3962400" cy="866775"/>
          </a:xfrm>
          <a:prstGeom prst="rect">
            <a:avLst/>
          </a:prstGeom>
        </p:spPr>
      </p:pic>
      <p:pic>
        <p:nvPicPr>
          <p:cNvPr id="5" name="图片 4"/>
          <p:cNvPicPr>
            <a:picLocks noChangeAspect="1"/>
          </p:cNvPicPr>
          <p:nvPr/>
        </p:nvPicPr>
        <p:blipFill>
          <a:blip r:embed="rId2"/>
          <a:stretch>
            <a:fillRect/>
          </a:stretch>
        </p:blipFill>
        <p:spPr>
          <a:xfrm>
            <a:off x="2057400" y="2268855"/>
            <a:ext cx="8077200" cy="3048000"/>
          </a:xfrm>
          <a:prstGeom prst="rect">
            <a:avLst/>
          </a:prstGeom>
        </p:spPr>
      </p:pic>
      <p:sp>
        <p:nvSpPr>
          <p:cNvPr id="6" name="矩形 5"/>
          <p:cNvSpPr/>
          <p:nvPr/>
        </p:nvSpPr>
        <p:spPr>
          <a:xfrm>
            <a:off x="229870" y="238760"/>
            <a:ext cx="11732895" cy="6380480"/>
          </a:xfrm>
          <a:prstGeom prst="rect">
            <a:avLst/>
          </a:prstGeom>
          <a:noFill/>
          <a:ln w="28575">
            <a:solidFill>
              <a:srgbClr val="0070C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434205" y="168275"/>
            <a:ext cx="3323590" cy="1438275"/>
          </a:xfrm>
          <a:prstGeom prst="rect">
            <a:avLst/>
          </a:prstGeom>
        </p:spPr>
      </p:pic>
      <p:pic>
        <p:nvPicPr>
          <p:cNvPr id="5" name="图片 4"/>
          <p:cNvPicPr>
            <a:picLocks noChangeAspect="1"/>
          </p:cNvPicPr>
          <p:nvPr/>
        </p:nvPicPr>
        <p:blipFill>
          <a:blip r:embed="rId2"/>
          <a:stretch>
            <a:fillRect/>
          </a:stretch>
        </p:blipFill>
        <p:spPr>
          <a:xfrm>
            <a:off x="0" y="0"/>
            <a:ext cx="2800350" cy="1085850"/>
          </a:xfrm>
          <a:prstGeom prst="rect">
            <a:avLst/>
          </a:prstGeom>
        </p:spPr>
      </p:pic>
      <p:grpSp>
        <p:nvGrpSpPr>
          <p:cNvPr id="37" name="组合 36"/>
          <p:cNvGrpSpPr/>
          <p:nvPr/>
        </p:nvGrpSpPr>
        <p:grpSpPr>
          <a:xfrm>
            <a:off x="685165" y="1606550"/>
            <a:ext cx="10916920" cy="1143000"/>
            <a:chOff x="1015" y="3308"/>
            <a:chExt cx="17192" cy="1800"/>
          </a:xfrm>
        </p:grpSpPr>
        <p:grpSp>
          <p:nvGrpSpPr>
            <p:cNvPr id="13" name="组合 12"/>
            <p:cNvGrpSpPr/>
            <p:nvPr/>
          </p:nvGrpSpPr>
          <p:grpSpPr>
            <a:xfrm>
              <a:off x="1015" y="3308"/>
              <a:ext cx="4251" cy="1801"/>
              <a:chOff x="7966" y="4239"/>
              <a:chExt cx="4251" cy="1801"/>
            </a:xfrm>
          </p:grpSpPr>
          <p:pic>
            <p:nvPicPr>
              <p:cNvPr id="8" name="图片 7"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11" name="文本框 10"/>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妒 忌</a:t>
                </a:r>
                <a:endParaRPr lang="zh-CN" altLang="en-US" sz="4000" b="1">
                  <a:latin typeface="楷体" panose="02010609060101010101" charset="-122"/>
                  <a:ea typeface="楷体" panose="02010609060101010101" charset="-122"/>
                </a:endParaRPr>
              </a:p>
            </p:txBody>
          </p:sp>
        </p:grpSp>
        <p:grpSp>
          <p:nvGrpSpPr>
            <p:cNvPr id="28" name="组合 27"/>
            <p:cNvGrpSpPr/>
            <p:nvPr/>
          </p:nvGrpSpPr>
          <p:grpSpPr>
            <a:xfrm>
              <a:off x="13957" y="3308"/>
              <a:ext cx="4251" cy="1801"/>
              <a:chOff x="7966" y="4239"/>
              <a:chExt cx="4251" cy="1801"/>
            </a:xfrm>
          </p:grpSpPr>
          <p:pic>
            <p:nvPicPr>
              <p:cNvPr id="29" name="图片 28"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30" name="文本框 29"/>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照 办</a:t>
                </a:r>
                <a:endParaRPr lang="zh-CN" altLang="en-US" sz="4000" b="1">
                  <a:latin typeface="楷体" panose="02010609060101010101" charset="-122"/>
                  <a:ea typeface="楷体" panose="02010609060101010101" charset="-122"/>
                </a:endParaRPr>
              </a:p>
            </p:txBody>
          </p:sp>
        </p:grpSp>
        <p:grpSp>
          <p:nvGrpSpPr>
            <p:cNvPr id="31" name="组合 30"/>
            <p:cNvGrpSpPr/>
            <p:nvPr/>
          </p:nvGrpSpPr>
          <p:grpSpPr>
            <a:xfrm>
              <a:off x="5329" y="3308"/>
              <a:ext cx="4251" cy="1801"/>
              <a:chOff x="7966" y="4239"/>
              <a:chExt cx="4251" cy="1801"/>
            </a:xfrm>
          </p:grpSpPr>
          <p:pic>
            <p:nvPicPr>
              <p:cNvPr id="32" name="图片 31"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33" name="文本框 32"/>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军 事</a:t>
                </a:r>
                <a:endParaRPr lang="zh-CN" altLang="en-US" sz="4000" b="1">
                  <a:latin typeface="楷体" panose="02010609060101010101" charset="-122"/>
                  <a:ea typeface="楷体" panose="02010609060101010101" charset="-122"/>
                </a:endParaRPr>
              </a:p>
            </p:txBody>
          </p:sp>
        </p:grpSp>
        <p:grpSp>
          <p:nvGrpSpPr>
            <p:cNvPr id="34" name="组合 33"/>
            <p:cNvGrpSpPr/>
            <p:nvPr/>
          </p:nvGrpSpPr>
          <p:grpSpPr>
            <a:xfrm>
              <a:off x="9643" y="3308"/>
              <a:ext cx="4251" cy="1801"/>
              <a:chOff x="7966" y="4239"/>
              <a:chExt cx="4251" cy="1801"/>
            </a:xfrm>
          </p:grpSpPr>
          <p:pic>
            <p:nvPicPr>
              <p:cNvPr id="35" name="图片 34"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36" name="文本框 35"/>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委 托</a:t>
                </a:r>
                <a:endParaRPr lang="zh-CN" altLang="en-US" sz="4000" b="1">
                  <a:latin typeface="楷体" panose="02010609060101010101" charset="-122"/>
                  <a:ea typeface="楷体" panose="02010609060101010101" charset="-122"/>
                </a:endParaRPr>
              </a:p>
            </p:txBody>
          </p:sp>
        </p:grpSp>
      </p:grpSp>
      <p:grpSp>
        <p:nvGrpSpPr>
          <p:cNvPr id="38" name="组合 37"/>
          <p:cNvGrpSpPr/>
          <p:nvPr/>
        </p:nvGrpSpPr>
        <p:grpSpPr>
          <a:xfrm>
            <a:off x="685165" y="2842895"/>
            <a:ext cx="10916920" cy="1143000"/>
            <a:chOff x="1015" y="3308"/>
            <a:chExt cx="17192" cy="1800"/>
          </a:xfrm>
        </p:grpSpPr>
        <p:grpSp>
          <p:nvGrpSpPr>
            <p:cNvPr id="39" name="组合 38"/>
            <p:cNvGrpSpPr/>
            <p:nvPr/>
          </p:nvGrpSpPr>
          <p:grpSpPr>
            <a:xfrm>
              <a:off x="1015" y="3308"/>
              <a:ext cx="4251" cy="1801"/>
              <a:chOff x="7966" y="4239"/>
              <a:chExt cx="4251" cy="1801"/>
            </a:xfrm>
          </p:grpSpPr>
          <p:pic>
            <p:nvPicPr>
              <p:cNvPr id="40" name="图片 39"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41" name="文本框 40"/>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预 计</a:t>
                </a:r>
                <a:endParaRPr lang="zh-CN" altLang="en-US" sz="4000" b="1">
                  <a:latin typeface="楷体" panose="02010609060101010101" charset="-122"/>
                  <a:ea typeface="楷体" panose="02010609060101010101" charset="-122"/>
                </a:endParaRPr>
              </a:p>
            </p:txBody>
          </p:sp>
        </p:grpSp>
        <p:grpSp>
          <p:nvGrpSpPr>
            <p:cNvPr id="42" name="组合 41"/>
            <p:cNvGrpSpPr/>
            <p:nvPr/>
          </p:nvGrpSpPr>
          <p:grpSpPr>
            <a:xfrm>
              <a:off x="13957" y="3308"/>
              <a:ext cx="4251" cy="1801"/>
              <a:chOff x="7966" y="4239"/>
              <a:chExt cx="4251" cy="1801"/>
            </a:xfrm>
          </p:grpSpPr>
          <p:pic>
            <p:nvPicPr>
              <p:cNvPr id="43" name="图片 42"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44" name="文本框 43"/>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探 听</a:t>
                </a:r>
                <a:endParaRPr lang="zh-CN" altLang="en-US" sz="4000" b="1">
                  <a:latin typeface="楷体" panose="02010609060101010101" charset="-122"/>
                  <a:ea typeface="楷体" panose="02010609060101010101" charset="-122"/>
                </a:endParaRPr>
              </a:p>
            </p:txBody>
          </p:sp>
        </p:grpSp>
        <p:grpSp>
          <p:nvGrpSpPr>
            <p:cNvPr id="45" name="组合 44"/>
            <p:cNvGrpSpPr/>
            <p:nvPr/>
          </p:nvGrpSpPr>
          <p:grpSpPr>
            <a:xfrm>
              <a:off x="5329" y="3308"/>
              <a:ext cx="4251" cy="1801"/>
              <a:chOff x="7966" y="4239"/>
              <a:chExt cx="4251" cy="1801"/>
            </a:xfrm>
          </p:grpSpPr>
          <p:pic>
            <p:nvPicPr>
              <p:cNvPr id="46" name="图片 45"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47" name="文本框 46"/>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紧 急</a:t>
                </a:r>
                <a:endParaRPr lang="zh-CN" altLang="en-US" sz="4000" b="1">
                  <a:latin typeface="楷体" panose="02010609060101010101" charset="-122"/>
                  <a:ea typeface="楷体" panose="02010609060101010101" charset="-122"/>
                </a:endParaRPr>
              </a:p>
            </p:txBody>
          </p:sp>
        </p:grpSp>
        <p:grpSp>
          <p:nvGrpSpPr>
            <p:cNvPr id="48" name="组合 47"/>
            <p:cNvGrpSpPr/>
            <p:nvPr/>
          </p:nvGrpSpPr>
          <p:grpSpPr>
            <a:xfrm>
              <a:off x="9643" y="3308"/>
              <a:ext cx="4251" cy="1801"/>
              <a:chOff x="7966" y="4239"/>
              <a:chExt cx="4251" cy="1801"/>
            </a:xfrm>
          </p:grpSpPr>
          <p:pic>
            <p:nvPicPr>
              <p:cNvPr id="49" name="图片 48"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50" name="文本框 49"/>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惩 罚</a:t>
                </a:r>
                <a:endParaRPr lang="zh-CN" altLang="en-US" sz="4000" b="1">
                  <a:latin typeface="楷体" panose="02010609060101010101" charset="-122"/>
                  <a:ea typeface="楷体" panose="02010609060101010101" charset="-122"/>
                </a:endParaRPr>
              </a:p>
            </p:txBody>
          </p:sp>
        </p:grpSp>
      </p:grpSp>
      <p:grpSp>
        <p:nvGrpSpPr>
          <p:cNvPr id="51" name="组合 50"/>
          <p:cNvGrpSpPr/>
          <p:nvPr/>
        </p:nvGrpSpPr>
        <p:grpSpPr>
          <a:xfrm>
            <a:off x="685165" y="4079240"/>
            <a:ext cx="10916920" cy="1143000"/>
            <a:chOff x="1015" y="3308"/>
            <a:chExt cx="17192" cy="1800"/>
          </a:xfrm>
        </p:grpSpPr>
        <p:grpSp>
          <p:nvGrpSpPr>
            <p:cNvPr id="52" name="组合 51"/>
            <p:cNvGrpSpPr/>
            <p:nvPr/>
          </p:nvGrpSpPr>
          <p:grpSpPr>
            <a:xfrm>
              <a:off x="1015" y="3308"/>
              <a:ext cx="4251" cy="1801"/>
              <a:chOff x="7966" y="4239"/>
              <a:chExt cx="4251" cy="1801"/>
            </a:xfrm>
          </p:grpSpPr>
          <p:pic>
            <p:nvPicPr>
              <p:cNvPr id="53" name="图片 52"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54" name="文本框 53"/>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私 自</a:t>
                </a:r>
                <a:endParaRPr lang="zh-CN" altLang="en-US" sz="4000" b="1">
                  <a:latin typeface="楷体" panose="02010609060101010101" charset="-122"/>
                  <a:ea typeface="楷体" panose="02010609060101010101" charset="-122"/>
                </a:endParaRPr>
              </a:p>
            </p:txBody>
          </p:sp>
        </p:grpSp>
        <p:grpSp>
          <p:nvGrpSpPr>
            <p:cNvPr id="55" name="组合 54"/>
            <p:cNvGrpSpPr/>
            <p:nvPr/>
          </p:nvGrpSpPr>
          <p:grpSpPr>
            <a:xfrm>
              <a:off x="13957" y="3308"/>
              <a:ext cx="4251" cy="1801"/>
              <a:chOff x="7966" y="4239"/>
              <a:chExt cx="4251" cy="1801"/>
            </a:xfrm>
          </p:grpSpPr>
          <p:pic>
            <p:nvPicPr>
              <p:cNvPr id="56" name="图片 55"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57" name="文本框 56"/>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水 寨</a:t>
                </a:r>
                <a:endParaRPr lang="zh-CN" altLang="en-US" sz="4000" b="1">
                  <a:latin typeface="楷体" panose="02010609060101010101" charset="-122"/>
                  <a:ea typeface="楷体" panose="02010609060101010101" charset="-122"/>
                </a:endParaRPr>
              </a:p>
            </p:txBody>
          </p:sp>
        </p:grpSp>
        <p:grpSp>
          <p:nvGrpSpPr>
            <p:cNvPr id="58" name="组合 57"/>
            <p:cNvGrpSpPr/>
            <p:nvPr/>
          </p:nvGrpSpPr>
          <p:grpSpPr>
            <a:xfrm>
              <a:off x="5329" y="3308"/>
              <a:ext cx="4251" cy="1801"/>
              <a:chOff x="7966" y="4239"/>
              <a:chExt cx="4251" cy="1801"/>
            </a:xfrm>
          </p:grpSpPr>
          <p:pic>
            <p:nvPicPr>
              <p:cNvPr id="59" name="图片 58"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60" name="文本框 59"/>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布 置</a:t>
                </a:r>
                <a:endParaRPr lang="zh-CN" altLang="en-US" sz="4000" b="1">
                  <a:latin typeface="楷体" panose="02010609060101010101" charset="-122"/>
                  <a:ea typeface="楷体" panose="02010609060101010101" charset="-122"/>
                </a:endParaRPr>
              </a:p>
            </p:txBody>
          </p:sp>
        </p:grpSp>
        <p:grpSp>
          <p:nvGrpSpPr>
            <p:cNvPr id="61" name="组合 60"/>
            <p:cNvGrpSpPr/>
            <p:nvPr/>
          </p:nvGrpSpPr>
          <p:grpSpPr>
            <a:xfrm>
              <a:off x="9643" y="3308"/>
              <a:ext cx="4251" cy="1801"/>
              <a:chOff x="7966" y="4239"/>
              <a:chExt cx="4251" cy="1801"/>
            </a:xfrm>
          </p:grpSpPr>
          <p:pic>
            <p:nvPicPr>
              <p:cNvPr id="62" name="图片 61"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63" name="文本框 62"/>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调 度</a:t>
                </a:r>
                <a:endParaRPr lang="zh-CN" altLang="en-US" sz="4000" b="1">
                  <a:latin typeface="楷体" panose="02010609060101010101" charset="-122"/>
                  <a:ea typeface="楷体" panose="02010609060101010101" charset="-122"/>
                </a:endParaRPr>
              </a:p>
            </p:txBody>
          </p:sp>
        </p:grpSp>
      </p:grpSp>
      <p:grpSp>
        <p:nvGrpSpPr>
          <p:cNvPr id="64" name="组合 63"/>
          <p:cNvGrpSpPr/>
          <p:nvPr/>
        </p:nvGrpSpPr>
        <p:grpSpPr>
          <a:xfrm>
            <a:off x="685165" y="5315585"/>
            <a:ext cx="8178165" cy="1143635"/>
            <a:chOff x="1015" y="3308"/>
            <a:chExt cx="12879" cy="1801"/>
          </a:xfrm>
        </p:grpSpPr>
        <p:grpSp>
          <p:nvGrpSpPr>
            <p:cNvPr id="65" name="组合 64"/>
            <p:cNvGrpSpPr/>
            <p:nvPr/>
          </p:nvGrpSpPr>
          <p:grpSpPr>
            <a:xfrm>
              <a:off x="1015" y="3308"/>
              <a:ext cx="4251" cy="1801"/>
              <a:chOff x="7966" y="4239"/>
              <a:chExt cx="4251" cy="1801"/>
            </a:xfrm>
          </p:grpSpPr>
          <p:pic>
            <p:nvPicPr>
              <p:cNvPr id="66" name="图片 65"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67" name="文本框 66"/>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呐 喊</a:t>
                </a:r>
                <a:endParaRPr lang="zh-CN" altLang="en-US" sz="4000" b="1">
                  <a:latin typeface="楷体" panose="02010609060101010101" charset="-122"/>
                  <a:ea typeface="楷体" panose="02010609060101010101" charset="-122"/>
                </a:endParaRPr>
              </a:p>
            </p:txBody>
          </p:sp>
        </p:grpSp>
        <p:grpSp>
          <p:nvGrpSpPr>
            <p:cNvPr id="71" name="组合 70"/>
            <p:cNvGrpSpPr/>
            <p:nvPr/>
          </p:nvGrpSpPr>
          <p:grpSpPr>
            <a:xfrm>
              <a:off x="5329" y="3308"/>
              <a:ext cx="4251" cy="1801"/>
              <a:chOff x="7966" y="4239"/>
              <a:chExt cx="4251" cy="1801"/>
            </a:xfrm>
          </p:grpSpPr>
          <p:pic>
            <p:nvPicPr>
              <p:cNvPr id="72" name="图片 71"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73" name="文本框 72"/>
              <p:cNvSpPr txBox="1"/>
              <p:nvPr/>
            </p:nvSpPr>
            <p:spPr>
              <a:xfrm>
                <a:off x="8361" y="4681"/>
                <a:ext cx="3384"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军令状</a:t>
                </a:r>
                <a:endParaRPr lang="zh-CN" altLang="en-US" sz="4000" b="1">
                  <a:latin typeface="楷体" panose="02010609060101010101" charset="-122"/>
                  <a:ea typeface="楷体" panose="02010609060101010101" charset="-122"/>
                </a:endParaRPr>
              </a:p>
            </p:txBody>
          </p:sp>
        </p:grpSp>
        <p:grpSp>
          <p:nvGrpSpPr>
            <p:cNvPr id="74" name="组合 73"/>
            <p:cNvGrpSpPr/>
            <p:nvPr/>
          </p:nvGrpSpPr>
          <p:grpSpPr>
            <a:xfrm>
              <a:off x="9643" y="3308"/>
              <a:ext cx="4251" cy="1801"/>
              <a:chOff x="7966" y="4239"/>
              <a:chExt cx="4251" cy="1801"/>
            </a:xfrm>
          </p:grpSpPr>
          <p:pic>
            <p:nvPicPr>
              <p:cNvPr id="75" name="图片 74" descr="timg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66" y="4239"/>
                <a:ext cx="4251" cy="1801"/>
              </a:xfrm>
              <a:prstGeom prst="rect">
                <a:avLst/>
              </a:prstGeom>
            </p:spPr>
          </p:pic>
          <p:sp>
            <p:nvSpPr>
              <p:cNvPr id="76" name="文本框 75"/>
              <p:cNvSpPr txBox="1"/>
              <p:nvPr/>
            </p:nvSpPr>
            <p:spPr>
              <a:xfrm>
                <a:off x="8074" y="4681"/>
                <a:ext cx="3832" cy="1113"/>
              </a:xfrm>
              <a:prstGeom prst="rect">
                <a:avLst/>
              </a:prstGeom>
              <a:noFill/>
            </p:spPr>
            <p:txBody>
              <a:bodyPr wrap="square" rtlCol="0">
                <a:spAutoFit/>
              </a:bodyPr>
              <a:p>
                <a:pPr algn="ctr"/>
                <a:r>
                  <a:rPr lang="zh-CN" altLang="en-US" sz="4000" b="1">
                    <a:latin typeface="楷体" panose="02010609060101010101" charset="-122"/>
                    <a:ea typeface="楷体" panose="02010609060101010101" charset="-122"/>
                  </a:rPr>
                  <a:t>神机妙算</a:t>
                </a:r>
                <a:endParaRPr lang="zh-CN" altLang="en-US" sz="4000" b="1">
                  <a:latin typeface="楷体" panose="02010609060101010101" charset="-122"/>
                  <a:ea typeface="楷体" panose="02010609060101010101"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linds(horizontal)">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blinds(horizontal)">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blinds(horizontal)">
                                      <p:cBhvr>
                                        <p:cTn id="2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custDataLst>
              <p:tags r:id="rId1"/>
            </p:custDataLst>
          </p:nvPr>
        </p:nvPicPr>
        <p:blipFill>
          <a:blip r:embed="rId2"/>
          <a:stretch>
            <a:fillRect/>
          </a:stretch>
        </p:blipFill>
        <p:spPr>
          <a:xfrm>
            <a:off x="4434205" y="184150"/>
            <a:ext cx="3323590" cy="1457325"/>
          </a:xfrm>
          <a:prstGeom prst="rect">
            <a:avLst/>
          </a:prstGeom>
        </p:spPr>
      </p:pic>
      <p:pic>
        <p:nvPicPr>
          <p:cNvPr id="9" name="图片 8"/>
          <p:cNvPicPr>
            <a:picLocks noChangeAspect="1"/>
          </p:cNvPicPr>
          <p:nvPr>
            <p:custDataLst>
              <p:tags r:id="rId3"/>
            </p:custDataLst>
          </p:nvPr>
        </p:nvPicPr>
        <p:blipFill>
          <a:blip r:embed="rId4"/>
          <a:stretch>
            <a:fillRect/>
          </a:stretch>
        </p:blipFill>
        <p:spPr>
          <a:xfrm>
            <a:off x="1874520" y="1796415"/>
            <a:ext cx="3629025" cy="3486150"/>
          </a:xfrm>
          <a:prstGeom prst="rect">
            <a:avLst/>
          </a:prstGeom>
        </p:spPr>
      </p:pic>
      <p:pic>
        <p:nvPicPr>
          <p:cNvPr id="10" name="图片 9"/>
          <p:cNvPicPr>
            <a:picLocks noChangeAspect="1"/>
          </p:cNvPicPr>
          <p:nvPr/>
        </p:nvPicPr>
        <p:blipFill>
          <a:blip r:embed="rId5"/>
          <a:stretch>
            <a:fillRect/>
          </a:stretch>
        </p:blipFill>
        <p:spPr>
          <a:xfrm>
            <a:off x="6450965" y="1796415"/>
            <a:ext cx="3629025" cy="34861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06425" y="1085850"/>
            <a:ext cx="10979150" cy="1198880"/>
          </a:xfrm>
          <a:prstGeom prst="rect">
            <a:avLst/>
          </a:prstGeom>
          <a:noFill/>
        </p:spPr>
        <p:txBody>
          <a:bodyPr wrap="square" rtlCol="0">
            <a:spAutoFit/>
          </a:bodyPr>
          <a:p>
            <a:r>
              <a:rPr lang="en-US" altLang="zh-CN" sz="3600" b="1">
                <a:latin typeface="仿宋" panose="02010609060101010101" charset="-122"/>
                <a:ea typeface="仿宋" panose="02010609060101010101" charset="-122"/>
              </a:rPr>
              <a:t>    </a:t>
            </a:r>
            <a:r>
              <a:rPr lang="zh-CN" altLang="en-US" sz="3600" b="1">
                <a:latin typeface="仿宋" panose="02010609060101010101" charset="-122"/>
                <a:ea typeface="仿宋" panose="02010609060101010101" charset="-122"/>
              </a:rPr>
              <a:t>自读课文，按事情发展的顺序，归纳课文的起因、经过和结果。</a:t>
            </a:r>
            <a:endParaRPr lang="zh-CN" altLang="en-US" sz="3600" b="1">
              <a:latin typeface="仿宋" panose="02010609060101010101" charset="-122"/>
              <a:ea typeface="仿宋" panose="02010609060101010101" charset="-122"/>
            </a:endParaRPr>
          </a:p>
        </p:txBody>
      </p:sp>
      <p:pic>
        <p:nvPicPr>
          <p:cNvPr id="6" name="图片 5"/>
          <p:cNvPicPr>
            <a:picLocks noChangeAspect="1"/>
          </p:cNvPicPr>
          <p:nvPr/>
        </p:nvPicPr>
        <p:blipFill>
          <a:blip r:embed="rId1"/>
          <a:stretch>
            <a:fillRect/>
          </a:stretch>
        </p:blipFill>
        <p:spPr>
          <a:xfrm>
            <a:off x="0" y="0"/>
            <a:ext cx="2800350" cy="1085850"/>
          </a:xfrm>
          <a:prstGeom prst="rect">
            <a:avLst/>
          </a:prstGeom>
        </p:spPr>
      </p:pic>
      <p:pic>
        <p:nvPicPr>
          <p:cNvPr id="8" name="图片 7"/>
          <p:cNvPicPr>
            <a:picLocks noChangeAspect="1"/>
          </p:cNvPicPr>
          <p:nvPr/>
        </p:nvPicPr>
        <p:blipFill>
          <a:blip r:embed="rId2"/>
          <a:stretch>
            <a:fillRect/>
          </a:stretch>
        </p:blipFill>
        <p:spPr>
          <a:xfrm>
            <a:off x="1116330" y="2628265"/>
            <a:ext cx="1123950" cy="3419475"/>
          </a:xfrm>
          <a:prstGeom prst="rect">
            <a:avLst/>
          </a:prstGeom>
        </p:spPr>
      </p:pic>
      <p:grpSp>
        <p:nvGrpSpPr>
          <p:cNvPr id="13" name="组合 12"/>
          <p:cNvGrpSpPr/>
          <p:nvPr/>
        </p:nvGrpSpPr>
        <p:grpSpPr>
          <a:xfrm>
            <a:off x="1923415" y="2265045"/>
            <a:ext cx="1915795" cy="4101465"/>
            <a:chOff x="4612" y="3598"/>
            <a:chExt cx="3017" cy="6459"/>
          </a:xfrm>
        </p:grpSpPr>
        <p:sp>
          <p:nvSpPr>
            <p:cNvPr id="9" name="左大括号 8"/>
            <p:cNvSpPr/>
            <p:nvPr/>
          </p:nvSpPr>
          <p:spPr>
            <a:xfrm>
              <a:off x="4612" y="3598"/>
              <a:ext cx="499" cy="6459"/>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0" name="文本框 9"/>
            <p:cNvSpPr txBox="1"/>
            <p:nvPr/>
          </p:nvSpPr>
          <p:spPr>
            <a:xfrm>
              <a:off x="5111" y="3598"/>
              <a:ext cx="2519" cy="1210"/>
            </a:xfrm>
            <a:prstGeom prst="rect">
              <a:avLst/>
            </a:prstGeom>
            <a:noFill/>
          </p:spPr>
          <p:txBody>
            <a:bodyPr wrap="square" rtlCol="0">
              <a:spAutoFit/>
            </a:bodyPr>
            <a:p>
              <a:pPr algn="ctr"/>
              <a:r>
                <a:rPr lang="zh-CN" altLang="en-US" sz="4400" b="1">
                  <a:solidFill>
                    <a:srgbClr val="FF0000"/>
                  </a:solidFill>
                  <a:latin typeface="楷体" panose="02010609060101010101" charset="-122"/>
                  <a:ea typeface="楷体" panose="02010609060101010101" charset="-122"/>
                </a:rPr>
                <a:t>起因：</a:t>
              </a:r>
              <a:endParaRPr lang="zh-CN" altLang="en-US" sz="44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5111" y="8847"/>
              <a:ext cx="2519" cy="1210"/>
            </a:xfrm>
            <a:prstGeom prst="rect">
              <a:avLst/>
            </a:prstGeom>
            <a:noFill/>
          </p:spPr>
          <p:txBody>
            <a:bodyPr wrap="square" rtlCol="0">
              <a:spAutoFit/>
            </a:bodyPr>
            <a:p>
              <a:pPr algn="ctr"/>
              <a:r>
                <a:rPr lang="zh-CN" altLang="en-US" sz="4400" b="1">
                  <a:solidFill>
                    <a:srgbClr val="FF0000"/>
                  </a:solidFill>
                  <a:latin typeface="楷体" panose="02010609060101010101" charset="-122"/>
                  <a:ea typeface="楷体" panose="02010609060101010101" charset="-122"/>
                </a:rPr>
                <a:t>结果：</a:t>
              </a:r>
              <a:endParaRPr lang="zh-CN" altLang="en-US" sz="44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5111" y="6223"/>
              <a:ext cx="2519" cy="1210"/>
            </a:xfrm>
            <a:prstGeom prst="rect">
              <a:avLst/>
            </a:prstGeom>
            <a:noFill/>
          </p:spPr>
          <p:txBody>
            <a:bodyPr wrap="square" rtlCol="0">
              <a:spAutoFit/>
            </a:bodyPr>
            <a:p>
              <a:pPr algn="ctr"/>
              <a:r>
                <a:rPr lang="zh-CN" altLang="en-US" sz="4400" b="1">
                  <a:solidFill>
                    <a:srgbClr val="FF0000"/>
                  </a:solidFill>
                  <a:latin typeface="楷体" panose="02010609060101010101" charset="-122"/>
                  <a:ea typeface="楷体" panose="02010609060101010101" charset="-122"/>
                </a:rPr>
                <a:t>经过：</a:t>
              </a:r>
              <a:endParaRPr lang="zh-CN" altLang="en-US" sz="4400" b="1">
                <a:solidFill>
                  <a:srgbClr val="FF0000"/>
                </a:solidFill>
                <a:latin typeface="楷体" panose="02010609060101010101" charset="-122"/>
                <a:ea typeface="楷体" panose="02010609060101010101" charset="-122"/>
              </a:endParaRPr>
            </a:p>
          </p:txBody>
        </p:sp>
      </p:grpSp>
      <p:sp>
        <p:nvSpPr>
          <p:cNvPr id="14" name="文本框 13"/>
          <p:cNvSpPr txBox="1"/>
          <p:nvPr/>
        </p:nvSpPr>
        <p:spPr>
          <a:xfrm>
            <a:off x="3609975" y="1958975"/>
            <a:ext cx="7766050" cy="1753235"/>
          </a:xfrm>
          <a:prstGeom prst="rect">
            <a:avLst/>
          </a:prstGeom>
          <a:noFill/>
          <a:ln w="28575">
            <a:solidFill>
              <a:srgbClr val="0070C0"/>
            </a:solidFill>
          </a:ln>
        </p:spPr>
        <p:txBody>
          <a:bodyPr wrap="square" rtlCol="0" anchor="t">
            <a:spAutoFit/>
          </a:bodyPr>
          <a:p>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周瑜妒忌诸葛亮，用十天造十万支箭的任务为难诸葛亮，诸葛亮接受任务并保证三天造好。</a:t>
            </a:r>
            <a:endParaRPr lang="zh-CN" altLang="en-US" sz="3600" b="1">
              <a:latin typeface="楷体" panose="02010609060101010101" charset="-122"/>
              <a:ea typeface="楷体" panose="02010609060101010101" charset="-122"/>
            </a:endParaRPr>
          </a:p>
        </p:txBody>
      </p:sp>
      <p:sp>
        <p:nvSpPr>
          <p:cNvPr id="15" name="文本框 14"/>
          <p:cNvSpPr txBox="1"/>
          <p:nvPr/>
        </p:nvSpPr>
        <p:spPr>
          <a:xfrm>
            <a:off x="3609975" y="4015105"/>
            <a:ext cx="7765415" cy="645160"/>
          </a:xfrm>
          <a:prstGeom prst="rect">
            <a:avLst/>
          </a:prstGeom>
          <a:noFill/>
          <a:ln w="28575">
            <a:solidFill>
              <a:srgbClr val="0070C0"/>
            </a:solidFill>
          </a:ln>
        </p:spPr>
        <p:txBody>
          <a:bodyPr wrap="square" rtlCol="0" anchor="t">
            <a:spAutoFit/>
          </a:bodyPr>
          <a:p>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诸葛亮利用草船向曹操借箭。</a:t>
            </a:r>
            <a:endParaRPr lang="zh-CN" altLang="en-US" sz="3600" b="1">
              <a:latin typeface="楷体" panose="02010609060101010101" charset="-122"/>
              <a:ea typeface="楷体" panose="02010609060101010101" charset="-122"/>
            </a:endParaRPr>
          </a:p>
        </p:txBody>
      </p:sp>
      <p:sp>
        <p:nvSpPr>
          <p:cNvPr id="16" name="文本框 15"/>
          <p:cNvSpPr txBox="1"/>
          <p:nvPr/>
        </p:nvSpPr>
        <p:spPr>
          <a:xfrm>
            <a:off x="3609975" y="5659755"/>
            <a:ext cx="7765415" cy="645160"/>
          </a:xfrm>
          <a:prstGeom prst="rect">
            <a:avLst/>
          </a:prstGeom>
          <a:noFill/>
          <a:ln w="28575">
            <a:solidFill>
              <a:srgbClr val="0070C0"/>
            </a:solidFill>
          </a:ln>
        </p:spPr>
        <p:txBody>
          <a:bodyPr wrap="square" rtlCol="0" anchor="t">
            <a:spAutoFit/>
          </a:bodyPr>
          <a:p>
            <a:pPr algn="l"/>
            <a:r>
              <a:rPr lang="en-US" altLang="zh-CN" sz="3600" b="1" dirty="0" smtClean="0">
                <a:latin typeface="楷体" panose="02010609060101010101" charset="-122"/>
                <a:ea typeface="楷体" panose="02010609060101010101" charset="-122"/>
                <a:sym typeface="+mn-ea"/>
              </a:rPr>
              <a:t>    </a:t>
            </a:r>
            <a:r>
              <a:rPr lang="zh-CN" altLang="en-US" sz="3600" b="1" dirty="0" smtClean="0">
                <a:latin typeface="楷体" panose="02010609060101010101" charset="-122"/>
                <a:ea typeface="楷体" panose="02010609060101010101" charset="-122"/>
                <a:sym typeface="+mn-ea"/>
              </a:rPr>
              <a:t>诸葛亮如期交箭，周瑜自叹不如。</a:t>
            </a:r>
            <a:endParaRPr lang="zh-CN" altLang="en-US" sz="3600" b="1" dirty="0" smtClean="0">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06425" y="642620"/>
            <a:ext cx="10979150" cy="1198880"/>
          </a:xfrm>
          <a:prstGeom prst="rect">
            <a:avLst/>
          </a:prstGeom>
          <a:noFill/>
        </p:spPr>
        <p:txBody>
          <a:bodyPr wrap="square" rtlCol="0">
            <a:spAutoFit/>
          </a:bodyPr>
          <a:p>
            <a:r>
              <a:rPr lang="en-US" altLang="zh-CN" sz="3600" b="1">
                <a:latin typeface="仿宋" panose="02010609060101010101" charset="-122"/>
                <a:ea typeface="仿宋" panose="02010609060101010101" charset="-122"/>
              </a:rPr>
              <a:t>    </a:t>
            </a:r>
            <a:r>
              <a:rPr lang="zh-CN" altLang="en-US" sz="3600" b="1">
                <a:latin typeface="仿宋" panose="02010609060101010101" charset="-122"/>
                <a:ea typeface="仿宋" panose="02010609060101010101" charset="-122"/>
              </a:rPr>
              <a:t>把起因、经过和结果串连起来，说一说</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草船借箭</a:t>
            </a:r>
            <a:r>
              <a:rPr lang="en-US" altLang="zh-CN" sz="3600" b="1">
                <a:latin typeface="仿宋" panose="02010609060101010101" charset="-122"/>
                <a:ea typeface="仿宋" panose="02010609060101010101" charset="-122"/>
              </a:rPr>
              <a:t>”</a:t>
            </a:r>
            <a:r>
              <a:rPr lang="zh-CN" altLang="en-US" sz="3600" b="1">
                <a:latin typeface="仿宋" panose="02010609060101010101" charset="-122"/>
                <a:ea typeface="仿宋" panose="02010609060101010101" charset="-122"/>
              </a:rPr>
              <a:t>的主要内容。</a:t>
            </a:r>
            <a:endParaRPr lang="zh-CN" altLang="en-US" sz="3600" b="1">
              <a:latin typeface="仿宋" panose="02010609060101010101" charset="-122"/>
              <a:ea typeface="仿宋" panose="02010609060101010101" charset="-122"/>
            </a:endParaRPr>
          </a:p>
        </p:txBody>
      </p:sp>
      <p:sp>
        <p:nvSpPr>
          <p:cNvPr id="2" name="文本框 1"/>
          <p:cNvSpPr txBox="1"/>
          <p:nvPr/>
        </p:nvSpPr>
        <p:spPr>
          <a:xfrm>
            <a:off x="1200150" y="2042160"/>
            <a:ext cx="9791700" cy="4154170"/>
          </a:xfrm>
          <a:prstGeom prst="rect">
            <a:avLst/>
          </a:prstGeom>
          <a:solidFill>
            <a:schemeClr val="bg1"/>
          </a:solidFill>
          <a:ln w="28575">
            <a:solidFill>
              <a:srgbClr val="00B050"/>
            </a:solidFill>
          </a:ln>
          <a:effectLst>
            <a:glow rad="228600">
              <a:schemeClr val="accent4">
                <a:satMod val="175000"/>
                <a:alpha val="40000"/>
              </a:schemeClr>
            </a:glow>
          </a:effectLst>
        </p:spPr>
        <p:txBody>
          <a:bodyPr wrap="square" rtlCol="0" anchor="t">
            <a:spAutoFit/>
          </a:bodyPr>
          <a:p>
            <a:r>
              <a:rPr lang="en-US" altLang="zh-CN" sz="4400" b="1">
                <a:latin typeface="楷体" panose="02010609060101010101" charset="-122"/>
                <a:ea typeface="楷体" panose="02010609060101010101" charset="-122"/>
                <a:cs typeface="楷体" panose="02010609060101010101" charset="-122"/>
              </a:rPr>
              <a:t>    </a:t>
            </a:r>
            <a:r>
              <a:rPr lang="zh-CN" altLang="en-US" sz="4400" b="1">
                <a:solidFill>
                  <a:srgbClr val="0070C0"/>
                </a:solidFill>
                <a:latin typeface="楷体" panose="02010609060101010101" charset="-122"/>
                <a:ea typeface="楷体" panose="02010609060101010101" charset="-122"/>
                <a:cs typeface="楷体" panose="02010609060101010101" charset="-122"/>
              </a:rPr>
              <a:t>周瑜妒忌诸葛亮，设计让诸葛亮三天造十万支箭，以此陷害他。</a:t>
            </a:r>
            <a:r>
              <a:rPr lang="zh-CN" altLang="en-US" sz="4400" b="1">
                <a:solidFill>
                  <a:srgbClr val="FF0000"/>
                </a:solidFill>
                <a:latin typeface="楷体" panose="02010609060101010101" charset="-122"/>
                <a:ea typeface="楷体" panose="02010609060101010101" charset="-122"/>
                <a:cs typeface="楷体" panose="02010609060101010101" charset="-122"/>
              </a:rPr>
              <a:t>诸葛亮将计就计，巧妙计划，周密安排，向曹操“借箭”，挫败了周瑜的阴谋。</a:t>
            </a:r>
            <a:r>
              <a:rPr lang="zh-CN" altLang="en-US" sz="4400" b="1">
                <a:solidFill>
                  <a:srgbClr val="7030A0"/>
                </a:solidFill>
                <a:latin typeface="楷体" panose="02010609060101010101" charset="-122"/>
                <a:ea typeface="楷体" panose="02010609060101010101" charset="-122"/>
                <a:cs typeface="楷体" panose="02010609060101010101" charset="-122"/>
              </a:rPr>
              <a:t>诸葛亮借箭成功，周瑜心服口服，自叹不如诸葛亮。</a:t>
            </a:r>
            <a:endParaRPr lang="zh-CN" altLang="en-US" sz="4400" b="1">
              <a:solidFill>
                <a:srgbClr val="7030A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0" y="0"/>
            <a:ext cx="2800350" cy="1085850"/>
          </a:xfrm>
          <a:prstGeom prst="rect">
            <a:avLst/>
          </a:prstGeom>
        </p:spPr>
      </p:pic>
      <p:sp>
        <p:nvSpPr>
          <p:cNvPr id="7" name="文本框 6"/>
          <p:cNvSpPr txBox="1"/>
          <p:nvPr/>
        </p:nvSpPr>
        <p:spPr>
          <a:xfrm>
            <a:off x="606425" y="1085850"/>
            <a:ext cx="10979150" cy="1753235"/>
          </a:xfrm>
          <a:prstGeom prst="rect">
            <a:avLst/>
          </a:prstGeom>
          <a:noFill/>
        </p:spPr>
        <p:txBody>
          <a:bodyPr wrap="square" rtlCol="0">
            <a:spAutoFit/>
          </a:bodyPr>
          <a:p>
            <a:pPr>
              <a:lnSpc>
                <a:spcPct val="150000"/>
              </a:lnSpc>
            </a:pPr>
            <a:r>
              <a:rPr lang="en-US" altLang="zh-CN" sz="3600" b="1">
                <a:latin typeface="仿宋" panose="02010609060101010101" charset="-122"/>
                <a:ea typeface="仿宋" panose="02010609060101010101" charset="-122"/>
              </a:rPr>
              <a:t>    </a:t>
            </a:r>
            <a:r>
              <a:rPr lang="zh-CN" sz="3600" b="1">
                <a:latin typeface="仿宋" panose="02010609060101010101" charset="-122"/>
                <a:ea typeface="仿宋" panose="02010609060101010101" charset="-122"/>
              </a:rPr>
              <a:t>自由朗读课文第二自然段，梳理周瑜和诸葛亮之间的对话，边读边揣摩二人的心理。</a:t>
            </a:r>
            <a:endParaRPr lang="zh-CN" sz="3600" b="1">
              <a:latin typeface="仿宋" panose="02010609060101010101" charset="-122"/>
              <a:ea typeface="仿宋" panose="02010609060101010101" charset="-122"/>
            </a:endParaRPr>
          </a:p>
        </p:txBody>
      </p:sp>
      <p:pic>
        <p:nvPicPr>
          <p:cNvPr id="8" name="图片 7" descr="timg (33)"/>
          <p:cNvPicPr>
            <a:picLocks noChangeAspect="1"/>
          </p:cNvPicPr>
          <p:nvPr/>
        </p:nvPicPr>
        <p:blipFill>
          <a:blip r:embed="rId2">
            <a:clrChange>
              <a:clrFrom>
                <a:srgbClr val="FEFEFE">
                  <a:alpha val="100000"/>
                </a:srgbClr>
              </a:clrFrom>
              <a:clrTo>
                <a:srgbClr val="FEFEFE">
                  <a:alpha val="100000"/>
                  <a:alpha val="0"/>
                </a:srgbClr>
              </a:clrTo>
            </a:clrChange>
          </a:blip>
          <a:srcRect t="173" r="36740"/>
          <a:stretch>
            <a:fillRect/>
          </a:stretch>
        </p:blipFill>
        <p:spPr>
          <a:xfrm>
            <a:off x="1905635" y="3044190"/>
            <a:ext cx="2901315" cy="3813810"/>
          </a:xfrm>
          <a:prstGeom prst="rect">
            <a:avLst/>
          </a:prstGeom>
        </p:spPr>
      </p:pic>
      <p:pic>
        <p:nvPicPr>
          <p:cNvPr id="9" name="图片 8" descr="timg (3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155180" y="3044190"/>
            <a:ext cx="3024505" cy="3377565"/>
          </a:xfrm>
          <a:prstGeom prst="rect">
            <a:avLst/>
          </a:prstGeom>
        </p:spPr>
      </p:pic>
    </p:spTree>
  </p:cSld>
  <p:clrMapOvr>
    <a:masterClrMapping/>
  </p:clrMapOvr>
</p:sld>
</file>

<file path=ppt/tags/tag1.xml><?xml version="1.0" encoding="utf-8"?>
<p:tagLst xmlns:p="http://schemas.openxmlformats.org/presentationml/2006/main">
  <p:tag name="KSO_WM_UNIT_PLACING_PICTURE_USER_VIEWPORT" val="{&quot;height&quot;:2295,&quot;width&quot;:5234}"/>
</p:tagLst>
</file>

<file path=ppt/tags/tag2.xml><?xml version="1.0" encoding="utf-8"?>
<p:tagLst xmlns:p="http://schemas.openxmlformats.org/presentationml/2006/main">
  <p:tag name="REFSHAPE" val="1506776188"/>
  <p:tag name="KSO_WM_UNIT_PLACING_PICTURE_USER_VIEWPORT" val="{&quot;height&quot;:5490,&quot;width&quot;:57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1687</Words>
  <Application>WPS 演示</Application>
  <PresentationFormat>宽屏</PresentationFormat>
  <Paragraphs>160</Paragraphs>
  <Slides>21</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21</vt:i4>
      </vt:variant>
    </vt:vector>
  </HeadingPairs>
  <TitlesOfParts>
    <vt:vector size="40" baseType="lpstr">
      <vt:lpstr>Arial</vt:lpstr>
      <vt:lpstr>方正书宋_GBK</vt:lpstr>
      <vt:lpstr>Wingdings</vt:lpstr>
      <vt:lpstr>楷体</vt:lpstr>
      <vt:lpstr>汉仪楷体KW</vt:lpstr>
      <vt:lpstr>黑体</vt:lpstr>
      <vt:lpstr>仿宋</vt:lpstr>
      <vt:lpstr>方正仿宋_GBK</vt:lpstr>
      <vt:lpstr>Calibri</vt:lpstr>
      <vt:lpstr>Helvetica Neue</vt:lpstr>
      <vt:lpstr>宋体</vt:lpstr>
      <vt:lpstr>汉仪书宋二KW</vt:lpstr>
      <vt:lpstr>微软雅黑</vt:lpstr>
      <vt:lpstr>汉仪旗黑</vt:lpstr>
      <vt:lpstr>宋体</vt:lpstr>
      <vt:lpstr>Arial Unicode MS</vt:lpstr>
      <vt:lpstr>汉仪中黑KW</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annie</cp:lastModifiedBy>
  <cp:revision>11</cp:revision>
  <dcterms:created xsi:type="dcterms:W3CDTF">2021-03-09T12:38:31Z</dcterms:created>
  <dcterms:modified xsi:type="dcterms:W3CDTF">2021-03-09T12:38:31Z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2052-3.3.1.5149</vt:lpwstr>
  </property>
</Properties>
</file>