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6" r:id="rId4"/>
    <p:sldId id="261" r:id="rId5"/>
    <p:sldId id="265" r:id="rId6"/>
    <p:sldId id="266" r:id="rId7"/>
    <p:sldId id="258" r:id="rId8"/>
    <p:sldId id="259" r:id="rId10"/>
    <p:sldId id="257" r:id="rId11"/>
    <p:sldId id="260" r:id="rId12"/>
    <p:sldId id="262" r:id="rId13"/>
    <p:sldId id="263" r:id="rId14"/>
    <p:sldId id="268" r:id="rId15"/>
    <p:sldId id="267" r:id="rId16"/>
    <p:sldId id="264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FFFF"/>
    <a:srgbClr val="6600FF"/>
    <a:srgbClr val="FFFF66"/>
    <a:srgbClr val="6600CC"/>
    <a:srgbClr val="FF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24" autoAdjust="0"/>
    <p:restoredTop sz="9466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86FB6-F7C3-4E98-9B43-A2A8D2B2C8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39CAB-1834-446B-A8E2-CCE5373CA4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39CAB-1834-446B-A8E2-CCE5373CA4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6A0B0-8176-45DF-81C5-01E8482C90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CBE22-82BF-4F84-8FDB-CCB85C0039F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93FD5-7996-4F20-B9D0-9773C7DB16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bamboo"/>
          <p:cNvPicPr>
            <a:picLocks noChangeAspect="1" noChangeArrowheads="1"/>
          </p:cNvPicPr>
          <p:nvPr/>
        </p:nvPicPr>
        <p:blipFill>
          <a:blip r:embed="rId2" cstate="email"/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fld id="{A7A47302-68B6-4720-8DD9-A48B6567F5A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35C32-A3E5-4C24-A36A-A03929121D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017035-FE35-4E8A-A4F4-6F8106928B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5C870-F332-4F52-9B01-30A04D7B08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EEE40-45E2-4631-9674-9E3348FA70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B6DC1-F4D6-45B4-A69B-8C92A16C4A3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29075-4D7E-46F0-B3BA-AE63FE3A4DB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94CA8-1916-476B-9E00-2DDF7F3C19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0D523-7DA0-4F75-B105-BDBE722684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DBE89-9257-49A2-8AD8-9BDEF68D84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15CD7-A157-43FA-8080-5D63664A07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A4E1F-DEC1-4E9A-8BC9-D73B9702B6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D73E7-343C-43A6-98F6-D99F6576910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C35FF-3AD9-4EFF-80E9-8D4BE828E9F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9A8E6-CA1A-4A9F-8770-FEA459A3CF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16695-D3F3-44AF-A080-F44D5BA56C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FABF7-C7F6-4057-AE25-2FDDB8AC3C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95E7A-6CCE-4AA0-B569-BAA27956A03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06D9F-ECC0-4D46-8752-BA8CBFFA666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fld id="{9DD5A1F8-BFF1-4ED8-90D1-AB9598EF503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bamboo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Times New Roman" panose="02020603050405020304" pitchFamily="18" charset="0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Times New Roman" panose="02020603050405020304" pitchFamily="18" charset="0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  <a:ea typeface="+mn-ea"/>
              </a:defRPr>
            </a:lvl1pPr>
          </a:lstStyle>
          <a:p>
            <a:fld id="{5CF383A8-F1DE-4BB5-BAEB-397CA9D76BB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603820" y="1243786"/>
            <a:ext cx="6192688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花的学校</a:t>
            </a:r>
            <a:endParaRPr lang="zh-CN" altLang="en-US" sz="9600" b="1" spc="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  <a:p>
            <a:pPr algn="dist"/>
            <a:r>
              <a:rPr lang="en-US" altLang="zh-CN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                  ——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泰戈尔</a:t>
            </a:r>
            <a:endParaRPr lang="zh-CN" alt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1500" autoRev="1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500" autoRev="1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35754" y="1480498"/>
            <a:ext cx="73088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br>
              <a:rPr lang="en-US" altLang="zh-CN" sz="3600" b="1">
                <a:latin typeface="楷体_GB2312" pitchFamily="49" charset="-122"/>
              </a:rPr>
            </a:br>
            <a:endParaRPr lang="en-US" altLang="zh-CN" sz="3600" b="1">
              <a:latin typeface="楷体_GB2312" pitchFamily="49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40484" y="47719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83359" y="509955"/>
            <a:ext cx="76288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当</a:t>
            </a:r>
            <a:r>
              <a:rPr lang="zh-CN" altLang="en-US" sz="2400" b="1" dirty="0"/>
              <a:t>雷云在天上轰响，六月的阵雨落下的时候，</a:t>
            </a:r>
            <a:r>
              <a:rPr lang="zh-CN" altLang="en-US" sz="2400" b="1" dirty="0">
                <a:solidFill>
                  <a:srgbClr val="FF0000"/>
                </a:solidFill>
              </a:rPr>
              <a:t>润</a:t>
            </a:r>
            <a:r>
              <a:rPr lang="zh-CN" altLang="en-US" sz="2400" b="1" dirty="0"/>
              <a:t>湿的东风走过荒野</a:t>
            </a:r>
            <a:r>
              <a:rPr lang="zh-CN" altLang="en-US" sz="2400" b="1" dirty="0" smtClean="0"/>
              <a:t>，在</a:t>
            </a:r>
            <a:r>
              <a:rPr lang="zh-CN" altLang="en-US" sz="2400" b="1" dirty="0"/>
              <a:t>竹林中吹着口笛。</a:t>
            </a:r>
            <a:endParaRPr lang="zh-CN" altLang="en-US" sz="2400" b="1" dirty="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131059" y="155669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02442" y="1562219"/>
            <a:ext cx="76097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/>
              <a:t>他们关了门做功课，如果他们想在散学以前出来游戏，</a:t>
            </a:r>
            <a:endParaRPr lang="zh-CN" altLang="en-US" sz="2400" b="1" dirty="0"/>
          </a:p>
          <a:p>
            <a:r>
              <a:rPr lang="zh-CN" altLang="en-US" sz="2400" b="1" dirty="0"/>
              <a:t>他们的老师是要</a:t>
            </a:r>
            <a:r>
              <a:rPr lang="zh-CN" altLang="en-US" sz="2400" b="1" dirty="0">
                <a:solidFill>
                  <a:srgbClr val="FF0000"/>
                </a:solidFill>
              </a:rPr>
              <a:t>罚</a:t>
            </a:r>
            <a:r>
              <a:rPr lang="zh-CN" altLang="en-US" sz="2400" b="1" dirty="0"/>
              <a:t>他们站壁角的。</a:t>
            </a:r>
            <a:endParaRPr lang="zh-CN" altLang="en-US" sz="2400" b="1" dirty="0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03996" y="2631435"/>
            <a:ext cx="784867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/>
              <a:t>树枝在林中互相</a:t>
            </a:r>
            <a:r>
              <a:rPr lang="zh-CN" altLang="en-US" sz="2400" b="1" dirty="0">
                <a:solidFill>
                  <a:srgbClr val="FF0000"/>
                </a:solidFill>
              </a:rPr>
              <a:t>碰</a:t>
            </a:r>
            <a:r>
              <a:rPr lang="zh-CN" altLang="en-US" sz="2400" b="1" dirty="0"/>
              <a:t>触着，绿叶在狂风里</a:t>
            </a:r>
            <a:r>
              <a:rPr lang="zh-CN" altLang="en-US" sz="2400" b="1" dirty="0">
                <a:solidFill>
                  <a:srgbClr val="FF0000"/>
                </a:solidFill>
              </a:rPr>
              <a:t>萧萧</a:t>
            </a:r>
            <a:r>
              <a:rPr lang="zh-CN" altLang="en-US" sz="2400" b="1" dirty="0"/>
              <a:t>地响着</a:t>
            </a:r>
            <a:r>
              <a:rPr lang="zh-CN" altLang="en-US" sz="2400" b="1" dirty="0" smtClean="0"/>
              <a:t>，雷</a:t>
            </a:r>
            <a:r>
              <a:rPr lang="zh-CN" altLang="en-US" sz="2400" b="1" dirty="0"/>
              <a:t>云拍着大手，花孩子们便在那时候穿了紫的、黄的、白的衣</a:t>
            </a:r>
            <a:r>
              <a:rPr lang="zh-CN" altLang="en-US" sz="2400" b="1" dirty="0">
                <a:solidFill>
                  <a:srgbClr val="FF0000"/>
                </a:solidFill>
              </a:rPr>
              <a:t>裳</a:t>
            </a:r>
            <a:r>
              <a:rPr lang="zh-CN" altLang="en-US" sz="2400" b="1" dirty="0" smtClean="0"/>
              <a:t>，冲</a:t>
            </a:r>
            <a:r>
              <a:rPr lang="zh-CN" altLang="en-US" sz="2400" b="1" dirty="0"/>
              <a:t>了出来。 </a:t>
            </a:r>
            <a:endParaRPr lang="zh-CN" altLang="en-US" sz="2400" b="1" dirty="0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03996" y="4234335"/>
            <a:ext cx="75443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/>
              <a:t>我自然能够</a:t>
            </a:r>
            <a:r>
              <a:rPr lang="zh-CN" altLang="en-US" sz="2400" b="1" dirty="0">
                <a:solidFill>
                  <a:srgbClr val="FF0000"/>
                </a:solidFill>
              </a:rPr>
              <a:t>猜</a:t>
            </a:r>
            <a:r>
              <a:rPr lang="zh-CN" altLang="en-US" sz="2400" b="1" dirty="0"/>
              <a:t>得出，他们是对谁扬起双</a:t>
            </a:r>
            <a:r>
              <a:rPr lang="zh-CN" altLang="en-US" sz="2400" b="1" dirty="0">
                <a:solidFill>
                  <a:srgbClr val="FF0000"/>
                </a:solidFill>
              </a:rPr>
              <a:t>臂</a:t>
            </a:r>
            <a:r>
              <a:rPr lang="zh-CN" altLang="en-US" sz="2400" b="1" dirty="0"/>
              <a:t>来：</a:t>
            </a:r>
            <a:endParaRPr lang="zh-CN" altLang="en-US" sz="2400" b="1" dirty="0"/>
          </a:p>
          <a:p>
            <a:r>
              <a:rPr lang="zh-CN" altLang="en-US" sz="2400" b="1" dirty="0"/>
              <a:t>他们也有他们的妈妈，就像我有我自己的妈妈一样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xiangkuang2_167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187624" y="1268760"/>
            <a:ext cx="8353425" cy="512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ea typeface="宋体" panose="02010600030101010101" pitchFamily="2" charset="-122"/>
              </a:rPr>
              <a:t>　 </a:t>
            </a:r>
            <a:r>
              <a:rPr lang="en-US" altLang="zh-CN" sz="3600" dirty="0" err="1">
                <a:solidFill>
                  <a:srgbClr val="0000FF"/>
                </a:solidFill>
                <a:ea typeface="宋体" panose="02010600030101010101" pitchFamily="2" charset="-122"/>
              </a:rPr>
              <a:t>rùn</a:t>
            </a:r>
            <a:r>
              <a:rPr lang="zh-CN" altLang="en-US" sz="3600" dirty="0">
                <a:solidFill>
                  <a:srgbClr val="0000FF"/>
                </a:solidFill>
                <a:ea typeface="宋体" panose="02010600030101010101" pitchFamily="2" charset="-122"/>
              </a:rPr>
              <a:t>　　     </a:t>
            </a:r>
            <a:r>
              <a:rPr lang="en-US" altLang="zh-CN" sz="3600" dirty="0" err="1">
                <a:solidFill>
                  <a:srgbClr val="0000FF"/>
                </a:solidFill>
                <a:ea typeface="宋体" panose="02010600030101010101" pitchFamily="2" charset="-122"/>
              </a:rPr>
              <a:t>f</a:t>
            </a:r>
            <a:r>
              <a:rPr lang="en-US" altLang="zh-CN" sz="360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3600" dirty="0">
                <a:solidFill>
                  <a:srgbClr val="0000FF"/>
                </a:solidFill>
                <a:ea typeface="宋体" panose="02010600030101010101" pitchFamily="2" charset="-122"/>
              </a:rPr>
              <a:t>　    </a:t>
            </a:r>
            <a:r>
              <a:rPr lang="en-US" altLang="zh-CN" sz="3600" dirty="0" err="1">
                <a:solidFill>
                  <a:srgbClr val="0000FF"/>
                </a:solidFill>
                <a:ea typeface="宋体" panose="02010600030101010101" pitchFamily="2" charset="-122"/>
              </a:rPr>
              <a:t>bì</a:t>
            </a:r>
            <a:r>
              <a:rPr lang="en-US" altLang="zh-CN" sz="3600" dirty="0">
                <a:solidFill>
                  <a:srgbClr val="0000FF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3600" dirty="0" err="1">
                <a:solidFill>
                  <a:srgbClr val="0000FF"/>
                </a:solidFill>
                <a:ea typeface="宋体" panose="02010600030101010101" pitchFamily="2" charset="-122"/>
              </a:rPr>
              <a:t>xiāo</a:t>
            </a:r>
            <a:endParaRPr lang="en-US" altLang="zh-CN" sz="36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0000FF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4000" b="1" dirty="0">
                <a:solidFill>
                  <a:srgbClr val="0000FF"/>
                </a:solidFill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</a:rPr>
              <a:t>润  湿      罚      臂       萧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r>
              <a:rPr lang="zh-CN" altLang="en-US" sz="4000" b="1" dirty="0">
                <a:solidFill>
                  <a:srgbClr val="0000FF"/>
                </a:solidFill>
              </a:rPr>
              <a:t> 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r>
              <a:rPr lang="zh-CN" altLang="en-US" sz="3600" b="1" dirty="0">
                <a:solidFill>
                  <a:srgbClr val="0000FF"/>
                </a:solidFill>
              </a:rPr>
              <a:t>   </a:t>
            </a:r>
            <a:r>
              <a:rPr lang="en-US" altLang="zh-CN" sz="3600" b="1" dirty="0" err="1">
                <a:solidFill>
                  <a:srgbClr val="0000FF"/>
                </a:solidFill>
              </a:rPr>
              <a:t>pèng</a:t>
            </a:r>
            <a:r>
              <a:rPr lang="zh-CN" altLang="en-US" sz="3600" b="1" dirty="0">
                <a:solidFill>
                  <a:srgbClr val="0000FF"/>
                </a:solidFill>
              </a:rPr>
              <a:t>　　    </a:t>
            </a:r>
            <a:r>
              <a:rPr lang="en-US" altLang="zh-CN" sz="3600" b="1" dirty="0" err="1">
                <a:solidFill>
                  <a:srgbClr val="0000FF"/>
                </a:solidFill>
              </a:rPr>
              <a:t>sh</a:t>
            </a:r>
            <a:r>
              <a:rPr lang="en-US" altLang="zh-CN" sz="3600" b="1" dirty="0" err="1">
                <a:solidFill>
                  <a:srgbClr val="0000FF"/>
                </a:solidFill>
                <a:latin typeface="楷体_GB2312" pitchFamily="49" charset="-122"/>
              </a:rPr>
              <a:t>a</a:t>
            </a:r>
            <a:r>
              <a:rPr lang="en-US" altLang="zh-CN" sz="3600" b="1" dirty="0" err="1">
                <a:solidFill>
                  <a:srgbClr val="0000FF"/>
                </a:solidFill>
              </a:rPr>
              <a:t>ng</a:t>
            </a:r>
            <a:r>
              <a:rPr lang="zh-CN" altLang="en-US" sz="3600" b="1" dirty="0">
                <a:solidFill>
                  <a:srgbClr val="0000FF"/>
                </a:solidFill>
              </a:rPr>
              <a:t>　   </a:t>
            </a:r>
            <a:r>
              <a:rPr lang="en-US" altLang="zh-CN" sz="3600" b="1" dirty="0" err="1">
                <a:solidFill>
                  <a:srgbClr val="0000FF"/>
                </a:solidFill>
              </a:rPr>
              <a:t>c</a:t>
            </a:r>
            <a:r>
              <a:rPr lang="en-US" altLang="zh-CN" sz="3600" b="1" dirty="0" err="1">
                <a:solidFill>
                  <a:srgbClr val="0000FF"/>
                </a:solidFill>
                <a:latin typeface="楷体_GB2312" pitchFamily="49" charset="-122"/>
              </a:rPr>
              <a:t>ā</a:t>
            </a:r>
            <a:r>
              <a:rPr lang="en-US" altLang="zh-CN" sz="3600" b="1" dirty="0" err="1">
                <a:solidFill>
                  <a:srgbClr val="0000FF"/>
                </a:solidFill>
              </a:rPr>
              <a:t>i</a:t>
            </a:r>
            <a:endParaRPr lang="en-US" altLang="zh-CN" sz="3600" b="1" dirty="0">
              <a:solidFill>
                <a:srgbClr val="0000FF"/>
              </a:solidFill>
            </a:endParaRPr>
          </a:p>
          <a:p>
            <a:r>
              <a:rPr lang="en-US" altLang="zh-CN" sz="4000" b="1" dirty="0">
                <a:solidFill>
                  <a:srgbClr val="0000FF"/>
                </a:solidFill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</a:rPr>
              <a:t>碰   触    衣  裳         猜 出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endParaRPr lang="zh-CN" altLang="en-US" sz="4000" b="1" dirty="0">
              <a:solidFill>
                <a:srgbClr val="0000FF"/>
              </a:solidFill>
            </a:endParaRPr>
          </a:p>
          <a:p>
            <a:r>
              <a:rPr lang="zh-CN" altLang="en-US" sz="4000" b="1" dirty="0">
                <a:solidFill>
                  <a:srgbClr val="0000FF"/>
                </a:solidFill>
              </a:rPr>
              <a:t>   原野       狂欢         急急忙忙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endParaRPr lang="zh-CN" altLang="en-US" sz="4000" b="1" dirty="0">
              <a:solidFill>
                <a:srgbClr val="0000FF"/>
              </a:solidFill>
            </a:endParaRPr>
          </a:p>
          <a:p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b7bfb98a969fe146e068c8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752" y="0"/>
            <a:ext cx="68042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63575" y="476672"/>
            <a:ext cx="29546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/>
              <a:t>合作学习单：</a:t>
            </a:r>
            <a:endParaRPr lang="zh-CN" altLang="en-US" sz="3600" dirty="0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29652" y="1393143"/>
            <a:ext cx="59291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/>
              <a:t>1</a:t>
            </a:r>
            <a:r>
              <a:rPr lang="zh-CN" altLang="en-US" sz="2400" dirty="0"/>
              <a:t>、组长组织小组成员每人朗读一小节。</a:t>
            </a:r>
            <a:endParaRPr lang="zh-CN" altLang="en-US" sz="2400" dirty="0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666164" y="2102650"/>
            <a:ext cx="39737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/>
              <a:t>2</a:t>
            </a:r>
            <a:r>
              <a:rPr lang="zh-CN" altLang="en-US" sz="2400" dirty="0"/>
              <a:t>、评选“朗读明星”小组。 </a:t>
            </a:r>
            <a:endParaRPr lang="zh-CN" altLang="en-US" sz="2400" dirty="0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86707" y="2779825"/>
            <a:ext cx="79563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/>
              <a:t>3</a:t>
            </a:r>
            <a:r>
              <a:rPr lang="zh-CN" altLang="en-US" sz="2400" dirty="0"/>
              <a:t>、四大组按小节轮读，在读中巩固识字，学习新词 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51520" y="1102641"/>
            <a:ext cx="781236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楷体_GB2312" pitchFamily="49" charset="-122"/>
              </a:rPr>
              <a:t>   </a:t>
            </a:r>
            <a:r>
              <a:rPr lang="zh-CN" altLang="en-US" sz="3600" b="1" dirty="0">
                <a:latin typeface="楷体_GB2312" pitchFamily="49" charset="-122"/>
              </a:rPr>
              <a:t>当雷云在天上轰响，六月的阵雨落下的时候，润湿的东风走过荒野，在竹林中吹着口笛。 </a:t>
            </a:r>
            <a:br>
              <a:rPr lang="zh-CN" altLang="en-US" sz="3600" b="1" dirty="0">
                <a:latin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</a:rPr>
              <a:t>    于是一群一群的花从无人知道的地方突然跑出来，在绿草上狂欢地跳着舞。 </a:t>
            </a:r>
            <a:r>
              <a:rPr lang="zh-CN" altLang="en-US" sz="3600" b="1" dirty="0" smtClean="0">
                <a:latin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500" y="4786313"/>
            <a:ext cx="3600450" cy="165735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zh-CN" altLang="en-US" sz="4000" dirty="0">
                <a:solidFill>
                  <a:schemeClr val="accent1">
                    <a:lumMod val="25000"/>
                  </a:schemeClr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泰戈尔</a:t>
            </a:r>
            <a:endParaRPr lang="en-US" altLang="zh-CN" sz="4000" dirty="0">
              <a:solidFill>
                <a:schemeClr val="accent1">
                  <a:lumMod val="25000"/>
                </a:schemeClr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>
              <a:buFontTx/>
              <a:buNone/>
              <a:defRPr/>
            </a:pPr>
            <a:endParaRPr lang="en-US" altLang="zh-CN" sz="1100" dirty="0">
              <a:latin typeface="+mn-lt"/>
              <a:ea typeface="+mn-ea"/>
              <a:cs typeface="+mn-cs"/>
            </a:endParaRPr>
          </a:p>
          <a:p>
            <a:pPr>
              <a:buFontTx/>
              <a:buNone/>
              <a:defRPr/>
            </a:pPr>
            <a:r>
              <a:rPr lang="zh-CN" altLang="en-US" sz="2800" dirty="0">
                <a:latin typeface="+mn-lt"/>
                <a:ea typeface="+mn-ea"/>
                <a:cs typeface="+mn-cs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印度</a:t>
            </a:r>
            <a:r>
              <a:rPr lang="zh-CN" altLang="en-US" sz="2800" dirty="0">
                <a:latin typeface="+mn-lt"/>
                <a:ea typeface="+mn-ea"/>
                <a:cs typeface="+mn-cs"/>
              </a:rPr>
              <a:t>作家、诗人）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14339" name="Picture 10" descr="xinsrc_202090201121942114131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428625" y="357188"/>
            <a:ext cx="3886200" cy="4214812"/>
          </a:xfrm>
          <a:noFill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374429" y="908720"/>
            <a:ext cx="45720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/>
              <a:t>       </a:t>
            </a:r>
            <a:r>
              <a:rPr lang="zh-CN" altLang="en-US" sz="3600" dirty="0"/>
              <a:t>罗宾德拉纳特</a:t>
            </a:r>
            <a:r>
              <a:rPr lang="en-US" altLang="zh-CN" sz="3600" dirty="0"/>
              <a:t>·</a:t>
            </a:r>
            <a:r>
              <a:rPr lang="zh-CN" altLang="en-US" sz="3600" dirty="0"/>
              <a:t>泰戈尔（</a:t>
            </a:r>
            <a:r>
              <a:rPr lang="en-US" altLang="zh-CN" sz="3600" dirty="0"/>
              <a:t>1861—1941</a:t>
            </a:r>
            <a:r>
              <a:rPr lang="zh-CN" altLang="en-US" sz="3600" dirty="0"/>
              <a:t>），</a:t>
            </a:r>
            <a:endParaRPr lang="zh-CN" altLang="en-US" sz="3600" dirty="0"/>
          </a:p>
          <a:p>
            <a:r>
              <a:rPr lang="zh-CN" altLang="en-US" sz="3600" dirty="0"/>
              <a:t>印度作家、诗人、社会活动家。他创作的</a:t>
            </a:r>
            <a:r>
              <a:rPr lang="zh-CN" altLang="en-US" sz="3600" dirty="0" smtClean="0"/>
              <a:t>歌曲</a:t>
            </a:r>
            <a:r>
              <a:rPr lang="en-US" altLang="zh-CN" sz="3600" dirty="0"/>
              <a:t>《</a:t>
            </a:r>
            <a:r>
              <a:rPr lang="zh-CN" altLang="en-US" sz="3600" dirty="0"/>
              <a:t>人民的意志</a:t>
            </a:r>
            <a:r>
              <a:rPr lang="en-US" altLang="zh-CN" sz="3600" dirty="0"/>
              <a:t>》</a:t>
            </a:r>
            <a:r>
              <a:rPr lang="zh-CN" altLang="en-US" sz="3600" dirty="0"/>
              <a:t>被定为印度国歌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4940300" y="43561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22825" y="4399915"/>
            <a:ext cx="445770" cy="16452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http://njwdly.qm120.com/pjs/4171.html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http://njwdly.qm120.com/pjs/4170.html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http://njwdly.qm120.com/pjs/4162.html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http://njwdly.qm120.com/9up/v9n0y/4161.html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http://njwdly.qm120.com/9up/tpvss/4160.html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http://njwdly.qm120.com/9up/tpvss/4159.html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http://njwdly.qm120.com/9up/qtlue/4158.html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http://njwdly.qm120.com/9up/w673o/4157.html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http://njwdly.qm120.com/9up/v9n0y/4156.html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http://njwdly.qm120.com/9up/tpvss/4155.html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http://njwdly.qm120.com/9up/w673o/4154.html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http://njwdly.qm120.com/9up/tpvss/4153.html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http://njwdly.qm120.com/9up/v9n0y/4152.html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http://njwdly.qm120.com/9up/3o6ji/4151.html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http://njwdly.qm120.com/9up/w673o/4150.html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http://njwdly.qm120.com/9up/egqv7/4149.html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http://njwdly.qm120.com/9up/egqv7/4148.html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http://njwdly.qm120.com/9up/qtlue/4147.html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http://njwdly.qm120.com/9up/w673o/4146.html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http://njwdly.qm120.com/9up/tpvss/4145.html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http://njwdly.qm120.com/9up/v9n0y/4144.html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http://njwdly.qm120.com/9up/v9n0y/4143.html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http://njwdly.qm120.com/9up/egqv7/4142.html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http://njwdly.qm120.com/9up/v9n0y/4141.html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http://njwdly.qm120.com/9up/rnctw/4140.html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http://njwdly.qm120.com/9up/tpvss/4139.html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http://njwdly.qm120.com/9up/tpvss/4138.html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http://njwdly.qm120.com/9up/qtlue/4137.html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http://njwdly.qm120.com/9up/tpvss/4136.html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http://njwdly.qm120.com/9up/tpvss/4135.html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http://njwdly.qm120.com/9up/w673o/4134.html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http://njwdly.qm120.com/9up/qtlue/4133.html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http://njwdly.qm120.com/9up/v9n0y/4132.html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http://njwdly.qm120.com/9up/w673o/4131.html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http://njwdly.qm120.com/9up/tpvss/4130.html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http://njwdly.qm120.com/9up/egqv7/4129.html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http://njwdly.qm120.com/9up/tpvss/4128.html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http://njwdly.qm120.com/9up/3o6ji/4127.html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http://njwdly.qm120.com/9up/v9n0y/4126.html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http://njwdly.qm120.com/9up/v9n0y/4125.html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http://njwdly.qm120.com/9up/v9n0y/4124.html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http://njwdly.qm120.com/9up/3o6ji/4123.html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http://njwdly.qm120.com/9up/tpvss/4122.html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http://njwdly.qm120.com/9up/3o6ji/4121.html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http://njwdly.qm120.com/9up/v9n0y/4120.html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http://njwdly.qm120.com/9up/w673o/4119.html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http://njwdly.qm120.com/9up/rnctw/4118.html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http://njwdly.qm120.com/9up/v9n0y/4117.html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http://njwdly.qm120.com/9up/qtlue/4116.html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http://njwdly.qm120.com/9up/qtlue/4115.html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http://njwdly.qm120.com/9up/tpvss/4114.html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http://njwdly.qm120.com/9up/v9n0y/4113.html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http://njwdly.qm120.com/9up/egqv7/4112.html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http://njwdly.qm120.com/9up/v9n0y/4111.html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http://njwdly.qm120.com/9up/qtlue/4110.html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http://njwdly.qm120.com/9up/3o6ji/4109.html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http://njwdly.qm120.com/9up/v9n0y/4108.html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http://njwdly.qm120.com/9up/3o6ji/4107.html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http://njwdly.qm120.com/9up/tpvss/4106.html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http://njwdly.qm120.com/9up/v9n0y/4105.html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http://njwdly.qm120.com/9up/tpvss/4104.html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http://njwdly.qm120.com/9up/tpvss/4103.html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http://njwdly.qm120.com/9up/tpvss/4102.html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http://njwdly.qm120.com/9up/3o6ji/4101.html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http://njwdly.qm120.com/9up/3o6ji/4100.html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http://njwdly.999ask.com/y4t/4510.html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http://njwdly.999ask.com/y4t/4501.html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http://njwdly.999ask.com/y4t/4500.html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http://njwdly.999ask.com/y4t/4499.html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http://njwdly.999ask.com/y4t/4498.html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http://njwdly.999ask.com/y4t/4497.html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http://njwdly.999ask.com/y4t/4496.html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http://njwdly.999ask.com/y4t/4495.html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http://njwdly.999ask.com/y4t/4494.html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http://njwdly.999ask.com/y4t/4493.html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http://njwdly.999ask.com/y4t/4492.html</a:t>
            </a:r>
            <a:endParaRPr lang="zh-CN" altLang="en-US" sz="100">
              <a:solidFill>
                <a:schemeClr val="bg1"/>
              </a:solidFill>
            </a:endParaRPr>
          </a:p>
          <a:p>
            <a:pPr algn="l"/>
            <a:r>
              <a:rPr lang="zh-CN" altLang="en-US" sz="100">
                <a:solidFill>
                  <a:schemeClr val="bg1"/>
                </a:solidFill>
              </a:rPr>
              <a:t>http://njwdly.999ask.com/y4t/4491.html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457200" y="1447800"/>
            <a:ext cx="2808288" cy="2952750"/>
            <a:chOff x="113" y="1162"/>
            <a:chExt cx="1769" cy="1860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113" y="1162"/>
              <a:ext cx="1769" cy="1837"/>
            </a:xfrm>
            <a:prstGeom prst="rect">
              <a:avLst/>
            </a:prstGeom>
            <a:noFill/>
            <a:ln w="57150" cap="sq">
              <a:solidFill>
                <a:srgbClr val="FF33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bg1"/>
                      </a:gs>
                      <a:gs pos="100000">
                        <a:srgbClr val="767676"/>
                      </a:gs>
                    </a:gsLst>
                    <a:lin ang="5400000" scaled="1"/>
                  </a:gradFill>
                </a14:hiddenFill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defRPr/>
              </a:pPr>
              <a:endParaRPr lang="zh-CN" altLang="zh-CN" sz="320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580" name="Line 4"/>
            <p:cNvSpPr>
              <a:spLocks noChangeShapeType="1"/>
            </p:cNvSpPr>
            <p:nvPr/>
          </p:nvSpPr>
          <p:spPr bwMode="auto">
            <a:xfrm>
              <a:off x="113" y="2069"/>
              <a:ext cx="1769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81" name="Line 5"/>
            <p:cNvSpPr>
              <a:spLocks noChangeShapeType="1"/>
            </p:cNvSpPr>
            <p:nvPr/>
          </p:nvSpPr>
          <p:spPr bwMode="auto">
            <a:xfrm>
              <a:off x="1009" y="1162"/>
              <a:ext cx="0" cy="186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82" name="Line 6"/>
            <p:cNvSpPr>
              <a:spLocks noChangeShapeType="1"/>
            </p:cNvSpPr>
            <p:nvPr/>
          </p:nvSpPr>
          <p:spPr bwMode="auto">
            <a:xfrm>
              <a:off x="136" y="1185"/>
              <a:ext cx="1746" cy="1791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583" name="Line 7"/>
            <p:cNvSpPr>
              <a:spLocks noChangeShapeType="1"/>
            </p:cNvSpPr>
            <p:nvPr/>
          </p:nvSpPr>
          <p:spPr bwMode="auto">
            <a:xfrm flipV="1">
              <a:off x="136" y="1185"/>
              <a:ext cx="1723" cy="1791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457200" y="381000"/>
            <a:ext cx="26638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6600">
                <a:ea typeface="宋体" panose="02010600030101010101" pitchFamily="2" charset="-122"/>
              </a:rPr>
              <a:t>xiào</a:t>
            </a:r>
            <a:endParaRPr lang="en-US" altLang="zh-CN" sz="6600">
              <a:ea typeface="宋体" panose="02010600030101010101" pitchFamily="2" charset="-122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81000" y="1143000"/>
            <a:ext cx="2825750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800"/>
              <a:t>校</a:t>
            </a:r>
            <a:endParaRPr lang="zh-CN" altLang="en-US" sz="20800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140200" y="1628775"/>
            <a:ext cx="2366963" cy="3187700"/>
          </a:xfrm>
          <a:prstGeom prst="rect">
            <a:avLst/>
          </a:prstGeom>
          <a:noFill/>
          <a:ln w="76200">
            <a:solidFill>
              <a:srgbClr val="66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600" b="1">
                <a:ea typeface="宋体" panose="02010600030101010101" pitchFamily="2" charset="-122"/>
              </a:rPr>
              <a:t>学校</a:t>
            </a:r>
            <a:endParaRPr lang="zh-CN" altLang="en-US" sz="6600" b="1">
              <a:ea typeface="宋体" panose="02010600030101010101" pitchFamily="2" charset="-122"/>
            </a:endParaRPr>
          </a:p>
          <a:p>
            <a:r>
              <a:rPr lang="zh-CN" altLang="en-US" sz="6600" b="1">
                <a:ea typeface="宋体" panose="02010600030101010101" pitchFamily="2" charset="-122"/>
              </a:rPr>
              <a:t>校园</a:t>
            </a:r>
            <a:endParaRPr lang="zh-CN" altLang="en-US" sz="6600" b="1">
              <a:ea typeface="宋体" panose="02010600030101010101" pitchFamily="2" charset="-122"/>
            </a:endParaRPr>
          </a:p>
          <a:p>
            <a:endParaRPr lang="en-US" altLang="zh-CN" sz="6600" b="1">
              <a:ea typeface="宋体" panose="02010600030101010101" pitchFamily="2" charset="-122"/>
            </a:endParaRPr>
          </a:p>
        </p:txBody>
      </p:sp>
      <p:sp>
        <p:nvSpPr>
          <p:cNvPr id="24587" name="AutoShape 1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33400" y="5410200"/>
            <a:ext cx="914400" cy="9144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/>
          <p:nvPr/>
        </p:nvGrpSpPr>
        <p:grpSpPr bwMode="auto">
          <a:xfrm>
            <a:off x="457200" y="1447800"/>
            <a:ext cx="2808288" cy="2952750"/>
            <a:chOff x="113" y="1162"/>
            <a:chExt cx="1769" cy="1860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113" y="1162"/>
              <a:ext cx="1769" cy="1837"/>
            </a:xfrm>
            <a:prstGeom prst="rect">
              <a:avLst/>
            </a:prstGeom>
            <a:noFill/>
            <a:ln w="57150" cap="sq">
              <a:solidFill>
                <a:srgbClr val="FF33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bg1"/>
                      </a:gs>
                      <a:gs pos="100000">
                        <a:srgbClr val="767676"/>
                      </a:gs>
                    </a:gsLst>
                    <a:lin ang="5400000" scaled="1"/>
                  </a:gradFill>
                </a14:hiddenFill>
              </a:ext>
            </a:extLst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defRPr/>
              </a:pPr>
              <a:endParaRPr lang="zh-CN" altLang="zh-CN" sz="320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628" name="Line 4"/>
            <p:cNvSpPr>
              <a:spLocks noChangeShapeType="1"/>
            </p:cNvSpPr>
            <p:nvPr/>
          </p:nvSpPr>
          <p:spPr bwMode="auto">
            <a:xfrm>
              <a:off x="113" y="2069"/>
              <a:ext cx="1769" cy="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29" name="Line 5"/>
            <p:cNvSpPr>
              <a:spLocks noChangeShapeType="1"/>
            </p:cNvSpPr>
            <p:nvPr/>
          </p:nvSpPr>
          <p:spPr bwMode="auto">
            <a:xfrm>
              <a:off x="1009" y="1162"/>
              <a:ext cx="0" cy="1860"/>
            </a:xfrm>
            <a:prstGeom prst="line">
              <a:avLst/>
            </a:prstGeom>
            <a:noFill/>
            <a:ln w="38100" cap="sq">
              <a:solidFill>
                <a:srgbClr val="FF33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0" name="Line 6"/>
            <p:cNvSpPr>
              <a:spLocks noChangeShapeType="1"/>
            </p:cNvSpPr>
            <p:nvPr/>
          </p:nvSpPr>
          <p:spPr bwMode="auto">
            <a:xfrm>
              <a:off x="136" y="1185"/>
              <a:ext cx="1746" cy="1791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sys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1" name="Line 7"/>
            <p:cNvSpPr>
              <a:spLocks noChangeShapeType="1"/>
            </p:cNvSpPr>
            <p:nvPr/>
          </p:nvSpPr>
          <p:spPr bwMode="auto">
            <a:xfrm flipV="1">
              <a:off x="136" y="1185"/>
              <a:ext cx="1723" cy="1791"/>
            </a:xfrm>
            <a:prstGeom prst="line">
              <a:avLst/>
            </a:prstGeom>
            <a:noFill/>
            <a:ln w="12700">
              <a:solidFill>
                <a:srgbClr val="FF3300"/>
              </a:solidFill>
              <a:prstDash val="dash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457200" y="381000"/>
            <a:ext cx="26638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6600">
                <a:ea typeface="宋体" panose="02010600030101010101" pitchFamily="2" charset="-122"/>
              </a:rPr>
              <a:t>yáng</a:t>
            </a:r>
            <a:endParaRPr lang="en-US" altLang="zh-CN" sz="6600"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81000" y="1143000"/>
            <a:ext cx="2825750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800"/>
              <a:t>扬</a:t>
            </a:r>
            <a:endParaRPr lang="zh-CN" altLang="en-US" sz="20800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4140200" y="1628775"/>
            <a:ext cx="2366963" cy="3187700"/>
          </a:xfrm>
          <a:prstGeom prst="rect">
            <a:avLst/>
          </a:prstGeom>
          <a:noFill/>
          <a:ln w="76200">
            <a:solidFill>
              <a:srgbClr val="66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600" b="1">
                <a:ea typeface="宋体" panose="02010600030101010101" pitchFamily="2" charset="-122"/>
              </a:rPr>
              <a:t>飘扬</a:t>
            </a:r>
            <a:endParaRPr lang="zh-CN" altLang="en-US" sz="6600" b="1">
              <a:ea typeface="宋体" panose="02010600030101010101" pitchFamily="2" charset="-122"/>
            </a:endParaRPr>
          </a:p>
          <a:p>
            <a:r>
              <a:rPr lang="zh-CN" altLang="en-US" sz="6600" b="1">
                <a:ea typeface="宋体" panose="02010600030101010101" pitchFamily="2" charset="-122"/>
              </a:rPr>
              <a:t>表扬</a:t>
            </a:r>
            <a:endParaRPr lang="zh-CN" altLang="en-US" sz="6600" b="1">
              <a:ea typeface="宋体" panose="02010600030101010101" pitchFamily="2" charset="-122"/>
            </a:endParaRPr>
          </a:p>
          <a:p>
            <a:endParaRPr lang="en-US" altLang="zh-CN" sz="6600" b="1">
              <a:ea typeface="宋体" panose="02010600030101010101" pitchFamily="2" charset="-122"/>
            </a:endParaRPr>
          </a:p>
        </p:txBody>
      </p:sp>
      <p:sp>
        <p:nvSpPr>
          <p:cNvPr id="26635" name="AutoShape 1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33400" y="5410200"/>
            <a:ext cx="914400" cy="9144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4416425" y="32464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ea typeface="宋体" panose="02010600030101010101" pitchFamily="2" charset="-122"/>
              </a:rPr>
              <a:t>á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4416425" y="32464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ea typeface="宋体" panose="02010600030101010101" pitchFamily="2" charset="-122"/>
              </a:rPr>
              <a:t>á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51720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51520" y="1125538"/>
            <a:ext cx="730885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dirty="0">
                <a:latin typeface="楷体_GB2312" pitchFamily="49" charset="-122"/>
              </a:rPr>
              <a:t>   </a:t>
            </a:r>
            <a:r>
              <a:rPr lang="zh-CN" altLang="en-US" sz="3600" b="1" dirty="0">
                <a:latin typeface="楷体_GB2312" pitchFamily="49" charset="-122"/>
              </a:rPr>
              <a:t>当雷云在天上轰响，六月的阵雨落下的时候，润湿的东风走过荒野，在竹林中吹着口笛。 </a:t>
            </a:r>
            <a:br>
              <a:rPr lang="zh-CN" altLang="en-US" sz="3600" b="1" dirty="0">
                <a:latin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</a:rPr>
              <a:t>    于是一群一群的花从无人知道的地方突然跑出来，在绿草上狂欢地跳着舞。 </a:t>
            </a:r>
            <a:endParaRPr lang="zh-CN" altLang="en-US" sz="3600" b="1" dirty="0">
              <a:latin typeface="楷体_GB2312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b7bfb98a969fe146e068c8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7744" y="0"/>
            <a:ext cx="6876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700808"/>
            <a:ext cx="8229600" cy="1143000"/>
          </a:xfrm>
        </p:spPr>
        <p:txBody>
          <a:bodyPr/>
          <a:lstStyle/>
          <a:p>
            <a:pPr algn="l"/>
            <a:r>
              <a:rPr lang="en-US" altLang="zh-CN" sz="36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妈妈，我真的觉得那群花朵是在地下的学校里上学。 </a:t>
            </a:r>
            <a:b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他们关了门做功课，如果他们想在散学以前出来游戏，他们的老师是要罚他们站壁角的。 </a:t>
            </a:r>
            <a:endParaRPr lang="zh-CN" altLang="en-US" sz="36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7200900" cy="452596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br>
              <a:rPr lang="en-US" altLang="zh-CN" sz="2400" dirty="0"/>
            </a:br>
            <a:r>
              <a:rPr lang="en-US" altLang="zh-CN" sz="2400" dirty="0"/>
              <a:t>       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雨一来，他们便放假了。 </a:t>
            </a:r>
            <a:b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树枝在林中互相碰触着，绿叶在狂风里萧萧地响着，雷云拍着大手，花孩子们便在那时候穿了紫的、黄的、白的衣裳，冲了出来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55650" y="188640"/>
            <a:ext cx="7632700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br>
              <a:rPr lang="en-US" altLang="zh-CN" sz="1600" dirty="0"/>
            </a:br>
            <a:r>
              <a:rPr lang="en-US" altLang="zh-CN" sz="1600" dirty="0"/>
              <a:t>               </a:t>
            </a:r>
            <a:r>
              <a:rPr lang="zh-CN" altLang="en-US" sz="3200" b="1" dirty="0">
                <a:latin typeface="楷体_GB2312" pitchFamily="49" charset="-122"/>
              </a:rPr>
              <a:t>你可知道，妈妈，他们的家是在天上，在星星所住的地方。 </a:t>
            </a:r>
            <a:br>
              <a:rPr lang="zh-CN" altLang="en-US" sz="3200" b="1" dirty="0">
                <a:latin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</a:rPr>
              <a:t>    你没有看见他们怎样地急着要到那儿去么？你不知道他们为什么那样急急忙忙么？ </a:t>
            </a:r>
            <a:br>
              <a:rPr lang="zh-CN" altLang="en-US" sz="3200" b="1" dirty="0">
                <a:latin typeface="楷体_GB2312" pitchFamily="49" charset="-122"/>
              </a:rPr>
            </a:br>
            <a:r>
              <a:rPr lang="zh-CN" altLang="en-US" sz="3200" b="1" dirty="0">
                <a:latin typeface="楷体_GB2312" pitchFamily="49" charset="-122"/>
              </a:rPr>
              <a:t>    我自然能够猜得出，他们是对谁扬起双臂来：他们也有他们的妈妈，就像我有我自己的妈妈一样</a:t>
            </a:r>
            <a:r>
              <a:rPr lang="zh-CN" altLang="en-US" sz="3200" b="1" dirty="0" smtClean="0">
                <a:latin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1125538"/>
            <a:ext cx="73088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>
                <a:latin typeface="楷体_GB2312" pitchFamily="49" charset="-122"/>
              </a:rPr>
              <a:t>   </a:t>
            </a:r>
            <a:endParaRPr lang="en-US" altLang="zh-CN" sz="3600" b="1">
              <a:latin typeface="楷体_GB2312" pitchFamily="49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66012" y="439359"/>
            <a:ext cx="404309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/>
              <a:t>“</a:t>
            </a:r>
            <a:r>
              <a:rPr lang="zh-CN" altLang="en-US" sz="4000" b="1" dirty="0"/>
              <a:t>自主尝试”读：</a:t>
            </a:r>
            <a:endParaRPr lang="zh-CN" altLang="en-US" sz="4000" b="1" dirty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08037" y="1410590"/>
            <a:ext cx="826380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楷体_GB2312" pitchFamily="49" charset="-122"/>
              </a:rPr>
              <a:t>1</a:t>
            </a:r>
            <a:r>
              <a:rPr lang="zh-CN" altLang="en-US" sz="3600" dirty="0">
                <a:latin typeface="楷体_GB2312" pitchFamily="49" charset="-122"/>
              </a:rPr>
              <a:t>、自读课文，借助拼音把生字读正确，</a:t>
            </a:r>
            <a:endParaRPr lang="zh-CN" altLang="en-US" sz="3600" dirty="0">
              <a:latin typeface="楷体_GB2312" pitchFamily="49" charset="-122"/>
            </a:endParaRPr>
          </a:p>
          <a:p>
            <a:r>
              <a:rPr lang="zh-CN" altLang="en-US" sz="3600" dirty="0">
                <a:latin typeface="楷体_GB2312" pitchFamily="49" charset="-122"/>
              </a:rPr>
              <a:t>把句子读通顺。</a:t>
            </a:r>
            <a:endParaRPr lang="zh-CN" altLang="en-US" sz="3600" dirty="0">
              <a:latin typeface="楷体_GB2312" pitchFamily="49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808038" y="2996952"/>
            <a:ext cx="780213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楷体_GB2312" pitchFamily="49" charset="-122"/>
              </a:rPr>
              <a:t>2</a:t>
            </a:r>
            <a:r>
              <a:rPr lang="zh-CN" altLang="en-US" sz="3600" dirty="0">
                <a:latin typeface="楷体_GB2312" pitchFamily="49" charset="-122"/>
              </a:rPr>
              <a:t>、把</a:t>
            </a:r>
            <a:r>
              <a:rPr lang="zh-CN" altLang="en-US" sz="3600" dirty="0">
                <a:latin typeface="Arial" panose="020B0604020202020204"/>
              </a:rPr>
              <a:t>“</a:t>
            </a:r>
            <a:r>
              <a:rPr lang="zh-CN" altLang="en-US" sz="3600" dirty="0">
                <a:latin typeface="楷体_GB2312" pitchFamily="49" charset="-122"/>
              </a:rPr>
              <a:t>我会认</a:t>
            </a:r>
            <a:r>
              <a:rPr lang="zh-CN" altLang="en-US" sz="3600" dirty="0">
                <a:latin typeface="Arial" panose="020B0604020202020204"/>
              </a:rPr>
              <a:t>”</a:t>
            </a:r>
            <a:r>
              <a:rPr lang="zh-CN" altLang="en-US" sz="3600" dirty="0">
                <a:latin typeface="楷体_GB2312" pitchFamily="49" charset="-122"/>
              </a:rPr>
              <a:t>的生字读给同桌听，</a:t>
            </a:r>
            <a:endParaRPr lang="zh-CN" altLang="en-US" sz="3600" dirty="0">
              <a:latin typeface="楷体_GB2312" pitchFamily="49" charset="-122"/>
            </a:endParaRPr>
          </a:p>
          <a:p>
            <a:r>
              <a:rPr lang="zh-CN" altLang="en-US" sz="3600" dirty="0">
                <a:latin typeface="楷体_GB2312" pitchFamily="49" charset="-122"/>
              </a:rPr>
              <a:t>比比看，谁读得更准确。</a:t>
            </a:r>
            <a:endParaRPr lang="zh-CN" altLang="en-US" sz="3600" dirty="0">
              <a:latin typeface="楷体_GB2312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">
  <a:themeElements>
    <a:clrScheme name="Bamboo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5996</Words>
  <Application>WPS 演示</Application>
  <PresentationFormat>全屏显示(4:3)</PresentationFormat>
  <Paragraphs>194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楷体_GB2312</vt:lpstr>
      <vt:lpstr>Times New Roman</vt:lpstr>
      <vt:lpstr>Arial Black</vt:lpstr>
      <vt:lpstr>方正粗倩简体</vt:lpstr>
      <vt:lpstr>Calibri</vt:lpstr>
      <vt:lpstr>Arial</vt:lpstr>
      <vt:lpstr>微软雅黑</vt:lpstr>
      <vt:lpstr>Arial Unicode MS</vt:lpstr>
      <vt:lpstr>新宋体</vt:lpstr>
      <vt:lpstr>1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妈妈，我真的觉得那群花朵是在地下的学校里上学。      他们关了门做功课，如果他们想在散学以前出来游戏，他们的老师是要罚他们站壁角的。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10</cp:revision>
  <dcterms:created xsi:type="dcterms:W3CDTF">2009-04-21T13:12:00Z</dcterms:created>
  <dcterms:modified xsi:type="dcterms:W3CDTF">2017-07-31T10:35:33Z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