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59" r:id="rId3"/>
    <p:sldId id="257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268" r:id="rId13"/>
    <p:sldId id="262" r:id="rId14"/>
    <p:sldId id="313" r:id="rId15"/>
    <p:sldId id="261" r:id="rId16"/>
    <p:sldId id="274" r:id="rId17"/>
    <p:sldId id="275" r:id="rId18"/>
    <p:sldId id="278" r:id="rId19"/>
    <p:sldId id="280" r:id="rId20"/>
    <p:sldId id="277" r:id="rId21"/>
    <p:sldId id="279" r:id="rId22"/>
    <p:sldId id="281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4" r:id="rId34"/>
    <p:sldId id="319" r:id="rId35"/>
    <p:sldId id="315" r:id="rId36"/>
    <p:sldId id="316" r:id="rId37"/>
    <p:sldId id="317" r:id="rId38"/>
    <p:sldId id="318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6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GIF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C:/Users/Administrator/AppData/Local/Temp/360zip$Temp/360$2/http:/t2.baidu.com/it/u=3782286802,2262209071&amp;fm=23&amp;gp=0.jpg" TargetMode="Externa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C:/Users/Administrator/AppData/Local/Temp/360zip$Temp/360$2/http:/t2.baidu.com/it/u=3782286802,2262209071&amp;fm=23&amp;gp=0.jpg" TargetMode="External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2"/>
          <p:cNvSpPr txBox="1"/>
          <p:nvPr/>
        </p:nvSpPr>
        <p:spPr>
          <a:xfrm>
            <a:off x="1962150" y="1671638"/>
            <a:ext cx="4357688" cy="37449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嘴巴尖尖，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头顶红冠，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爱吃小虫和大米，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说起话来叽叽叽。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（猜一小动物）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5942" y="214313"/>
            <a:ext cx="2249805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猜一猜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76" name="WordArt 7"/>
          <p:cNvSpPr>
            <a:spLocks noTextEdit="1"/>
          </p:cNvSpPr>
          <p:nvPr/>
        </p:nvSpPr>
        <p:spPr>
          <a:xfrm>
            <a:off x="9120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077" name="Group 2"/>
          <p:cNvGrpSpPr>
            <a:grpSpLocks noChangeAspect="1"/>
          </p:cNvGrpSpPr>
          <p:nvPr/>
        </p:nvGrpSpPr>
        <p:grpSpPr>
          <a:xfrm>
            <a:off x="50165" y="-166370"/>
            <a:ext cx="12270740" cy="6858000"/>
            <a:chOff x="0" y="0"/>
            <a:chExt cx="6576" cy="4320"/>
          </a:xfrm>
        </p:grpSpPr>
        <p:grpSp>
          <p:nvGrpSpPr>
            <p:cNvPr id="3078" name="Group 3"/>
            <p:cNvGrpSpPr>
              <a:grpSpLocks noChangeAspect="1"/>
            </p:cNvGrpSpPr>
            <p:nvPr/>
          </p:nvGrpSpPr>
          <p:grpSpPr>
            <a:xfrm>
              <a:off x="0" y="0"/>
              <a:ext cx="6576" cy="4320"/>
              <a:chOff x="0" y="0"/>
              <a:chExt cx="6576" cy="4320"/>
            </a:xfrm>
          </p:grpSpPr>
          <p:pic>
            <p:nvPicPr>
              <p:cNvPr id="3096" name="Picture 5" descr="200553122947734[1]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0"/>
                <a:ext cx="1296" cy="12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81" name="Group 7"/>
              <p:cNvGrpSpPr>
                <a:grpSpLocks noChangeAspect="1"/>
              </p:cNvGrpSpPr>
              <p:nvPr/>
            </p:nvGrpSpPr>
            <p:grpSpPr>
              <a:xfrm>
                <a:off x="3360" y="0"/>
                <a:ext cx="3216" cy="1250"/>
                <a:chOff x="0" y="0"/>
                <a:chExt cx="3216" cy="1250"/>
              </a:xfrm>
            </p:grpSpPr>
            <p:pic>
              <p:nvPicPr>
                <p:cNvPr id="3094" name="Picture 8" descr="200553122947734[1]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48"/>
                  <a:ext cx="1296" cy="1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095" name="Picture 9" descr="200553122947734[1]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1968" y="0"/>
                  <a:ext cx="1248" cy="11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pic>
            <p:nvPicPr>
              <p:cNvPr id="3092" name="Picture 11" descr="200553122947734[1]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728"/>
                <a:ext cx="1296" cy="12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0" name="Picture 14" descr="200553122947734[1]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18"/>
                <a:ext cx="1296" cy="12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9" name="Picture 18" descr="200553122947734[1]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992" y="1536"/>
                <a:ext cx="1248" cy="115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7" name="Picture 21" descr="200553122947734[1]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136" y="2784"/>
                <a:ext cx="1248" cy="115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079" name="Picture 22" descr="花边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748"/>
              <a:ext cx="5760" cy="5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内容占位符 2"/>
          <p:cNvSpPr txBox="1"/>
          <p:nvPr/>
        </p:nvSpPr>
        <p:spPr>
          <a:xfrm>
            <a:off x="6908483" y="1657668"/>
            <a:ext cx="3889375" cy="37449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嘴像小铲子，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脚像小扇子，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爱在水里游，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捉鱼翘尾巴。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（猜一小动物）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E6EAEB"/>
              </a:clrFrom>
              <a:clrTo>
                <a:srgbClr val="E6EA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2830" y="2576830"/>
            <a:ext cx="3352800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761" y="2792213"/>
            <a:ext cx="2881313" cy="2235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Group 39"/>
          <p:cNvGrpSpPr/>
          <p:nvPr/>
        </p:nvGrpSpPr>
        <p:grpSpPr>
          <a:xfrm>
            <a:off x="3469217" y="857251"/>
            <a:ext cx="1079500" cy="2497667"/>
            <a:chOff x="0" y="0"/>
            <a:chExt cx="720" cy="1573"/>
          </a:xfrm>
        </p:grpSpPr>
        <p:pic>
          <p:nvPicPr>
            <p:cNvPr id="16386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Text Box 41"/>
            <p:cNvSpPr txBox="1"/>
            <p:nvPr/>
          </p:nvSpPr>
          <p:spPr>
            <a:xfrm>
              <a:off x="96" y="96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捉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4" name="Group 39"/>
          <p:cNvGrpSpPr/>
          <p:nvPr/>
        </p:nvGrpSpPr>
        <p:grpSpPr>
          <a:xfrm>
            <a:off x="2927351" y="1957917"/>
            <a:ext cx="1079500" cy="2497667"/>
            <a:chOff x="184" y="614"/>
            <a:chExt cx="720" cy="1573"/>
          </a:xfrm>
        </p:grpSpPr>
        <p:pic>
          <p:nvPicPr>
            <p:cNvPr id="16389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4" y="614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0" name="Text Box 41"/>
            <p:cNvSpPr txBox="1"/>
            <p:nvPr/>
          </p:nvSpPr>
          <p:spPr>
            <a:xfrm flipH="1">
              <a:off x="292" y="742"/>
              <a:ext cx="449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/>
              <a:r>
                <a:rPr lang="zh-CN" altLang="zh-CN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快</a:t>
              </a:r>
              <a:endParaRPr lang="zh-CN" altLang="zh-CN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7" name="Group 39"/>
          <p:cNvGrpSpPr/>
          <p:nvPr/>
        </p:nvGrpSpPr>
        <p:grpSpPr>
          <a:xfrm>
            <a:off x="3862917" y="2379133"/>
            <a:ext cx="1079500" cy="2497667"/>
            <a:chOff x="0" y="0"/>
            <a:chExt cx="720" cy="1573"/>
          </a:xfrm>
        </p:grpSpPr>
        <p:pic>
          <p:nvPicPr>
            <p:cNvPr id="16392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3" name="Text Box 41"/>
            <p:cNvSpPr txBox="1"/>
            <p:nvPr/>
          </p:nvSpPr>
          <p:spPr>
            <a:xfrm>
              <a:off x="96" y="96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急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10" name="Group 39"/>
          <p:cNvGrpSpPr/>
          <p:nvPr/>
        </p:nvGrpSpPr>
        <p:grpSpPr>
          <a:xfrm>
            <a:off x="4478867" y="476251"/>
            <a:ext cx="1079500" cy="2497667"/>
            <a:chOff x="0" y="0"/>
            <a:chExt cx="720" cy="1573"/>
          </a:xfrm>
        </p:grpSpPr>
        <p:pic>
          <p:nvPicPr>
            <p:cNvPr id="16395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6" name="Text Box 41"/>
            <p:cNvSpPr txBox="1"/>
            <p:nvPr/>
          </p:nvSpPr>
          <p:spPr>
            <a:xfrm>
              <a:off x="96" y="96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直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13" name="Group 39"/>
          <p:cNvGrpSpPr/>
          <p:nvPr/>
        </p:nvGrpSpPr>
        <p:grpSpPr>
          <a:xfrm>
            <a:off x="4798484" y="1678517"/>
            <a:ext cx="1079500" cy="2497667"/>
            <a:chOff x="0" y="0"/>
            <a:chExt cx="720" cy="1573"/>
          </a:xfrm>
        </p:grpSpPr>
        <p:pic>
          <p:nvPicPr>
            <p:cNvPr id="16398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9" name="Text Box 41"/>
            <p:cNvSpPr txBox="1"/>
            <p:nvPr/>
          </p:nvSpPr>
          <p:spPr>
            <a:xfrm>
              <a:off x="96" y="96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行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17" name="Group 39"/>
          <p:cNvGrpSpPr/>
          <p:nvPr/>
        </p:nvGrpSpPr>
        <p:grpSpPr>
          <a:xfrm>
            <a:off x="5556251" y="704851"/>
            <a:ext cx="1079500" cy="2497667"/>
            <a:chOff x="0" y="0"/>
            <a:chExt cx="720" cy="1573"/>
          </a:xfrm>
        </p:grpSpPr>
        <p:pic>
          <p:nvPicPr>
            <p:cNvPr id="16401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2" name="Text Box 41"/>
            <p:cNvSpPr txBox="1"/>
            <p:nvPr/>
          </p:nvSpPr>
          <p:spPr>
            <a:xfrm>
              <a:off x="96" y="96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河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20" name="Group 39"/>
          <p:cNvGrpSpPr/>
          <p:nvPr/>
        </p:nvGrpSpPr>
        <p:grpSpPr>
          <a:xfrm>
            <a:off x="5780617" y="2135717"/>
            <a:ext cx="1079500" cy="2497667"/>
            <a:chOff x="150" y="10"/>
            <a:chExt cx="720" cy="1573"/>
          </a:xfrm>
        </p:grpSpPr>
        <p:pic>
          <p:nvPicPr>
            <p:cNvPr id="16404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0" y="1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5" name="Text Box 41"/>
            <p:cNvSpPr txBox="1"/>
            <p:nvPr/>
          </p:nvSpPr>
          <p:spPr>
            <a:xfrm>
              <a:off x="245" y="163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信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23" name="Group 39"/>
          <p:cNvGrpSpPr/>
          <p:nvPr/>
        </p:nvGrpSpPr>
        <p:grpSpPr>
          <a:xfrm>
            <a:off x="6479117" y="171451"/>
            <a:ext cx="1079500" cy="2497667"/>
            <a:chOff x="0" y="0"/>
            <a:chExt cx="720" cy="1573"/>
          </a:xfrm>
        </p:grpSpPr>
        <p:pic>
          <p:nvPicPr>
            <p:cNvPr id="16407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8" name="Text Box 41"/>
            <p:cNvSpPr txBox="1"/>
            <p:nvPr/>
          </p:nvSpPr>
          <p:spPr>
            <a:xfrm>
              <a:off x="96" y="96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死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26" name="Group 39"/>
          <p:cNvGrpSpPr/>
          <p:nvPr/>
        </p:nvGrpSpPr>
        <p:grpSpPr>
          <a:xfrm>
            <a:off x="6635751" y="1524000"/>
            <a:ext cx="1079500" cy="2497667"/>
            <a:chOff x="0" y="0"/>
            <a:chExt cx="720" cy="1573"/>
          </a:xfrm>
        </p:grpSpPr>
        <p:pic>
          <p:nvPicPr>
            <p:cNvPr id="16410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11" name="Text Box 41"/>
            <p:cNvSpPr txBox="1"/>
            <p:nvPr/>
          </p:nvSpPr>
          <p:spPr>
            <a:xfrm>
              <a:off x="96" y="96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忽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29" name="Group 39"/>
          <p:cNvGrpSpPr/>
          <p:nvPr/>
        </p:nvGrpSpPr>
        <p:grpSpPr>
          <a:xfrm>
            <a:off x="7440084" y="704851"/>
            <a:ext cx="1079500" cy="2497667"/>
            <a:chOff x="0" y="0"/>
            <a:chExt cx="720" cy="1573"/>
          </a:xfrm>
        </p:grpSpPr>
        <p:pic>
          <p:nvPicPr>
            <p:cNvPr id="16413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14" name="Text Box 41"/>
            <p:cNvSpPr txBox="1"/>
            <p:nvPr/>
          </p:nvSpPr>
          <p:spPr>
            <a:xfrm>
              <a:off x="96" y="96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跟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32" name="Group 39"/>
          <p:cNvGrpSpPr/>
          <p:nvPr/>
        </p:nvGrpSpPr>
        <p:grpSpPr>
          <a:xfrm>
            <a:off x="7558617" y="1983317"/>
            <a:ext cx="1079500" cy="2497667"/>
            <a:chOff x="0" y="0"/>
            <a:chExt cx="720" cy="1573"/>
          </a:xfrm>
        </p:grpSpPr>
        <p:pic>
          <p:nvPicPr>
            <p:cNvPr id="16416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17" name="Text Box 41"/>
            <p:cNvSpPr txBox="1"/>
            <p:nvPr/>
          </p:nvSpPr>
          <p:spPr>
            <a:xfrm>
              <a:off x="96" y="96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身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  <p:grpSp>
        <p:nvGrpSpPr>
          <p:cNvPr id="35" name="Group 39"/>
          <p:cNvGrpSpPr/>
          <p:nvPr/>
        </p:nvGrpSpPr>
        <p:grpSpPr>
          <a:xfrm>
            <a:off x="8303684" y="1297517"/>
            <a:ext cx="1079500" cy="2497667"/>
            <a:chOff x="0" y="0"/>
            <a:chExt cx="720" cy="1573"/>
          </a:xfrm>
        </p:grpSpPr>
        <p:pic>
          <p:nvPicPr>
            <p:cNvPr id="16419" name="Picture 40" descr="红气球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20" name="Text Box 41"/>
            <p:cNvSpPr txBox="1"/>
            <p:nvPr/>
          </p:nvSpPr>
          <p:spPr>
            <a:xfrm>
              <a:off x="96" y="96"/>
              <a:ext cx="53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4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anose="02010609030101010101" charset="-122"/>
                </a:rPr>
                <a:t>喊</a:t>
              </a:r>
              <a:endPara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>
          <a:xfrm>
            <a:off x="1285240" y="1586230"/>
            <a:ext cx="11172190" cy="3689985"/>
          </a:xfrm>
        </p:spPr>
        <p:txBody>
          <a:bodyPr>
            <a:noAutofit/>
          </a:bodyPr>
          <a:p>
            <a:pPr>
              <a:buNone/>
            </a:pPr>
            <a:r>
              <a:rPr lang="zh-CN" altLang="en-US" sz="60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一块儿    捉不到   </a:t>
            </a:r>
            <a:endParaRPr lang="zh-CN" altLang="en-US" sz="6000" b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sz="6000" b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60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着急   小河   不行   淹死 </a:t>
            </a:r>
            <a:endParaRPr lang="zh-CN" altLang="en-US" sz="6000" b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sz="6000" b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6000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不信   跟着   忽然   身边</a:t>
            </a:r>
            <a:r>
              <a:rPr lang="zh-CN" altLang="en-US" sz="6000" b="1" dirty="0">
                <a:solidFill>
                  <a:schemeClr val="tx1"/>
                </a:solidFill>
                <a:uFillTx/>
              </a:rPr>
              <a:t>       </a:t>
            </a:r>
            <a:endParaRPr lang="zh-CN" altLang="en-US" sz="6000" b="1" dirty="0">
              <a:solidFill>
                <a:schemeClr val="tx1"/>
              </a:solidFill>
              <a:uFillTx/>
            </a:endParaRPr>
          </a:p>
        </p:txBody>
      </p:sp>
      <p:grpSp>
        <p:nvGrpSpPr>
          <p:cNvPr id="8193" name="组合 27"/>
          <p:cNvGrpSpPr/>
          <p:nvPr/>
        </p:nvGrpSpPr>
        <p:grpSpPr>
          <a:xfrm>
            <a:off x="4671484" y="465667"/>
            <a:ext cx="2595033" cy="965200"/>
            <a:chOff x="2678355" y="508317"/>
            <a:chExt cx="1861592" cy="637982"/>
          </a:xfrm>
        </p:grpSpPr>
        <p:sp>
          <p:nvSpPr>
            <p:cNvPr id="2" name="矩形: 圆角 28"/>
            <p:cNvSpPr/>
            <p:nvPr/>
          </p:nvSpPr>
          <p:spPr bwMode="auto">
            <a:xfrm rot="19996946">
              <a:off x="2678355" y="663615"/>
              <a:ext cx="564855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第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3" name="矩形: 圆角 29"/>
            <p:cNvSpPr/>
            <p:nvPr/>
          </p:nvSpPr>
          <p:spPr bwMode="auto">
            <a:xfrm rot="432022">
              <a:off x="3358610" y="508317"/>
              <a:ext cx="564855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二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4" name="矩形: 圆角 30"/>
            <p:cNvSpPr/>
            <p:nvPr/>
          </p:nvSpPr>
          <p:spPr bwMode="auto">
            <a:xfrm rot="1932324">
              <a:off x="3973573" y="674807"/>
              <a:ext cx="566374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关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47520" y="1092200"/>
            <a:ext cx="853948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、小鸭子捉不到虫子，急得直哭</a:t>
            </a:r>
            <a:r>
              <a:rPr lang="zh-CN" altLang="zh-CN" sz="4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4095750" y="0"/>
            <a:ext cx="3843338" cy="743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zh-CN" sz="4000" b="1" dirty="0">
                <a:solidFill>
                  <a:srgbClr val="262673"/>
                </a:solidFill>
                <a:latin typeface="隶书" pitchFamily="49" charset="-122"/>
                <a:ea typeface="隶书" pitchFamily="49" charset="-122"/>
              </a:rPr>
              <a:t>我会读句子</a:t>
            </a:r>
            <a:endParaRPr lang="zh-CN" altLang="en-US" sz="4000" b="1" dirty="0">
              <a:solidFill>
                <a:srgbClr val="262673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4810" y="2706370"/>
            <a:ext cx="1147572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、小鸭子说：“不行，不行，你不会游泳，会淹死的！”</a:t>
            </a:r>
            <a:endParaRPr lang="zh-CN" altLang="en-US" sz="4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WordArt 6"/>
          <p:cNvSpPr>
            <a:spLocks noTextEdit="1"/>
          </p:cNvSpPr>
          <p:nvPr/>
        </p:nvSpPr>
        <p:spPr>
          <a:xfrm>
            <a:off x="9120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6570" y="4690745"/>
            <a:ext cx="10073005" cy="1200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ts val="4325"/>
              </a:lnSpc>
            </a:pPr>
            <a:r>
              <a:rPr lang="en-US" altLang="zh-CN" sz="44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4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、小公鸡不信，偷偷地跟在小鸭子后面，也下了水。</a:t>
            </a:r>
            <a:endParaRPr lang="zh-CN" altLang="en-US" sz="4400" b="1" dirty="0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9858" y="743585"/>
            <a:ext cx="10902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zhu</a:t>
            </a:r>
            <a:r>
              <a:rPr lang="zh-CN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ō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56525" y="743268"/>
            <a:ext cx="47815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j</a:t>
            </a:r>
            <a:r>
              <a:rPr lang="zh-CN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í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80793" y="743585"/>
            <a:ext cx="75374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zh</a:t>
            </a:r>
            <a:r>
              <a:rPr lang="zh-CN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í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50318" y="2198688"/>
            <a:ext cx="90487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x</a:t>
            </a:r>
            <a:r>
              <a:rPr lang="zh-CN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í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n</a:t>
            </a:r>
            <a:r>
              <a:rPr lang="zh-CN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ɡ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87345" y="3136583"/>
            <a:ext cx="4445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s</a:t>
            </a:r>
            <a:r>
              <a:rPr lang="zh-CN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6171" y="4106863"/>
            <a:ext cx="77914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just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xìn </a:t>
            </a:r>
            <a:endParaRPr lang="en-US" altLang="zh-CN" sz="32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56525" y="4106863"/>
            <a:ext cx="91503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ɡēn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193" name="组合 27"/>
          <p:cNvGrpSpPr/>
          <p:nvPr/>
        </p:nvGrpSpPr>
        <p:grpSpPr>
          <a:xfrm>
            <a:off x="300144" y="181187"/>
            <a:ext cx="2595033" cy="965200"/>
            <a:chOff x="2678355" y="508317"/>
            <a:chExt cx="1861592" cy="637982"/>
          </a:xfrm>
        </p:grpSpPr>
        <p:sp>
          <p:nvSpPr>
            <p:cNvPr id="3" name="矩形: 圆角 28"/>
            <p:cNvSpPr/>
            <p:nvPr/>
          </p:nvSpPr>
          <p:spPr bwMode="auto">
            <a:xfrm rot="19996946">
              <a:off x="2678355" y="663615"/>
              <a:ext cx="564855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第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5" name="矩形: 圆角 29"/>
            <p:cNvSpPr/>
            <p:nvPr/>
          </p:nvSpPr>
          <p:spPr bwMode="auto">
            <a:xfrm rot="432022">
              <a:off x="3358610" y="508317"/>
              <a:ext cx="564855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三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6" name="矩形: 圆角 30"/>
            <p:cNvSpPr/>
            <p:nvPr/>
          </p:nvSpPr>
          <p:spPr bwMode="auto">
            <a:xfrm rot="1932324">
              <a:off x="3973573" y="674807"/>
              <a:ext cx="566374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关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1" name="文本占位符 48130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-15875" y="-12065"/>
            <a:ext cx="12348845" cy="6870065"/>
          </a:xfrm>
        </p:spPr>
      </p:pic>
      <p:pic>
        <p:nvPicPr>
          <p:cNvPr id="3" name="图片 2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65" y="2929255"/>
            <a:ext cx="2874010" cy="28740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32885" y="723265"/>
            <a:ext cx="844677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欢迎大家成为我们的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好朋友！</a:t>
            </a:r>
            <a:endParaRPr lang="zh-CN" altLang="en-US" sz="7200" b="1">
              <a:ln w="6600">
                <a:prstDash val="solid"/>
              </a:ln>
              <a:blipFill>
                <a:blip r:embed="rId3">
                  <a:alphaModFix amt="99000"/>
                </a:blip>
                <a:stretch>
                  <a:fillRect/>
                </a:stretch>
              </a:blip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Rectangle 2"/>
          <p:cNvSpPr>
            <a:spLocks noGrp="1"/>
          </p:cNvSpPr>
          <p:nvPr/>
        </p:nvSpPr>
        <p:spPr>
          <a:xfrm>
            <a:off x="4037965" y="1147445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 eaLnBrk="1" hangingPunct="1"/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自读要求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148" name="Rectangle 3"/>
          <p:cNvSpPr>
            <a:spLocks noGrp="1"/>
          </p:cNvSpPr>
          <p:nvPr/>
        </p:nvSpPr>
        <p:spPr>
          <a:xfrm>
            <a:off x="1791970" y="2030730"/>
            <a:ext cx="9211310" cy="4800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、自由朗读课文，注意读准字音，读通句子，难读的句子多读几遍。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、标出自然段。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4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pic>
        <p:nvPicPr>
          <p:cNvPr id="53252" name="图片 53251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" y="-404495"/>
            <a:ext cx="12122785" cy="7666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3" name="矩形 53252"/>
          <p:cNvSpPr/>
          <p:nvPr/>
        </p:nvSpPr>
        <p:spPr>
          <a:xfrm>
            <a:off x="4367213" y="0"/>
            <a:ext cx="6300787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小公鸡和小鸭子一块儿出去玩。</a:t>
            </a:r>
            <a:endParaRPr lang="en-US" alt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他们走进草地里。小公鸡找到了许多虫子，吃得很欢。小鸭子捉不到虫子，急得直哭。小公鸡看见了，捉到虫子就给小鸭子吃。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7530" y="0"/>
            <a:ext cx="64198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36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①</a:t>
            </a:r>
            <a:endParaRPr lang="zh-CN" altLang="zh-CN" sz="36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7530" y="1111885"/>
            <a:ext cx="59118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②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2710" y="1465580"/>
            <a:ext cx="12349480" cy="553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标题 54274"/>
          <p:cNvSpPr>
            <a:spLocks noGrp="1"/>
          </p:cNvSpPr>
          <p:nvPr>
            <p:ph type="title"/>
          </p:nvPr>
        </p:nvSpPr>
        <p:spPr>
          <a:xfrm>
            <a:off x="1524000" y="620713"/>
            <a:ext cx="9144000" cy="3441700"/>
          </a:xfrm>
        </p:spPr>
        <p:txBody>
          <a:bodyPr>
            <a:normAutofit fontScale="90000"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他们走到小河边。小鸭子说：“公鸡弟弟，我到河里捉鱼给你吃。”小公鸡说：“我也去。”小鸭子说：“不行，不行，你不会游泳，会淹死的！”小公鸡不信，偷偷地跟在小鸭子后面，也下了水。   </a:t>
            </a:r>
            <a:b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小鸭子正在水里捉鱼，忽然，听见小公鸡喊救命。它飞快地游到小公鸡身边，让小公鸡爬到自己的背上。小公鸡上了岸，笑着对小鸭子说：“鸭子哥哥，谢谢你。”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4000" y="2308225"/>
            <a:ext cx="7899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0066FF"/>
                </a:solidFill>
                <a:sym typeface="+mn-ea"/>
              </a:rPr>
              <a:t>④</a:t>
            </a:r>
            <a:endParaRPr lang="zh-CN" altLang="en-US" sz="3600" b="1" dirty="0">
              <a:solidFill>
                <a:srgbClr val="0066FF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000" y="123825"/>
            <a:ext cx="7226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  <a:sym typeface="+mn-ea"/>
              </a:rPr>
              <a:t>③</a:t>
            </a:r>
            <a:endParaRPr lang="zh-CN" altLang="en-US" sz="3200" b="1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8160" y="2865438"/>
            <a:ext cx="3648075" cy="403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833" y="2865438"/>
            <a:ext cx="3419475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1"/>
          <p:cNvSpPr/>
          <p:nvPr/>
        </p:nvSpPr>
        <p:spPr>
          <a:xfrm>
            <a:off x="1371600" y="391160"/>
            <a:ext cx="7643813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小公鸡和小鸭子一块儿出去玩。</a:t>
            </a:r>
            <a:endParaRPr lang="zh-CN" altLang="en-US" sz="4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6615" y="1989455"/>
            <a:ext cx="979741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）和（    ）一块儿（      ）。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WordArt 6"/>
          <p:cNvSpPr>
            <a:spLocks noTextEdit="1"/>
          </p:cNvSpPr>
          <p:nvPr/>
        </p:nvSpPr>
        <p:spPr>
          <a:xfrm>
            <a:off x="9120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9" name="矩形 9"/>
          <p:cNvSpPr/>
          <p:nvPr/>
        </p:nvSpPr>
        <p:spPr>
          <a:xfrm>
            <a:off x="5877560" y="251460"/>
            <a:ext cx="10356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ku</a:t>
            </a:r>
            <a:r>
              <a:rPr lang="zh-CN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à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ir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5" name="Rectangle 1"/>
          <p:cNvSpPr/>
          <p:nvPr/>
        </p:nvSpPr>
        <p:spPr>
          <a:xfrm>
            <a:off x="5493385" y="1346677"/>
            <a:ext cx="3857625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0" hangingPunct="0"/>
            <a:r>
              <a:rPr lang="zh-CN" altLang="en-US" sz="36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（一起、一同）</a:t>
            </a:r>
            <a:endParaRPr lang="zh-CN" altLang="en-US" sz="3600" b="1" dirty="0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9195" y="2047875"/>
            <a:ext cx="1684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王欣怡</a:t>
            </a:r>
            <a:endParaRPr lang="zh-CN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3913505" y="2047875"/>
            <a:ext cx="1684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陈雨涵</a:t>
            </a:r>
            <a:endParaRPr lang="zh-CN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8051165" y="1989455"/>
            <a:ext cx="1684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去上学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745" grpId="0"/>
      <p:bldP spid="2" grpId="0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2" name="图片 53251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3680" y="-404495"/>
            <a:ext cx="12461875" cy="7396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 txBox="1">
            <a:spLocks noChangeArrowheads="1"/>
          </p:cNvSpPr>
          <p:nvPr/>
        </p:nvSpPr>
        <p:spPr bwMode="auto">
          <a:xfrm>
            <a:off x="3774758" y="121920"/>
            <a:ext cx="6643688" cy="2474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ts val="43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他们走进草地里。小公鸡找到了许多虫子，吃得很欢。小鸭子捉不到虫子，急得直哭。小公鸡看见了，捉到虫子就给小鸭子吃。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2" name="图片 53251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" y="-404495"/>
            <a:ext cx="12122785" cy="7666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 Box 3"/>
          <p:cNvSpPr txBox="1"/>
          <p:nvPr/>
        </p:nvSpPr>
        <p:spPr>
          <a:xfrm>
            <a:off x="3429000" y="3276600"/>
            <a:ext cx="3962400" cy="365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  <a:buClrTx/>
              <a:buFont typeface="Monotype Sorts" pitchFamily="2" charset="2"/>
              <a:buNone/>
            </a:pPr>
            <a:endParaRPr lang="zh-CN" altLang="zh-CN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2532" name="Rectangle 5"/>
          <p:cNvSpPr/>
          <p:nvPr/>
        </p:nvSpPr>
        <p:spPr>
          <a:xfrm>
            <a:off x="6240304" y="287020"/>
            <a:ext cx="445008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>
              <a:buClrTx/>
              <a:buFont typeface="Monotype Sorts" pitchFamily="2" charset="2"/>
              <a:buNone/>
            </a:pPr>
            <a:r>
              <a:rPr lang="en-US" altLang="zh-CN" sz="28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黑体" panose="02010600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看一看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 indent="0" algn="ctr">
              <a:buClrTx/>
              <a:buFont typeface="Monotype Sorts" pitchFamily="2" charset="2"/>
              <a:buNone/>
            </a:pPr>
            <a:r>
              <a:rPr lang="zh-CN" altLang="en-US" sz="2800" dirty="0">
                <a:latin typeface="Arial" panose="020B0604020202020204" pitchFamily="34" charset="0"/>
                <a:ea typeface="黑体" panose="02010600030101010101" pitchFamily="49" charset="-122"/>
              </a:rPr>
              <a:t>仔细观察图，图上有什么？</a:t>
            </a:r>
            <a:endParaRPr lang="zh-CN" altLang="en-US" sz="2800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2533" name="Text Box 6"/>
          <p:cNvSpPr txBox="1"/>
          <p:nvPr/>
        </p:nvSpPr>
        <p:spPr>
          <a:xfrm>
            <a:off x="4754245" y="1078865"/>
            <a:ext cx="784860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  <a:buClrTx/>
              <a:buFont typeface="Monotype Sorts" pitchFamily="2" charset="2"/>
              <a:buNone/>
            </a:pPr>
            <a:r>
              <a:rPr lang="en-US" altLang="zh-CN" sz="28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黑体" panose="02010600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说一说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 indent="0" algn="ctr">
              <a:spcBef>
                <a:spcPct val="50000"/>
              </a:spcBef>
              <a:buClrTx/>
              <a:buFont typeface="Monotype Sorts" pitchFamily="2" charset="2"/>
              <a:buNone/>
            </a:pPr>
            <a:r>
              <a:rPr lang="zh-CN" altLang="en-US" sz="2800" dirty="0">
                <a:latin typeface="Arial" panose="020B0604020202020204" pitchFamily="34" charset="0"/>
                <a:ea typeface="黑体" panose="02010600030101010101" pitchFamily="49" charset="-122"/>
              </a:rPr>
              <a:t>相互说说他们来到了什么地方？</a:t>
            </a:r>
            <a:endParaRPr lang="zh-CN" altLang="en-US" sz="2800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 indent="0" algn="ctr">
              <a:spcBef>
                <a:spcPct val="50000"/>
              </a:spcBef>
              <a:buClrTx/>
              <a:buFont typeface="Monotype Sorts" pitchFamily="2" charset="2"/>
              <a:buNone/>
            </a:pPr>
            <a:endParaRPr lang="en-US" altLang="zh-CN" sz="28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8196" name="Rectangle 4"/>
          <p:cNvSpPr/>
          <p:nvPr/>
        </p:nvSpPr>
        <p:spPr>
          <a:xfrm>
            <a:off x="4872990" y="6256020"/>
            <a:ext cx="72840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tx1"/>
                </a:solidFill>
              </a:rPr>
              <a:t>他们走进草地里。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1" name="文本占位符 48130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-15875" y="-12065"/>
            <a:ext cx="12348845" cy="6870065"/>
          </a:xfrm>
        </p:spPr>
      </p:pic>
      <p:sp>
        <p:nvSpPr>
          <p:cNvPr id="48133" name="矩形 48132"/>
          <p:cNvSpPr/>
          <p:nvPr/>
        </p:nvSpPr>
        <p:spPr>
          <a:xfrm>
            <a:off x="4470400" y="750253"/>
            <a:ext cx="5867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5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小公鸡和小鸭子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5511165" y="5059680"/>
            <a:ext cx="28657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想要成为我们的好朋友，请先闯关吧。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2" name="图片 53251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3680" y="-404495"/>
            <a:ext cx="12461875" cy="7396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Rectangle 4"/>
          <p:cNvSpPr/>
          <p:nvPr/>
        </p:nvSpPr>
        <p:spPr>
          <a:xfrm>
            <a:off x="4418330" y="428625"/>
            <a:ext cx="728408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    </a:t>
            </a:r>
            <a:r>
              <a:rPr lang="zh-CN" altLang="en-US" sz="3600" b="1" dirty="0">
                <a:solidFill>
                  <a:schemeClr val="tx1"/>
                </a:solidFill>
              </a:rPr>
              <a:t>小公鸡找到了许多虫子，</a:t>
            </a:r>
            <a:r>
              <a:rPr lang="zh-CN" altLang="en-US" sz="3600" b="1" dirty="0">
                <a:solidFill>
                  <a:srgbClr val="FF0000"/>
                </a:solidFill>
              </a:rPr>
              <a:t>吃得很欢</a:t>
            </a:r>
            <a:r>
              <a:rPr lang="zh-CN" altLang="en-US" sz="3600" b="1" dirty="0">
                <a:solidFill>
                  <a:schemeClr val="tx1"/>
                </a:solidFill>
              </a:rPr>
              <a:t>。小鸭子捉不到虫子，</a:t>
            </a:r>
            <a:r>
              <a:rPr lang="zh-CN" altLang="en-US" sz="3600" b="1" dirty="0">
                <a:solidFill>
                  <a:srgbClr val="FF0000"/>
                </a:solidFill>
              </a:rPr>
              <a:t>急得直哭</a:t>
            </a:r>
            <a:r>
              <a:rPr lang="zh-CN" altLang="en-US" sz="3600" b="1" dirty="0">
                <a:solidFill>
                  <a:schemeClr val="tx1"/>
                </a:solidFill>
              </a:rPr>
              <a:t>。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43680" y="2536508"/>
            <a:ext cx="777240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小鸭子心想：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           ）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66000" y="2190115"/>
            <a:ext cx="37915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uFillTx/>
              </a:rPr>
              <a:t>捉不到虫子，我的心里好难过呀，谁来帮帮我呢？</a:t>
            </a:r>
            <a:endParaRPr lang="zh-CN" altLang="en-US" sz="3600" b="1">
              <a:solidFill>
                <a:schemeClr val="tx1"/>
              </a:solidFill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3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2" name="图片 53251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3680" y="-404495"/>
            <a:ext cx="12461875" cy="7396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11"/>
          <p:cNvSpPr>
            <a:spLocks noChangeArrowheads="1"/>
          </p:cNvSpPr>
          <p:nvPr/>
        </p:nvSpPr>
        <p:spPr bwMode="auto">
          <a:xfrm>
            <a:off x="3217545" y="34925"/>
            <a:ext cx="8429625" cy="1005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-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小公鸡看见了，</a:t>
            </a:r>
            <a:r>
              <a:rPr kumimoji="0" lang="zh-CN" altLang="en-US" sz="4000" b="1" i="0" u="none" strike="noStrike" kern="1200" cap="none" spc="-4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捉</a:t>
            </a:r>
            <a:r>
              <a:rPr kumimoji="0" lang="zh-CN" altLang="en-US" sz="4000" b="1" i="0" u="none" strike="noStrike" kern="1200" cap="none" spc="-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到虫子就给小鸭子吃</a:t>
            </a:r>
            <a:r>
              <a:rPr kumimoji="0" lang="zh-CN" altLang="zh-CN" sz="4000" b="1" i="0" u="none" strike="noStrike" kern="1200" cap="none" spc="-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zh-CN" sz="4000" b="1" i="0" u="none" strike="noStrike" kern="1200" cap="none" spc="-4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850005" y="1445578"/>
            <a:ext cx="7643813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-7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这是一只（          ）的小公鸡</a:t>
            </a:r>
            <a:r>
              <a:rPr kumimoji="0" lang="zh-CN" altLang="zh-CN" sz="3600" b="1" i="0" u="none" strike="noStrike" kern="1200" cap="none" spc="-7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zh-CN" sz="3600" b="1" i="0" u="none" strike="noStrike" kern="1200" cap="none" spc="-7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9935" y="1040765"/>
            <a:ext cx="35166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i="1">
                <a:solidFill>
                  <a:srgbClr val="7030A0"/>
                </a:solidFill>
                <a:uFillTx/>
              </a:rPr>
              <a:t>善良</a:t>
            </a:r>
            <a:endParaRPr lang="zh-CN" altLang="en-US" sz="3600" b="1" i="1">
              <a:solidFill>
                <a:srgbClr val="7030A0"/>
              </a:solidFill>
              <a:uFillTx/>
            </a:endParaRPr>
          </a:p>
          <a:p>
            <a:r>
              <a:rPr lang="zh-CN" altLang="en-US" sz="3600" b="1" i="1">
                <a:solidFill>
                  <a:srgbClr val="7030A0"/>
                </a:solidFill>
                <a:uFillTx/>
              </a:rPr>
              <a:t>热心肠</a:t>
            </a:r>
            <a:endParaRPr lang="zh-CN" altLang="en-US" sz="3600" b="1" i="1">
              <a:solidFill>
                <a:srgbClr val="7030A0"/>
              </a:solidFill>
              <a:uFillTx/>
            </a:endParaRPr>
          </a:p>
          <a:p>
            <a:r>
              <a:rPr lang="zh-CN" altLang="en-US" sz="3600" b="1" i="1">
                <a:solidFill>
                  <a:srgbClr val="7030A0"/>
                </a:solidFill>
                <a:uFillTx/>
              </a:rPr>
              <a:t>乐于帮助别人</a:t>
            </a:r>
            <a:endParaRPr lang="zh-CN" altLang="en-US" sz="3600" b="1" i="1">
              <a:solidFill>
                <a:srgbClr val="7030A0"/>
              </a:solidFill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2" name="图片 53251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3680" y="-404495"/>
            <a:ext cx="12461875" cy="7396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2526242" y="10372"/>
            <a:ext cx="9215967" cy="1817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1.</a:t>
            </a: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为什么小公鸡捉到很多虫子？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2.</a:t>
            </a: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为什么小鸭子捉不到虫子？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2392" y="10372"/>
            <a:ext cx="2080683" cy="19282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1" y="1604433"/>
            <a:ext cx="3608916" cy="4258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 l="24844" t="5202" r="18512"/>
          <a:stretch>
            <a:fillRect/>
          </a:stretch>
        </p:blipFill>
        <p:spPr>
          <a:xfrm>
            <a:off x="6959600" y="1604433"/>
            <a:ext cx="3738033" cy="44407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3"/>
          <p:cNvSpPr txBox="1"/>
          <p:nvPr/>
        </p:nvSpPr>
        <p:spPr>
          <a:xfrm>
            <a:off x="1301751" y="683684"/>
            <a:ext cx="9215967" cy="661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3735" b="1" dirty="0">
                <a:latin typeface="Calibri" panose="020F0502020204030204" charset="0"/>
                <a:ea typeface="宋体" panose="02010600030101010101" pitchFamily="2" charset="-122"/>
              </a:rPr>
              <a:t>仔细观察两幅图，你能发现什么？</a:t>
            </a:r>
            <a:endParaRPr lang="zh-CN" altLang="en-US" sz="3735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91684" y="2110317"/>
            <a:ext cx="1270000" cy="812800"/>
          </a:xfrm>
          <a:prstGeom prst="ellipse">
            <a:avLst/>
          </a:prstGeom>
          <a:noFill/>
          <a:ln w="57150">
            <a:solidFill>
              <a:srgbClr val="CC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70617" y="5200651"/>
            <a:ext cx="1536700" cy="893233"/>
          </a:xfrm>
          <a:prstGeom prst="ellipse">
            <a:avLst/>
          </a:prstGeom>
          <a:noFill/>
          <a:ln w="57150">
            <a:solidFill>
              <a:srgbClr val="CC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93417" y="1972733"/>
            <a:ext cx="1399117" cy="1081617"/>
          </a:xfrm>
          <a:prstGeom prst="ellipse">
            <a:avLst/>
          </a:prstGeom>
          <a:noFill/>
          <a:ln w="57150">
            <a:solidFill>
              <a:srgbClr val="CC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721600" y="4762500"/>
            <a:ext cx="1860551" cy="1191684"/>
          </a:xfrm>
          <a:prstGeom prst="ellipse">
            <a:avLst/>
          </a:prstGeom>
          <a:noFill/>
          <a:ln w="57150">
            <a:solidFill>
              <a:srgbClr val="CC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78100" y="1623484"/>
            <a:ext cx="1727200" cy="661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735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尖尖的</a:t>
            </a:r>
            <a:endParaRPr lang="zh-CN" altLang="en-US" sz="3735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91251" y="3128433"/>
            <a:ext cx="1729316" cy="661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735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扁扁的</a:t>
            </a:r>
            <a:endParaRPr lang="zh-CN" altLang="en-US" sz="3735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71333" y="5060951"/>
            <a:ext cx="1729317" cy="661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735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分开的</a:t>
            </a:r>
            <a:endParaRPr lang="zh-CN" altLang="en-US" sz="3735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96000" y="5010151"/>
            <a:ext cx="1729317" cy="661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735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相连的</a:t>
            </a:r>
            <a:endParaRPr lang="zh-CN" altLang="en-US" sz="3735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2495" y="1221105"/>
            <a:ext cx="11102975" cy="3007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因为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小公鸡的脚趾（</a:t>
            </a: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zhǐ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）是分开的，跑得快，而他的嘴又是尖尖的，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所以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小公鸡很好捉到虫子。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因为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小鸭子的脚趾间有蹼（</a:t>
            </a: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pú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）相连，在地上跑不快，他的嘴又是扁扁的，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所以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捉不到虫子。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917" y="5253567"/>
            <a:ext cx="6906684" cy="6610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因为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所以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5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45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45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45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2"/>
          <p:cNvSpPr>
            <a:spLocks noGrp="1" noChangeArrowheads="1"/>
          </p:cNvSpPr>
          <p:nvPr>
            <p:ph idx="1"/>
          </p:nvPr>
        </p:nvSpPr>
        <p:spPr>
          <a:xfrm>
            <a:off x="151130" y="203835"/>
            <a:ext cx="12059285" cy="2376170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ts val="43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kern="0" spc="-30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charset="0"/>
                <a:ea typeface="楷体" panose="02010609060101010101" pitchFamily="49" charset="-122"/>
                <a:cs typeface="+mn-cs"/>
              </a:rPr>
              <a:t>    他们走到小河边。小鸭子说：“公鸡弟弟，我到河里捉鱼给你吃。”小公鸡说：“我也去。”小鸭子说：“不行，不行，你不会游泳，会淹死的！”小公鸡不信，</a:t>
            </a:r>
            <a:r>
              <a:rPr kumimoji="0" lang="zh-CN" altLang="en-US" sz="3600" b="1" i="0" kern="0" spc="-30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0"/>
                <a:ea typeface="楷体" panose="02010609060101010101" pitchFamily="49" charset="-122"/>
                <a:cs typeface="+mn-cs"/>
              </a:rPr>
              <a:t>偷偷地</a:t>
            </a:r>
            <a:r>
              <a:rPr kumimoji="0" lang="zh-CN" altLang="en-US" sz="3600" b="1" i="0" kern="0" spc="-30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charset="0"/>
                <a:ea typeface="楷体" panose="02010609060101010101" pitchFamily="49" charset="-122"/>
                <a:cs typeface="+mn-cs"/>
              </a:rPr>
              <a:t>跟在小鸭子后面，也下了水。</a:t>
            </a:r>
            <a:endParaRPr kumimoji="0" lang="zh-CN" altLang="en-US" sz="3600" b="1" i="0" kern="0" spc="-30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124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2681605"/>
            <a:ext cx="4015105" cy="400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9280" y="2681605"/>
            <a:ext cx="4003040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hoverImg" descr="http://t2.baidu.com/it/u=3782286802,2262209071&amp;fm=23&amp;gp=0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-1905" y="0"/>
            <a:ext cx="12195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标注 36867"/>
          <p:cNvSpPr>
            <a:spLocks noChangeArrowheads="1"/>
          </p:cNvSpPr>
          <p:nvPr/>
        </p:nvSpPr>
        <p:spPr bwMode="auto">
          <a:xfrm rot="12035119">
            <a:off x="4542155" y="374015"/>
            <a:ext cx="3976370" cy="2125345"/>
          </a:xfrm>
          <a:prstGeom prst="cloudCallout">
            <a:avLst>
              <a:gd name="adj1" fmla="val 24273"/>
              <a:gd name="adj2" fmla="val -72532"/>
            </a:avLst>
          </a:prstGeom>
          <a:solidFill>
            <a:srgbClr val="A56AD2"/>
          </a:solidFill>
          <a:ln w="9525">
            <a:noFill/>
            <a:round/>
          </a:ln>
        </p:spPr>
        <p:txBody>
          <a:bodyPr/>
          <a:p>
            <a:pPr lvl="0" algn="ctr" eaLnBrk="1" hangingPunct="1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7412" name="矩形 5"/>
          <p:cNvSpPr>
            <a:spLocks noChangeArrowheads="1"/>
          </p:cNvSpPr>
          <p:nvPr/>
        </p:nvSpPr>
        <p:spPr bwMode="auto">
          <a:xfrm>
            <a:off x="4753293" y="842010"/>
            <a:ext cx="3286125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公鸡弟弟，我到河里捉鱼给你吃。</a:t>
            </a:r>
            <a:endParaRPr kumimoji="0" lang="zh-CN" altLang="en-US" sz="3600" b="1" i="0" u="none" strike="noStrike" kern="1200" cap="none" spc="-30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云形标注 36867"/>
          <p:cNvSpPr>
            <a:spLocks noChangeArrowheads="1"/>
          </p:cNvSpPr>
          <p:nvPr/>
        </p:nvSpPr>
        <p:spPr bwMode="auto">
          <a:xfrm rot="12035119">
            <a:off x="8681720" y="807085"/>
            <a:ext cx="2670810" cy="1463675"/>
          </a:xfrm>
          <a:prstGeom prst="cloudCallout">
            <a:avLst>
              <a:gd name="adj1" fmla="val 24273"/>
              <a:gd name="adj2" fmla="val -72532"/>
            </a:avLst>
          </a:prstGeom>
          <a:solidFill>
            <a:srgbClr val="A56AD2"/>
          </a:solidFill>
          <a:ln w="9525">
            <a:noFill/>
            <a:round/>
          </a:ln>
        </p:spPr>
        <p:txBody>
          <a:bodyPr/>
          <a:p>
            <a:pPr lvl="0" algn="ctr" eaLnBrk="1" hangingPunct="1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8946515" y="1216025"/>
            <a:ext cx="17792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我也去。</a:t>
            </a:r>
            <a:endParaRPr kumimoji="0" lang="zh-CN" altLang="en-US" sz="3600" b="1" i="0" u="none" strike="noStrike" kern="1200" cap="none" spc="-30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hoverImg" descr="http://t2.baidu.com/it/u=3782286802,2262209071&amp;fm=23&amp;gp=0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-22860" y="0"/>
            <a:ext cx="122370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标注 36867"/>
          <p:cNvSpPr>
            <a:spLocks noChangeArrowheads="1"/>
          </p:cNvSpPr>
          <p:nvPr/>
        </p:nvSpPr>
        <p:spPr bwMode="auto">
          <a:xfrm rot="12035119">
            <a:off x="4492625" y="300038"/>
            <a:ext cx="3941763" cy="2451100"/>
          </a:xfrm>
          <a:prstGeom prst="cloudCallout">
            <a:avLst>
              <a:gd name="adj1" fmla="val 24273"/>
              <a:gd name="adj2" fmla="val -72532"/>
            </a:avLst>
          </a:prstGeom>
          <a:solidFill>
            <a:srgbClr val="A56AD2"/>
          </a:solidFill>
          <a:ln w="9525">
            <a:noFill/>
            <a:round/>
          </a:ln>
        </p:spPr>
        <p:txBody>
          <a:bodyPr/>
          <a:p>
            <a:pPr lvl="0" algn="ctr" eaLnBrk="1" hangingPunct="1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10125" y="714375"/>
            <a:ext cx="3214688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不行，不行，你不会游泳，会淹死的！</a:t>
            </a:r>
            <a:endParaRPr kumimoji="0" lang="zh-CN" altLang="en-US" sz="3600" b="1" i="0" u="none" strike="noStrike" kern="1200" cap="none" spc="-30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9" name="Picture 2" descr="https://wkretype.bdimg.com/retype/zoom/e5163b175acfa1c7aa00ccc4?pn=9&amp;x=0&amp;y=0&amp;raww=1080&amp;rawh=810&amp;o=jpg_6&amp;type=pic&amp;aimh=360&amp;md5sum=ce12cd7f42c923ad68a32c49b002a15e&amp;sign=5dfcf2ee67&amp;zoom=&amp;png=594198-826946&amp;jpg=1389147-1549451"/>
          <p:cNvPicPr>
            <a:picLocks noChangeAspect="1"/>
          </p:cNvPicPr>
          <p:nvPr/>
        </p:nvPicPr>
        <p:blipFill>
          <a:blip r:embed="rId1"/>
          <a:srcRect l="2561" t="14700" r="49090" b="29207"/>
          <a:stretch>
            <a:fillRect/>
          </a:stretch>
        </p:blipFill>
        <p:spPr>
          <a:xfrm>
            <a:off x="-29845" y="-31115"/>
            <a:ext cx="12216130" cy="6938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内容占位符 2"/>
          <p:cNvSpPr>
            <a:spLocks noGrp="1" noChangeArrowheads="1"/>
          </p:cNvSpPr>
          <p:nvPr>
            <p:ph idx="1"/>
          </p:nvPr>
        </p:nvSpPr>
        <p:spPr>
          <a:xfrm>
            <a:off x="-29845" y="4112895"/>
            <a:ext cx="11008360" cy="1471295"/>
          </a:xfrm>
        </p:spPr>
        <p:txBody>
          <a:bodyPr vert="horz" wrap="square" lIns="91440" tIns="45720" rIns="91440" bIns="45720" numCol="1" anchor="t" anchorCtr="0" compatLnSpc="1">
            <a:normAutofit fontScale="25000"/>
          </a:bodyPr>
          <a:lstStyle/>
          <a:p>
            <a:pPr marL="0" marR="0" lvl="0" indent="0" algn="l" defTabSz="914400" rtl="0" eaLnBrk="1" fontAlgn="base" latinLnBrk="0" hangingPunct="1">
              <a:lnSpc>
                <a:spcPts val="39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b="1" i="0" u="none" strike="noStrike" kern="0" cap="none" spc="-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小公鸡不信，偷偷地跟在小鸭子后面，也下了水。</a:t>
            </a:r>
            <a:br>
              <a:rPr kumimoji="0" lang="en-US" sz="3600" b="1" i="0" u="none" strike="noStrike" kern="0" cap="none" spc="-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endParaRPr kumimoji="0" lang="en-US" sz="3600" b="1" i="0" u="none" strike="noStrike" kern="0" cap="none" spc="-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39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6600" b="1" i="0" u="none" strike="noStrike" kern="0" cap="none" spc="-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小公鸡不信，跟在小鸭子后面，也下了水。</a:t>
            </a:r>
            <a:endParaRPr kumimoji="0" lang="zh-CN" altLang="zh-CN" sz="16600" b="1" i="0" u="none" strike="noStrike" kern="0" cap="none" spc="-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39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0" cap="none" spc="-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39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0" cap="none" spc="-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　　</a:t>
            </a:r>
            <a:br>
              <a:rPr kumimoji="0" lang="en-US" sz="3600" b="1" i="0" u="none" strike="noStrike" kern="0" cap="none" spc="-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endParaRPr kumimoji="0" lang="zh-CN" altLang="en-US" sz="3600" b="1" i="0" u="none" strike="noStrike" kern="0" cap="none" spc="-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46070" y="4012565"/>
            <a:ext cx="1524000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-5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偷偷地</a:t>
            </a:r>
            <a:endParaRPr kumimoji="0" lang="zh-CN" altLang="en-US" sz="4000" b="1" i="0" u="none" strike="noStrike" kern="1200" cap="none" spc="-5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70070" y="626110"/>
            <a:ext cx="45707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spc="-5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读读哪个句子好？</a:t>
            </a:r>
            <a:endParaRPr lang="zh-CN" altLang="en-US" sz="5400" b="1" spc="-5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1"/>
          <p:cNvSpPr/>
          <p:nvPr/>
        </p:nvSpPr>
        <p:spPr>
          <a:xfrm>
            <a:off x="605790" y="1381125"/>
            <a:ext cx="112871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>
              <a:buClrTx/>
              <a:buFont typeface="Monotype Sorts" pitchFamily="2" charset="2"/>
              <a:buNone/>
            </a:pPr>
            <a:r>
              <a:rPr lang="zh-CN" altLang="en-US" sz="4800" b="1" dirty="0">
                <a:latin typeface="Arial" panose="020B0604020202020204" pitchFamily="34" charset="0"/>
                <a:ea typeface="黑体" panose="02010600030101010101" pitchFamily="49" charset="-122"/>
              </a:rPr>
              <a:t>       它们走到小河边。小鸭子说：“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公鸡弟弟，我到河里捉鱼给你吃。</a:t>
            </a:r>
            <a:r>
              <a:rPr lang="zh-CN" altLang="en-US" sz="4800" b="1" dirty="0">
                <a:latin typeface="Arial" panose="020B0604020202020204" pitchFamily="34" charset="0"/>
                <a:ea typeface="黑体" panose="02010600030101010101" pitchFamily="49" charset="-122"/>
              </a:rPr>
              <a:t>”小公鸡说：“</a:t>
            </a:r>
            <a:r>
              <a:rPr lang="zh-CN" altLang="en-US" sz="48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我也去。</a:t>
            </a:r>
            <a:r>
              <a:rPr lang="zh-CN" altLang="en-US" sz="4800" b="1" dirty="0">
                <a:latin typeface="Arial" panose="020B0604020202020204" pitchFamily="34" charset="0"/>
                <a:ea typeface="黑体" panose="02010600030101010101" pitchFamily="49" charset="-122"/>
              </a:rPr>
              <a:t>”小鸭子说：“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不行，不行，你不会游泳，会淹死的！</a:t>
            </a:r>
            <a:r>
              <a:rPr lang="zh-CN" altLang="en-US" sz="4800" b="1" dirty="0">
                <a:latin typeface="Arial" panose="020B0604020202020204" pitchFamily="34" charset="0"/>
                <a:ea typeface="黑体" panose="02010600030101010101" pitchFamily="49" charset="-122"/>
              </a:rPr>
              <a:t>”小公鸡不信，偷偷地跟在小鸭子后面，也下了水。</a:t>
            </a:r>
            <a:endParaRPr lang="zh-CN" altLang="en-US" sz="48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5790" y="182245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分角色朗读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组合 27"/>
          <p:cNvGrpSpPr/>
          <p:nvPr/>
        </p:nvGrpSpPr>
        <p:grpSpPr>
          <a:xfrm>
            <a:off x="4671484" y="465667"/>
            <a:ext cx="2595033" cy="965200"/>
            <a:chOff x="2678355" y="508317"/>
            <a:chExt cx="1861592" cy="637982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678355" y="663615"/>
              <a:ext cx="564855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第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358610" y="508317"/>
              <a:ext cx="564855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一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8" name="矩形: 圆角 30"/>
            <p:cNvSpPr/>
            <p:nvPr/>
          </p:nvSpPr>
          <p:spPr bwMode="auto">
            <a:xfrm rot="1932324">
              <a:off x="3973573" y="674807"/>
              <a:ext cx="566374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关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8197" name="TextBox 6"/>
          <p:cNvSpPr txBox="1"/>
          <p:nvPr/>
        </p:nvSpPr>
        <p:spPr>
          <a:xfrm>
            <a:off x="662517" y="2707217"/>
            <a:ext cx="11557000" cy="4687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块</a:t>
            </a:r>
            <a:r>
              <a:rPr lang="zh-CN" altLang="en-US" sz="8000" b="1" dirty="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8000" b="1" dirty="0">
                <a:latin typeface="Calibri" panose="020F0502020204030204" charset="0"/>
                <a:ea typeface="宋体" panose="02010600030101010101" pitchFamily="2" charset="-122"/>
              </a:rPr>
              <a:t>捉 急  直  河   行</a:t>
            </a:r>
            <a:endParaRPr lang="zh-CN" altLang="en-US" sz="80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5865" b="1" err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sǐ</a:t>
            </a:r>
            <a:r>
              <a:rPr lang="en-US" altLang="zh-CN" sz="5865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r>
              <a:rPr lang="en-US" altLang="zh-CN" sz="5865" b="1" err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xìn</a:t>
            </a:r>
            <a:r>
              <a:rPr lang="en-US" altLang="zh-CN" sz="5865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en-US" altLang="zh-CN" sz="5865" b="1" err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ɡēn</a:t>
            </a:r>
            <a:r>
              <a:rPr lang="en-US" altLang="zh-CN" sz="5865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en-US" altLang="zh-CN" sz="5865" b="1" err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hū</a:t>
            </a:r>
            <a:r>
              <a:rPr lang="en-US" altLang="zh-CN" sz="5865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r>
              <a:rPr lang="en-US" altLang="zh-CN" sz="5865" b="1" err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hǎn</a:t>
            </a:r>
            <a:endParaRPr lang="en-US" altLang="zh-CN" sz="5865" b="1">
              <a:latin typeface="Calibri" panose="020F050202020403020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8000" b="1" dirty="0">
                <a:latin typeface="Calibri" panose="020F0502020204030204" charset="0"/>
                <a:ea typeface="宋体" panose="02010600030101010101" pitchFamily="2" charset="-122"/>
              </a:rPr>
              <a:t>死  信  跟  忽  喊   身</a:t>
            </a:r>
            <a:endParaRPr lang="zh-CN" altLang="en-US" sz="80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zh-CN" altLang="en-US" sz="80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2451" y="1782233"/>
            <a:ext cx="1674495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汉仪旗黑-55" panose="00020600040101010101" charset="-122"/>
                <a:ea typeface="汉仪旗黑-55" panose="00020600040101010101" charset="-122"/>
                <a:cs typeface="+mn-cs"/>
                <a:sym typeface="+mn-ea"/>
              </a:rPr>
              <a:t>kuài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汉仪旗黑-55" panose="00020600040101010101" charset="-122"/>
              <a:ea typeface="汉仪旗黑-55" panose="00020600040101010101" charset="-122"/>
              <a:cs typeface="+mn-cs"/>
              <a:sym typeface="+mn-ea"/>
            </a:endParaRPr>
          </a:p>
        </p:txBody>
      </p:sp>
      <p:sp>
        <p:nvSpPr>
          <p:cNvPr id="8199" name="矩形 13"/>
          <p:cNvSpPr/>
          <p:nvPr/>
        </p:nvSpPr>
        <p:spPr>
          <a:xfrm>
            <a:off x="2286000" y="1782233"/>
            <a:ext cx="9895417" cy="993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5865" b="1" err="1">
                <a:solidFill>
                  <a:srgbClr val="FF0000"/>
                </a:solidFill>
                <a:latin typeface="汉仪旗黑-55" panose="00020600040101010101" charset="-122"/>
                <a:ea typeface="汉仪旗黑-55" panose="00020600040101010101" charset="-122"/>
              </a:rPr>
              <a:t>zhuō</a:t>
            </a:r>
            <a:r>
              <a:rPr lang="en-US" altLang="zh-CN" sz="58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5865" b="1" err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jí</a:t>
            </a:r>
            <a:r>
              <a:rPr lang="en-US" altLang="zh-CN" sz="5865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r>
              <a:rPr lang="en-US" altLang="zh-CN" sz="5865" b="1" err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zhí</a:t>
            </a:r>
            <a:r>
              <a:rPr lang="en-US" altLang="zh-CN" sz="5865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r>
              <a:rPr lang="en-US" altLang="zh-CN" sz="5865" b="1" err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h</a:t>
            </a:r>
            <a:r>
              <a:rPr lang="en-US" altLang="en-US" sz="5865" b="1" err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é</a:t>
            </a:r>
            <a:r>
              <a:rPr lang="en-US" altLang="zh-CN" sz="5865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r>
              <a:rPr lang="en-US" altLang="zh-CN" sz="5865" b="1" err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xínɡ</a:t>
            </a:r>
            <a:endParaRPr lang="zh-CN" altLang="en-US" sz="586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351" name="矩形 2"/>
          <p:cNvSpPr/>
          <p:nvPr/>
        </p:nvSpPr>
        <p:spPr>
          <a:xfrm>
            <a:off x="9057217" y="3867151"/>
            <a:ext cx="2209800" cy="993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/>
            <a:r>
              <a:rPr lang="en-US" altLang="zh-CN" sz="5865" b="1" strike="noStrike" noProof="1" err="1">
                <a:solidFill>
                  <a:srgbClr val="FF0000"/>
                </a:solidFill>
                <a:uFillTx/>
                <a:latin typeface="汉仪旗黑-55" panose="00020600040101010101" charset="-122"/>
                <a:ea typeface="汉仪旗黑-55" panose="00020600040101010101" charset="-122"/>
                <a:cs typeface="+mn-cs"/>
              </a:rPr>
              <a:t>shēn</a:t>
            </a:r>
            <a:endParaRPr lang="en-US" altLang="zh-CN" sz="5865" b="1" strike="noStrike" noProof="1" err="1">
              <a:solidFill>
                <a:srgbClr val="FF0000"/>
              </a:solidFill>
              <a:uFillTx/>
              <a:latin typeface="汉仪旗黑-55" panose="00020600040101010101" charset="-122"/>
              <a:ea typeface="汉仪旗黑-55" panose="0002060004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46990"/>
            <a:ext cx="12286615" cy="6955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69" name="矩形 1"/>
          <p:cNvSpPr/>
          <p:nvPr/>
        </p:nvSpPr>
        <p:spPr>
          <a:xfrm>
            <a:off x="77470" y="46990"/>
            <a:ext cx="1209611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>
              <a:buClrTx/>
              <a:buFont typeface="Monotype Sorts" pitchFamily="2" charset="2"/>
              <a:buNone/>
            </a:pPr>
            <a:r>
              <a:rPr lang="zh-CN" altLang="en-US" b="1" dirty="0">
                <a:latin typeface="Arial" panose="020B0604020202020204" pitchFamily="34" charset="0"/>
                <a:ea typeface="黑体" panose="02010600030101010101" pitchFamily="49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      小鸭子正在水里捉鱼，忽然，听见小公鸡喊救命。它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飞快地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游到小公鸡身边，让小公鸡爬到自己的背上。小公鸡上了岸，笑着对小鸭子说：“鸭子哥哥，谢谢你。”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41986" name="文本框 1"/>
          <p:cNvSpPr txBox="1"/>
          <p:nvPr/>
        </p:nvSpPr>
        <p:spPr>
          <a:xfrm>
            <a:off x="4465532" y="5273887"/>
            <a:ext cx="10945283" cy="1558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ts val="1200"/>
              </a:spcBef>
            </a:pPr>
            <a:r>
              <a:rPr lang="zh-CN" altLang="en-US" sz="426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4265" b="1" dirty="0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小鸭子游到小公鸡身边。</a:t>
            </a:r>
            <a:endParaRPr lang="zh-CN" altLang="en-US" sz="4265" b="1" dirty="0">
              <a:solidFill>
                <a:srgbClr val="FFFF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lvl="0" eaLnBrk="1" hangingPunct="1">
              <a:spcBef>
                <a:spcPts val="1200"/>
              </a:spcBef>
            </a:pPr>
            <a:r>
              <a:rPr lang="en-US" altLang="zh-CN" sz="4265" b="1" dirty="0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4265" b="1" dirty="0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小鸭子</a:t>
            </a:r>
            <a:r>
              <a:rPr lang="zh-CN" altLang="en-US" sz="426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飞快地</a:t>
            </a:r>
            <a:r>
              <a:rPr lang="zh-CN" altLang="en-US" sz="4265" b="1" dirty="0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游到小公鸡身边。</a:t>
            </a:r>
            <a:endParaRPr lang="zh-CN" altLang="en-US" sz="4265" b="1" dirty="0">
              <a:solidFill>
                <a:srgbClr val="FFFF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46990"/>
            <a:ext cx="12286615" cy="6955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文本占位符 57346"/>
          <p:cNvSpPr>
            <a:spLocks noGrp="1"/>
          </p:cNvSpPr>
          <p:nvPr/>
        </p:nvSpPr>
        <p:spPr>
          <a:xfrm>
            <a:off x="753110" y="28384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 lang="zh-CN" altLang="en-US" dirty="0"/>
          </a:p>
          <a:p>
            <a:r>
              <a:rPr lang="zh-CN" altLang="en-US" sz="39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小鸭子到河里</a:t>
            </a:r>
            <a:r>
              <a:rPr lang="en-US" altLang="zh-CN" sz="3900" b="1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3900" b="1" dirty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en-US" altLang="zh-CN" sz="3900" b="1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9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，小公鸡也到河里，差点儿</a:t>
            </a:r>
            <a:r>
              <a:rPr lang="en-US" altLang="zh-CN" sz="3900" b="1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9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900" b="1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3900" b="1" dirty="0">
                <a:latin typeface="楷体" panose="02010609060101010101" pitchFamily="49" charset="-122"/>
                <a:ea typeface="楷体" panose="02010609060101010101" pitchFamily="49" charset="-122"/>
              </a:rPr>
              <a:t>救了他。</a:t>
            </a:r>
            <a:endParaRPr lang="zh-CN" altLang="en-US" sz="3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20540" y="603250"/>
            <a:ext cx="175831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900" b="1">
                <a:solidFill>
                  <a:srgbClr val="FF0000"/>
                </a:solidFill>
              </a:rPr>
              <a:t>捉鱼</a:t>
            </a:r>
            <a:endParaRPr lang="zh-CN" altLang="en-US" sz="39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12720" y="1192530"/>
            <a:ext cx="175831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900" b="1">
                <a:solidFill>
                  <a:srgbClr val="FF0000"/>
                </a:solidFill>
              </a:rPr>
              <a:t>淹死</a:t>
            </a:r>
            <a:endParaRPr lang="zh-CN" altLang="en-US" sz="39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7715" y="1192530"/>
            <a:ext cx="175831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900" b="1">
                <a:solidFill>
                  <a:srgbClr val="FF0000"/>
                </a:solidFill>
              </a:rPr>
              <a:t>小鸭子</a:t>
            </a:r>
            <a:endParaRPr lang="zh-CN" altLang="en-US" sz="39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4605" y="46990"/>
            <a:ext cx="192468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900" b="1">
                <a:solidFill>
                  <a:srgbClr val="FF0000"/>
                </a:solidFill>
              </a:rPr>
              <a:t>填一填</a:t>
            </a:r>
            <a:endParaRPr lang="zh-CN" altLang="en-US" sz="39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46990"/>
            <a:ext cx="12286615" cy="6955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8"/>
          <p:cNvSpPr txBox="1"/>
          <p:nvPr/>
        </p:nvSpPr>
        <p:spPr>
          <a:xfrm>
            <a:off x="4367213" y="1052513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6628" name="Group 11"/>
          <p:cNvGrpSpPr/>
          <p:nvPr/>
        </p:nvGrpSpPr>
        <p:grpSpPr>
          <a:xfrm>
            <a:off x="1024160" y="450481"/>
            <a:ext cx="10208446" cy="1302282"/>
            <a:chOff x="1087" y="788"/>
            <a:chExt cx="3189" cy="898"/>
          </a:xfrm>
        </p:grpSpPr>
        <p:sp>
          <p:nvSpPr>
            <p:cNvPr id="26636" name="Text Box 7"/>
            <p:cNvSpPr txBox="1"/>
            <p:nvPr/>
          </p:nvSpPr>
          <p:spPr>
            <a:xfrm>
              <a:off x="1625" y="788"/>
              <a:ext cx="2010" cy="1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1200" b="1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</a:t>
              </a:r>
              <a:endParaRPr lang="en-US" altLang="zh-CN" sz="32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4" name="Text Box 9"/>
            <p:cNvSpPr txBox="1"/>
            <p:nvPr/>
          </p:nvSpPr>
          <p:spPr>
            <a:xfrm>
              <a:off x="1087" y="1203"/>
              <a:ext cx="3189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zh-CN" altLang="en-US" sz="4000" b="1" dirty="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你从小公鸡和小鸭子身上学到了什么？</a:t>
              </a:r>
              <a:endPara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29" name="WordArt 10"/>
          <p:cNvSpPr>
            <a:spLocks noTextEdit="1"/>
          </p:cNvSpPr>
          <p:nvPr/>
        </p:nvSpPr>
        <p:spPr>
          <a:xfrm>
            <a:off x="3863975" y="2276475"/>
            <a:ext cx="3960813" cy="30972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互相帮助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友好相处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4"/>
          <p:cNvGrpSpPr/>
          <p:nvPr/>
        </p:nvGrpSpPr>
        <p:grpSpPr>
          <a:xfrm>
            <a:off x="6444615" y="908685"/>
            <a:ext cx="2516717" cy="2626784"/>
            <a:chOff x="317986" y="1665630"/>
            <a:chExt cx="1887537" cy="1970088"/>
          </a:xfrm>
        </p:grpSpPr>
        <p:pic>
          <p:nvPicPr>
            <p:cNvPr id="3072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4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anose="02010609030101010101" charset="-122"/>
                  <a:ea typeface="楷体_GB2312" panose="02010609030101010101" charset="-122"/>
                </a:rPr>
                <a:t>说</a:t>
              </a:r>
              <a:endParaRPr lang="zh-CN" altLang="en-US" sz="16000" b="1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62400" y="908685"/>
            <a:ext cx="2516717" cy="2626784"/>
            <a:chOff x="317986" y="1665630"/>
            <a:chExt cx="1887537" cy="1970088"/>
          </a:xfrm>
        </p:grpSpPr>
        <p:pic>
          <p:nvPicPr>
            <p:cNvPr id="2969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anose="02010609030101010101" charset="-122"/>
                  <a:ea typeface="楷体_GB2312" panose="02010609030101010101" charset="-122"/>
                </a:rPr>
                <a:t>河</a:t>
              </a:r>
              <a:endParaRPr lang="zh-CN" altLang="en-US" sz="16000" b="1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3928110" y="3407410"/>
            <a:ext cx="2516717" cy="2626784"/>
            <a:chOff x="317986" y="1665630"/>
            <a:chExt cx="1887537" cy="1970088"/>
          </a:xfrm>
        </p:grpSpPr>
        <p:pic>
          <p:nvPicPr>
            <p:cNvPr id="3379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6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anose="02010609030101010101" charset="-122"/>
                  <a:ea typeface="楷体_GB2312" panose="02010609030101010101" charset="-122"/>
                </a:rPr>
                <a:t>听</a:t>
              </a:r>
              <a:endParaRPr lang="zh-CN" altLang="en-US" sz="16000" b="1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8" name="组合 4"/>
          <p:cNvGrpSpPr/>
          <p:nvPr/>
        </p:nvGrpSpPr>
        <p:grpSpPr>
          <a:xfrm>
            <a:off x="6430645" y="3517477"/>
            <a:ext cx="2547505" cy="2571537"/>
            <a:chOff x="317986" y="1748180"/>
            <a:chExt cx="1910628" cy="1928653"/>
          </a:xfrm>
        </p:grpSpPr>
        <p:pic>
          <p:nvPicPr>
            <p:cNvPr id="3481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4"/>
            <p:cNvSpPr txBox="1"/>
            <p:nvPr/>
          </p:nvSpPr>
          <p:spPr>
            <a:xfrm>
              <a:off x="390289" y="1761832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anose="02010609030101010101" charset="-122"/>
                  <a:ea typeface="楷体_GB2312" panose="02010609030101010101" charset="-122"/>
                </a:rPr>
                <a:t>哥</a:t>
              </a:r>
              <a:endParaRPr lang="zh-CN" altLang="en-US" sz="16000" b="1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8865" y="1823085"/>
            <a:ext cx="594360" cy="5226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430" y="1722755"/>
            <a:ext cx="730250" cy="3987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185" y="4036060"/>
            <a:ext cx="614680" cy="7289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5830" y="4156075"/>
            <a:ext cx="648335" cy="4387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5505" y="4765040"/>
            <a:ext cx="708660" cy="531495"/>
          </a:xfrm>
          <a:prstGeom prst="rect">
            <a:avLst/>
          </a:prstGeom>
        </p:spPr>
      </p:pic>
      <p:grpSp>
        <p:nvGrpSpPr>
          <p:cNvPr id="8193" name="组合 27"/>
          <p:cNvGrpSpPr/>
          <p:nvPr/>
        </p:nvGrpSpPr>
        <p:grpSpPr>
          <a:xfrm>
            <a:off x="233469" y="381847"/>
            <a:ext cx="2595033" cy="965200"/>
            <a:chOff x="2678355" y="508317"/>
            <a:chExt cx="1861592" cy="637982"/>
          </a:xfrm>
        </p:grpSpPr>
        <p:sp>
          <p:nvSpPr>
            <p:cNvPr id="2" name="矩形: 圆角 28"/>
            <p:cNvSpPr/>
            <p:nvPr/>
          </p:nvSpPr>
          <p:spPr bwMode="auto">
            <a:xfrm rot="19996946">
              <a:off x="2678355" y="663615"/>
              <a:ext cx="564855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我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3" name="矩形: 圆角 29"/>
            <p:cNvSpPr/>
            <p:nvPr/>
          </p:nvSpPr>
          <p:spPr bwMode="auto">
            <a:xfrm rot="432022">
              <a:off x="3358610" y="508317"/>
              <a:ext cx="564855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会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4" name="矩形: 圆角 30"/>
            <p:cNvSpPr/>
            <p:nvPr/>
          </p:nvSpPr>
          <p:spPr bwMode="auto">
            <a:xfrm rot="1932324">
              <a:off x="3973573" y="674807"/>
              <a:ext cx="566374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5422900" y="1892300"/>
            <a:ext cx="2516717" cy="2626784"/>
            <a:chOff x="317986" y="1665630"/>
            <a:chExt cx="1887537" cy="1970088"/>
          </a:xfrm>
        </p:grpSpPr>
        <p:pic>
          <p:nvPicPr>
            <p:cNvPr id="2969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0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河</a:t>
              </a:r>
              <a:endParaRPr lang="zh-CN" altLang="en-US" sz="16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076951" y="952500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hé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9567" y="1661584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xiǎo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hé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小  河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98984" y="2959100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hé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liú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河  流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10"/>
          <p:cNvSpPr/>
          <p:nvPr/>
        </p:nvSpPr>
        <p:spPr>
          <a:xfrm>
            <a:off x="1308100" y="5577417"/>
            <a:ext cx="7778751" cy="7315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造句：</a:t>
            </a:r>
            <a:r>
              <a:rPr lang="zh-CN" altLang="en-US" sz="346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小河</a:t>
            </a:r>
            <a:r>
              <a:rPr lang="zh-CN" altLang="en-US" sz="3465" b="1" dirty="0">
                <a:latin typeface="楷体_GB2312" panose="02010609030101010101" charset="-122"/>
                <a:ea typeface="楷体_GB2312" panose="02010609030101010101" charset="-122"/>
              </a:rPr>
              <a:t>里的水可真清啊！</a:t>
            </a:r>
            <a:endParaRPr lang="zh-CN" altLang="en-US" sz="346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308100" y="4787900"/>
            <a:ext cx="1441451" cy="7315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笔顺：</a:t>
            </a:r>
            <a:endParaRPr lang="zh-CN" altLang="en-US" sz="346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117" y="4938184"/>
            <a:ext cx="5634567" cy="4423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161" y="1379360"/>
            <a:ext cx="3955092" cy="3199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5422900" y="1892300"/>
            <a:ext cx="2516717" cy="2626784"/>
            <a:chOff x="317986" y="1665630"/>
            <a:chExt cx="1887537" cy="1970088"/>
          </a:xfrm>
        </p:grpSpPr>
        <p:pic>
          <p:nvPicPr>
            <p:cNvPr id="3072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4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说</a:t>
              </a:r>
              <a:endParaRPr lang="zh-CN" altLang="en-US" sz="16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712884" y="9525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shuō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9567" y="1661584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shuō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huà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说  话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13233" y="3014133"/>
            <a:ext cx="291973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shuō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mínɡ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说    明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10"/>
          <p:cNvSpPr/>
          <p:nvPr/>
        </p:nvSpPr>
        <p:spPr>
          <a:xfrm>
            <a:off x="1308100" y="5577417"/>
            <a:ext cx="7778751" cy="7315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造句：</a:t>
            </a:r>
            <a:r>
              <a:rPr lang="zh-CN" altLang="en-US" sz="3465" b="1" dirty="0">
                <a:latin typeface="楷体_GB2312" panose="02010609030101010101" charset="-122"/>
                <a:ea typeface="楷体_GB2312" panose="02010609030101010101" charset="-122"/>
              </a:rPr>
              <a:t>他们一起</a:t>
            </a:r>
            <a:r>
              <a:rPr lang="zh-CN" altLang="en-US" sz="346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说相声</a:t>
            </a:r>
            <a:r>
              <a:rPr lang="zh-CN" altLang="en-US" sz="3465" b="1" dirty="0">
                <a:latin typeface="楷体_GB2312" panose="02010609030101010101" charset="-122"/>
                <a:ea typeface="楷体_GB2312" panose="02010609030101010101" charset="-122"/>
              </a:rPr>
              <a:t>，配合很好。</a:t>
            </a:r>
            <a:endParaRPr lang="zh-CN" altLang="en-US" sz="346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308100" y="4787900"/>
            <a:ext cx="1441451" cy="7315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笔顺：</a:t>
            </a:r>
            <a:endParaRPr lang="zh-CN" altLang="en-US" sz="346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417" y="4908551"/>
            <a:ext cx="7730067" cy="5164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467" y="1291167"/>
            <a:ext cx="3729567" cy="33676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5422900" y="1892300"/>
            <a:ext cx="2516717" cy="2626784"/>
            <a:chOff x="317986" y="1665630"/>
            <a:chExt cx="1887537" cy="1970088"/>
          </a:xfrm>
        </p:grpSpPr>
        <p:pic>
          <p:nvPicPr>
            <p:cNvPr id="3379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6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听</a:t>
              </a:r>
              <a:endParaRPr lang="zh-CN" altLang="en-US" sz="16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729817" y="899584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tīnɡ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9567" y="1661584"/>
            <a:ext cx="264604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tīnɡ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jiàn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听   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98984" y="2959100"/>
            <a:ext cx="2400935" cy="1486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tīnɡ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听   歌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10"/>
          <p:cNvSpPr/>
          <p:nvPr/>
        </p:nvSpPr>
        <p:spPr>
          <a:xfrm>
            <a:off x="1308100" y="5577417"/>
            <a:ext cx="7778751" cy="7315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造句：</a:t>
            </a:r>
            <a:r>
              <a:rPr lang="zh-CN" altLang="en-US" sz="3465" b="1" dirty="0">
                <a:latin typeface="楷体_GB2312" panose="02010609030101010101" charset="-122"/>
                <a:ea typeface="楷体_GB2312" panose="02010609030101010101" charset="-122"/>
              </a:rPr>
              <a:t>梅梅正在快乐地</a:t>
            </a:r>
            <a:r>
              <a:rPr lang="zh-CN" altLang="en-US" sz="346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听歌</a:t>
            </a:r>
            <a:r>
              <a:rPr lang="zh-CN" altLang="en-US" sz="3465" b="1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346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308100" y="4787900"/>
            <a:ext cx="1441451" cy="7315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笔顺：</a:t>
            </a:r>
            <a:endParaRPr lang="zh-CN" altLang="en-US" sz="346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067" y="4887384"/>
            <a:ext cx="6250517" cy="5164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780" y="1360135"/>
            <a:ext cx="3831473" cy="3199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5422900" y="1892300"/>
            <a:ext cx="2516717" cy="2626784"/>
            <a:chOff x="317986" y="1665630"/>
            <a:chExt cx="1887537" cy="1970088"/>
          </a:xfrm>
        </p:grpSpPr>
        <p:pic>
          <p:nvPicPr>
            <p:cNvPr id="3481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0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哥</a:t>
              </a:r>
              <a:endParaRPr lang="zh-CN" altLang="en-US" sz="16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076951" y="952500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9567" y="1661584"/>
            <a:ext cx="155130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ɡe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哥 哥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98984" y="2959100"/>
            <a:ext cx="155130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dà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大 哥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10"/>
          <p:cNvSpPr/>
          <p:nvPr/>
        </p:nvSpPr>
        <p:spPr>
          <a:xfrm>
            <a:off x="1308100" y="5577417"/>
            <a:ext cx="7778751" cy="7315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造句：</a:t>
            </a:r>
            <a:r>
              <a:rPr lang="zh-CN" altLang="en-US" sz="346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哥哥</a:t>
            </a:r>
            <a:r>
              <a:rPr lang="zh-CN" altLang="en-US" sz="3465" b="1" dirty="0">
                <a:latin typeface="楷体_GB2312" panose="02010609030101010101" charset="-122"/>
                <a:ea typeface="楷体_GB2312" panose="02010609030101010101" charset="-122"/>
              </a:rPr>
              <a:t>的爱好是唱歌。</a:t>
            </a:r>
            <a:endParaRPr lang="zh-CN" altLang="en-US" sz="346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308100" y="4787900"/>
            <a:ext cx="1441451" cy="73152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笔顺：</a:t>
            </a:r>
            <a:endParaRPr lang="zh-CN" altLang="en-US" sz="346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584" y="4925484"/>
            <a:ext cx="7378700" cy="484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1024467"/>
            <a:ext cx="3780367" cy="36766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1" name="TextBox 6"/>
          <p:cNvSpPr txBox="1"/>
          <p:nvPr/>
        </p:nvSpPr>
        <p:spPr>
          <a:xfrm>
            <a:off x="662517" y="2707217"/>
            <a:ext cx="115570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块</a:t>
            </a:r>
            <a:r>
              <a:rPr lang="zh-CN" altLang="en-US" sz="8000" b="1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8000" b="1" dirty="0">
                <a:latin typeface="Calibri" panose="020F0502020204030204" charset="0"/>
                <a:ea typeface="宋体" panose="02010600030101010101" pitchFamily="2" charset="-122"/>
              </a:rPr>
              <a:t>捉  急  直  河   行</a:t>
            </a:r>
            <a:endParaRPr lang="zh-CN" altLang="en-US" sz="80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8000" b="1" dirty="0">
                <a:latin typeface="Calibri" panose="020F0502020204030204" charset="0"/>
                <a:ea typeface="宋体" panose="02010600030101010101" pitchFamily="2" charset="-122"/>
              </a:rPr>
              <a:t>死  信  跟  忽  喊   身</a:t>
            </a:r>
            <a:endParaRPr lang="zh-CN" altLang="en-US" sz="80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zh-CN" altLang="en-US" sz="80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8193" name="组合 27"/>
          <p:cNvGrpSpPr/>
          <p:nvPr/>
        </p:nvGrpSpPr>
        <p:grpSpPr>
          <a:xfrm>
            <a:off x="4671484" y="465667"/>
            <a:ext cx="2595033" cy="965200"/>
            <a:chOff x="2678355" y="508317"/>
            <a:chExt cx="1861592" cy="637982"/>
          </a:xfrm>
        </p:grpSpPr>
        <p:sp>
          <p:nvSpPr>
            <p:cNvPr id="2" name="矩形: 圆角 28"/>
            <p:cNvSpPr/>
            <p:nvPr/>
          </p:nvSpPr>
          <p:spPr bwMode="auto">
            <a:xfrm rot="19996946">
              <a:off x="2678355" y="663615"/>
              <a:ext cx="564855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第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3" name="矩形: 圆角 29"/>
            <p:cNvSpPr/>
            <p:nvPr/>
          </p:nvSpPr>
          <p:spPr bwMode="auto">
            <a:xfrm rot="432022">
              <a:off x="3358610" y="508317"/>
              <a:ext cx="564855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一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  <p:sp>
          <p:nvSpPr>
            <p:cNvPr id="4" name="矩形: 圆角 30"/>
            <p:cNvSpPr/>
            <p:nvPr/>
          </p:nvSpPr>
          <p:spPr bwMode="auto">
            <a:xfrm rot="1932324">
              <a:off x="3973573" y="674807"/>
              <a:ext cx="566374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sym typeface="+mn-ea"/>
                </a:rPr>
                <a:t>关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5" name="TextBox 6"/>
          <p:cNvSpPr txBox="1"/>
          <p:nvPr/>
        </p:nvSpPr>
        <p:spPr>
          <a:xfrm>
            <a:off x="666751" y="2660651"/>
            <a:ext cx="1735667" cy="18973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1735" b="1" dirty="0">
                <a:latin typeface="楷体_GB2312" panose="02010609030101010101" charset="-122"/>
                <a:ea typeface="楷体_GB2312" panose="02010609030101010101" charset="-122"/>
              </a:rPr>
              <a:t>块</a:t>
            </a:r>
            <a:endParaRPr lang="zh-CN" altLang="en-US" sz="1173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517" y="1780117"/>
            <a:ext cx="1686560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kuài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9"/>
          <p:cNvSpPr/>
          <p:nvPr/>
        </p:nvSpPr>
        <p:spPr>
          <a:xfrm>
            <a:off x="3613786" y="4558031"/>
            <a:ext cx="1352549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一块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2021417"/>
            <a:ext cx="3141133" cy="25357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203017" y="2187364"/>
            <a:ext cx="1699684" cy="3703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11735" b="1" noProof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cs"/>
              </a:rPr>
              <a:t>快</a:t>
            </a:r>
            <a:endParaRPr lang="zh-CN" altLang="zh-CN" sz="11735" b="1" noProof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+mn-cs"/>
            </a:endParaRPr>
          </a:p>
          <a:p>
            <a:endParaRPr lang="zh-CN" altLang="zh-CN" sz="11735" noProof="1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96687" y="3285913"/>
            <a:ext cx="1960033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快点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快慢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飞快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5300" name="图片 552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" y="2888615"/>
            <a:ext cx="563880" cy="1080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244090" y="5466715"/>
            <a:ext cx="4386580" cy="1404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地 城 场 墙 堆垃 圾 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466715"/>
            <a:ext cx="434340" cy="832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" grpId="0"/>
      <p:bldP spid="5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TextBox 6"/>
          <p:cNvSpPr txBox="1"/>
          <p:nvPr/>
        </p:nvSpPr>
        <p:spPr>
          <a:xfrm>
            <a:off x="811107" y="2689437"/>
            <a:ext cx="1733551" cy="18973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1735" b="1" dirty="0">
                <a:latin typeface="楷体_GB2312" panose="02010609030101010101" charset="-122"/>
                <a:ea typeface="楷体_GB2312" panose="02010609030101010101" charset="-122"/>
              </a:rPr>
              <a:t>跟</a:t>
            </a:r>
            <a:endParaRPr lang="zh-CN" altLang="en-US" sz="1173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6367" y="1927437"/>
            <a:ext cx="1310640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ɡēn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3267711" y="5173133"/>
            <a:ext cx="1477433" cy="14046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跟着跟随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240" y="1640417"/>
            <a:ext cx="3111500" cy="31136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317740" y="2689013"/>
            <a:ext cx="1562947" cy="1897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73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很</a:t>
            </a:r>
            <a:endParaRPr lang="zh-CN" altLang="en-US" sz="11735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46073" y="4373880"/>
            <a:ext cx="1490133" cy="1404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很多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很快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8" name="TextBox 6"/>
          <p:cNvSpPr txBox="1"/>
          <p:nvPr/>
        </p:nvSpPr>
        <p:spPr>
          <a:xfrm>
            <a:off x="861907" y="2471844"/>
            <a:ext cx="1733551" cy="18973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1735" b="1" dirty="0">
                <a:latin typeface="楷体_GB2312" panose="02010609030101010101" charset="-122"/>
                <a:ea typeface="楷体_GB2312" panose="02010609030101010101" charset="-122"/>
              </a:rPr>
              <a:t>直</a:t>
            </a:r>
            <a:endParaRPr lang="zh-CN" altLang="en-US" sz="1173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8437" y="1626024"/>
            <a:ext cx="1380067" cy="993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zhí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3255857" y="4801024"/>
            <a:ext cx="19685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直角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377" y="2176357"/>
            <a:ext cx="3204633" cy="19875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QQ截图201803171050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7940" y="1217507"/>
            <a:ext cx="4682067" cy="3583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53020" y="1626447"/>
            <a:ext cx="1548553" cy="1897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735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值</a:t>
            </a:r>
            <a:endParaRPr lang="zh-CN" altLang="en-US" sz="11735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56507" y="4859867"/>
            <a:ext cx="1768687" cy="1404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值日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值班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2" name="TextBox 6"/>
          <p:cNvSpPr txBox="1"/>
          <p:nvPr/>
        </p:nvSpPr>
        <p:spPr>
          <a:xfrm>
            <a:off x="376767" y="1074844"/>
            <a:ext cx="1733551" cy="18973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1735" b="1" dirty="0">
                <a:latin typeface="楷体_GB2312" panose="02010609030101010101" charset="-122"/>
                <a:ea typeface="楷体_GB2312" panose="02010609030101010101" charset="-122"/>
              </a:rPr>
              <a:t>死</a:t>
            </a:r>
            <a:endParaRPr lang="zh-CN" altLang="en-US" sz="1173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2104" y="248497"/>
            <a:ext cx="934720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sǐ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2434591" y="1275504"/>
            <a:ext cx="1968500" cy="14046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淹死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死亡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" name="图片 4" descr="QQ截图201803171054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5473" y="3001433"/>
            <a:ext cx="11124353" cy="382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Box 6"/>
          <p:cNvSpPr txBox="1"/>
          <p:nvPr/>
        </p:nvSpPr>
        <p:spPr>
          <a:xfrm>
            <a:off x="102447" y="1205653"/>
            <a:ext cx="1735667" cy="18973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1735" b="1" dirty="0">
                <a:latin typeface="楷体_GB2312" panose="02010609030101010101" charset="-122"/>
                <a:ea typeface="楷体_GB2312" panose="02010609030101010101" charset="-122"/>
              </a:rPr>
              <a:t>身</a:t>
            </a:r>
            <a:endParaRPr lang="zh-CN" altLang="en-US" sz="11735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447" y="178224"/>
            <a:ext cx="1686560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3457787" y="691304"/>
            <a:ext cx="1352551" cy="2717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身边</a:t>
            </a:r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身体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全身</a:t>
            </a:r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4265" b="1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 descr="QQ截图201803171054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0473" y="2930313"/>
            <a:ext cx="10486813" cy="3912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41"/>
</p:tagLst>
</file>

<file path=ppt/tags/tag2.xml><?xml version="1.0" encoding="utf-8"?>
<p:tagLst xmlns:p="http://schemas.openxmlformats.org/presentationml/2006/main">
  <p:tag name="KSO_WM_TEMPLATE_CATEGORY" val="custom"/>
  <p:tag name="KSO_WM_TEMPLATE_INDEX" val="141"/>
</p:tagLst>
</file>

<file path=ppt/tags/tag3.xml><?xml version="1.0" encoding="utf-8"?>
<p:tagLst xmlns:p="http://schemas.openxmlformats.org/presentationml/2006/main">
  <p:tag name="KSO_WM_TEMPLATE_CATEGORY" val="custom"/>
  <p:tag name="KSO_WM_TEMPLATE_INDEX" val="141"/>
</p:tagLst>
</file>

<file path=ppt/tags/tag4.xml><?xml version="1.0" encoding="utf-8"?>
<p:tagLst xmlns:p="http://schemas.openxmlformats.org/presentationml/2006/main">
  <p:tag name="KSO_WM_TEMPLATE_CATEGORY" val="custom"/>
  <p:tag name="KSO_WM_TEMPLATE_INDEX" val="14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1897</Words>
  <Application>WPS 演示</Application>
  <PresentationFormat>宽屏</PresentationFormat>
  <Paragraphs>354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7" baseType="lpstr">
      <vt:lpstr>Arial</vt:lpstr>
      <vt:lpstr>宋体</vt:lpstr>
      <vt:lpstr>Wingdings</vt:lpstr>
      <vt:lpstr>楷体</vt:lpstr>
      <vt:lpstr>楷体_GB2312</vt:lpstr>
      <vt:lpstr>黑体</vt:lpstr>
      <vt:lpstr>Calibri</vt:lpstr>
      <vt:lpstr>汉仪旗黑-55</vt:lpstr>
      <vt:lpstr>Times New Roman</vt:lpstr>
      <vt:lpstr>微软雅黑</vt:lpstr>
      <vt:lpstr>Arial Unicode MS</vt:lpstr>
      <vt:lpstr>Calibri Light</vt:lpstr>
      <vt:lpstr>Courier New</vt:lpstr>
      <vt:lpstr>Lucida Sans Unicode</vt:lpstr>
      <vt:lpstr>隶书</vt:lpstr>
      <vt:lpstr>Monotype Sorts</vt:lpstr>
      <vt:lpstr>楷体</vt:lpstr>
      <vt:lpstr>华文行楷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   他们走到小河边。小鸭子说：“公鸡弟弟，我到河里捉鱼给你吃。”小公鸡说：“我也去。”小鸭子说：“不行，不行，你不会游泳，会淹死的！”小公鸡不信，偷偷地跟在小鸭子后面，也下了水。       小鸭子正在水里捉鱼，忽然，听见小公鸡喊救命。它飞快地游到小公鸡身边，让小公鸡爬到自己的背上。小公鸡上了岸，笑着对小鸭子说：“鸭子哥哥，谢谢你。”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23</cp:revision>
  <dcterms:created xsi:type="dcterms:W3CDTF">2015-05-05T08:02:00Z</dcterms:created>
  <dcterms:modified xsi:type="dcterms:W3CDTF">2018-03-20T00:36:23Z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