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8" r:id="rId2"/>
    <p:sldId id="257" r:id="rId3"/>
    <p:sldId id="260" r:id="rId4"/>
    <p:sldId id="261" r:id="rId5"/>
    <p:sldId id="259" r:id="rId6"/>
    <p:sldId id="262" r:id="rId7"/>
    <p:sldId id="269" r:id="rId8"/>
    <p:sldId id="263" r:id="rId9"/>
    <p:sldId id="264" r:id="rId10"/>
    <p:sldId id="265" r:id="rId11"/>
    <p:sldId id="270" r:id="rId12"/>
    <p:sldId id="266" r:id="rId13"/>
    <p:sldId id="267" r:id="rId14"/>
    <p:sldId id="271" r:id="rId15"/>
    <p:sldId id="272" r:id="rId16"/>
    <p:sldId id="273" r:id="rId17"/>
    <p:sldId id="268" r:id="rId18"/>
    <p:sldId id="276" r:id="rId19"/>
    <p:sldId id="277" r:id="rId20"/>
    <p:sldId id="274" r:id="rId21"/>
    <p:sldId id="278" r:id="rId22"/>
    <p:sldId id="279" r:id="rId23"/>
    <p:sldId id="280" r:id="rId24"/>
    <p:sldId id="27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92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07"/>
  </p:normalViewPr>
  <p:slideViewPr>
    <p:cSldViewPr snapToGrid="0" snapToObjects="1">
      <p:cViewPr varScale="1">
        <p:scale>
          <a:sx n="106" d="100"/>
          <a:sy n="106" d="100"/>
        </p:scale>
        <p:origin x="7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68F2E-444C-B643-9A7B-237E8BCD124B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05B69-36CC-6542-98F0-03453603BE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1048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75697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28521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5196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36619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6135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1114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9859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5919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98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07464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3461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FBC55-B043-254B-8BA0-CB9458C154D8}" type="datetimeFigureOut">
              <a:rPr kumimoji="1" lang="zh-CN" altLang="en-US" smtClean="0"/>
              <a:t>2017/3/28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F1488-8A75-4C4D-A730-A2E775D45E6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07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16.jpeg"/><Relationship Id="rId6" Type="http://schemas.microsoft.com/office/2007/relationships/hdphoto" Target="../media/hdphoto9.wdp"/><Relationship Id="rId7" Type="http://schemas.openxmlformats.org/officeDocument/2006/relationships/image" Target="../media/image17.jpeg"/><Relationship Id="rId8" Type="http://schemas.microsoft.com/office/2007/relationships/hdphoto" Target="../media/hdphoto10.wdp"/><Relationship Id="rId9" Type="http://schemas.openxmlformats.org/officeDocument/2006/relationships/image" Target="../media/image18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microsoft.com/office/2007/relationships/hdphoto" Target="../media/hdphoto8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20.jpeg"/><Relationship Id="rId7" Type="http://schemas.microsoft.com/office/2007/relationships/hdphoto" Target="../media/hdphoto1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microsoft.com/office/2007/relationships/hdphoto" Target="../media/hdphoto11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21.png"/><Relationship Id="rId5" Type="http://schemas.microsoft.com/office/2007/relationships/hdphoto" Target="../media/hdphoto13.wdp"/><Relationship Id="rId6" Type="http://schemas.openxmlformats.org/officeDocument/2006/relationships/image" Target="../media/image22.jpeg"/><Relationship Id="rId7" Type="http://schemas.microsoft.com/office/2007/relationships/hdphoto" Target="../media/hdphoto14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microsoft.com/office/2007/relationships/hdphoto" Target="../media/hdphoto13.wd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microsoft.com/office/2007/relationships/hdphoto" Target="../media/hdphoto8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8.png"/><Relationship Id="rId5" Type="http://schemas.microsoft.com/office/2007/relationships/hdphoto" Target="../media/hdphoto4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3" Type="http://schemas.openxmlformats.org/officeDocument/2006/relationships/image" Target="../media/image2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6.jpeg"/><Relationship Id="rId7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8.png"/><Relationship Id="rId5" Type="http://schemas.microsoft.com/office/2007/relationships/hdphoto" Target="../media/hdphoto4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8.png"/><Relationship Id="rId5" Type="http://schemas.microsoft.com/office/2007/relationships/hdphoto" Target="../media/hdphoto4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12.jpeg"/><Relationship Id="rId6" Type="http://schemas.microsoft.com/office/2007/relationships/hdphoto" Target="../media/hdphoto6.wdp"/><Relationship Id="rId7" Type="http://schemas.openxmlformats.org/officeDocument/2006/relationships/image" Target="../media/image13.jpeg"/><Relationship Id="rId8" Type="http://schemas.microsoft.com/office/2007/relationships/hdphoto" Target="../media/hdphoto7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94283" y="650355"/>
            <a:ext cx="74034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人之初，性本善。性相近，习相远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。苟不教，性乃迁。教之道，贵以专。</a:t>
            </a:r>
          </a:p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昔孟母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，择邻处。子不学，断机杼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。窦燕山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，有义方。教五子，名俱扬。</a:t>
            </a:r>
          </a:p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养不教，父之过。教不严，师之惰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。子不学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，非所宜。幼不学，老何为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2011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3707" y="6440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人之初，性本善。性相近，习相远。</a:t>
            </a:r>
            <a:endParaRPr lang="zh-CN" altLang="en-US" sz="5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747" y="1105674"/>
            <a:ext cx="5042841" cy="39463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28750" y="1771650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性：本性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8748" y="3055615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善：善良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8748" y="2413633"/>
            <a:ext cx="4729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本：本来；原本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8747" y="3693249"/>
            <a:ext cx="340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习：生长环境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28746" y="4326534"/>
            <a:ext cx="3614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远：产生差别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46739" y="5052032"/>
            <a:ext cx="102148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zh-CN" sz="36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人生</a:t>
            </a:r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下来的时候都是好的，只是由于成长过程中，后天的学习环境不一样，性情也就有了好与坏的差别。</a:t>
            </a:r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endParaRPr kumimoji="1"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122496" y="5614848"/>
            <a:ext cx="1306250" cy="55307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29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2257" y="472520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人之初，性本善。性相近，习相远。</a:t>
            </a:r>
            <a:endParaRPr lang="zh-CN" altLang="en-US" sz="5400" dirty="0"/>
          </a:p>
        </p:txBody>
      </p:sp>
      <p:sp>
        <p:nvSpPr>
          <p:cNvPr id="13" name="矩形 12"/>
          <p:cNvSpPr/>
          <p:nvPr/>
        </p:nvSpPr>
        <p:spPr>
          <a:xfrm>
            <a:off x="975121" y="4509852"/>
            <a:ext cx="90701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人</a:t>
            </a:r>
            <a:r>
              <a:rPr lang="zh-CN" altLang="zh-CN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从小就要好好学习，区分善恶，才能成为一个对社会有用的人才。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1076" y="1752762"/>
            <a:ext cx="3490911" cy="5105238"/>
          </a:xfrm>
          <a:prstGeom prst="rect">
            <a:avLst/>
          </a:prstGeom>
        </p:spPr>
      </p:pic>
      <p:sp>
        <p:nvSpPr>
          <p:cNvPr id="14" name="下箭头 13"/>
          <p:cNvSpPr/>
          <p:nvPr/>
        </p:nvSpPr>
        <p:spPr>
          <a:xfrm>
            <a:off x="4945855" y="1548290"/>
            <a:ext cx="1128713" cy="2604650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65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915560" y="3564170"/>
            <a:ext cx="4276437" cy="32938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024" y="1486971"/>
            <a:ext cx="11530013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苟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不     ，性乃      。教之</a:t>
            </a: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道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      </a:t>
            </a:r>
            <a:endParaRPr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以     。</a:t>
            </a:r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422" y="1378832"/>
            <a:ext cx="1661026" cy="1545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422" y="350652"/>
            <a:ext cx="1661026" cy="8959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18261" y="372489"/>
            <a:ext cx="1371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j</a:t>
            </a:r>
            <a:r>
              <a:rPr kumimoji="1" lang="en-US" altLang="zh-CN" sz="4000" dirty="0" err="1" smtClean="0">
                <a:solidFill>
                  <a:srgbClr val="FFC000"/>
                </a:solidFill>
              </a:rPr>
              <a:t>i</a:t>
            </a:r>
            <a:r>
              <a:rPr kumimoji="1" lang="en-US" altLang="zh-CN" sz="40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o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8262" y="1466054"/>
            <a:ext cx="1275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教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535" y="1382360"/>
            <a:ext cx="1661026" cy="15453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535" y="354180"/>
            <a:ext cx="1661026" cy="8959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55993" y="376017"/>
            <a:ext cx="1530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q</a:t>
            </a:r>
            <a:r>
              <a:rPr kumimoji="1" lang="en-US" altLang="zh-CN" sz="4000" dirty="0" err="1" smtClean="0">
                <a:solidFill>
                  <a:srgbClr val="FFC000"/>
                </a:solidFill>
              </a:rPr>
              <a:t>i</a:t>
            </a:r>
            <a:r>
              <a:rPr kumimoji="1" lang="en-US" altLang="zh-CN" sz="40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47375" y="1469582"/>
            <a:ext cx="1275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迁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5" y="4570512"/>
            <a:ext cx="1661026" cy="15453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5" y="3542332"/>
            <a:ext cx="1661026" cy="89598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57235" y="3564169"/>
            <a:ext cx="156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g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uì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7225" y="4657734"/>
            <a:ext cx="1268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贵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422" y="4570512"/>
            <a:ext cx="1661026" cy="15453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422" y="3542332"/>
            <a:ext cx="1661026" cy="89598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127016" y="3564169"/>
            <a:ext cx="1661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zh</a:t>
            </a:r>
            <a:r>
              <a:rPr kumimoji="1" lang="en-US" altLang="zh-CN" sz="4000" dirty="0" err="1" smtClean="0">
                <a:solidFill>
                  <a:srgbClr val="FFC000"/>
                </a:solidFill>
              </a:rPr>
              <a:t>u</a:t>
            </a:r>
            <a:r>
              <a:rPr kumimoji="1" lang="en-US" altLang="zh-CN" sz="40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52262" y="4657734"/>
            <a:ext cx="1293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专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4754" y="62012"/>
            <a:ext cx="4876800" cy="4508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27016" y="2828352"/>
            <a:ext cx="4800600" cy="39751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2828352"/>
            <a:ext cx="4991100" cy="398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1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6" grpId="2"/>
      <p:bldP spid="6" grpId="3"/>
      <p:bldP spid="7" grpId="0"/>
      <p:bldP spid="7" grpId="1"/>
      <p:bldP spid="7" grpId="2"/>
      <p:bldP spid="7" grpId="3"/>
      <p:bldP spid="10" grpId="0"/>
      <p:bldP spid="10" grpId="1"/>
      <p:bldP spid="11" grpId="0"/>
      <p:bldP spid="11" grpId="1"/>
      <p:bldP spid="14" grpId="0"/>
      <p:bldP spid="14" grpId="1"/>
      <p:bldP spid="14" grpId="2"/>
      <p:bldP spid="14" grpId="3"/>
      <p:bldP spid="15" grpId="0"/>
      <p:bldP spid="15" grpId="1"/>
      <p:bldP spid="15" grpId="2"/>
      <p:bldP spid="15" grpId="3"/>
      <p:bldP spid="18" grpId="0"/>
      <p:bldP spid="18" grpId="1"/>
      <p:bldP spid="19" grpId="0"/>
      <p:bldP spid="1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871881" y="1779671"/>
            <a:ext cx="3320119" cy="290662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56556" y="4154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苟不教，性乃迁。教之道，贵以专。</a:t>
            </a:r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556" y="1779672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苟：如果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1111" y="4934635"/>
            <a:ext cx="109108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如果从小不好好教育，善良的本性就会变坏。为了使人不变坏，最重要的方法就是要专心一致地去教育孩子。 </a:t>
            </a:r>
            <a:endParaRPr lang="zh-CN" altLang="en-US" sz="360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60607" y="5535260"/>
            <a:ext cx="1020504" cy="55307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556" y="2410510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教：教育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556" y="3056841"/>
            <a:ext cx="344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乃：就会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556" y="3687679"/>
            <a:ext cx="371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>
                <a:latin typeface="KaiTi" charset="-122"/>
                <a:ea typeface="KaiTi" charset="-122"/>
                <a:cs typeface="KaiTi" charset="-122"/>
              </a:rPr>
              <a:t>迁：移动；变化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3746" y="1781994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道：方法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3746" y="2410510"/>
            <a:ext cx="3040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贵：最重要的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73746" y="3056841"/>
            <a:ext cx="3755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以：在于；就是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3746" y="3685357"/>
            <a:ext cx="334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专：专心一致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625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1089" y="1524162"/>
            <a:ext cx="3490911" cy="51052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2257" y="472520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苟不教，性乃迁。教之道，贵以专。</a:t>
            </a:r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232" y="4719958"/>
            <a:ext cx="10037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要</a:t>
            </a:r>
            <a:r>
              <a:rPr lang="zh-CN" altLang="zh-CN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想使孩子成为对社会有用的人才，必须时刻注意对孩子的教育，专心一致，时时不能放松。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090515" y="1745636"/>
            <a:ext cx="984053" cy="2624535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31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78117" y="0"/>
            <a:ext cx="6813884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1351547" y="153617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。苟不教，性乃迁。教之道，贵以专。</a:t>
            </a:r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932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1" y="0"/>
            <a:ext cx="61722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4791075" y="153617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子不学，非所宜，幼不学，老何为？</a:t>
            </a:r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228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07661" y="3817841"/>
            <a:ext cx="4598677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330965" y="1774687"/>
            <a:ext cx="119571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    不</a:t>
            </a:r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学，老何为？</a:t>
            </a:r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814" y="1463660"/>
            <a:ext cx="1661026" cy="1545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814" y="435480"/>
            <a:ext cx="1661026" cy="8959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30814" y="457317"/>
            <a:ext cx="156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y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òu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0804" y="1550882"/>
            <a:ext cx="1268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幼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070" y="3100418"/>
            <a:ext cx="5143500" cy="36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7" grpId="0"/>
      <p:bldP spid="7" grpId="1"/>
      <p:bldP spid="7" grpId="2"/>
      <p:bldP spid="7" grpId="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4605" y="1485216"/>
            <a:ext cx="4598677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556556" y="4154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？</a:t>
            </a:r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556" y="1779672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子：小孩子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1111" y="4934635"/>
            <a:ext cx="109108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小孩子不肯好好学习，是很不应该的。一个人倘若小时候不好好学习，到老的时候既不懂做人的道理，又无知识，能有什么用呢？ </a:t>
            </a:r>
            <a:r>
              <a:rPr lang="zh-CN" altLang="zh-CN" sz="36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60607" y="5535260"/>
            <a:ext cx="1020504" cy="55307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556" y="2410510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学：学习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556" y="3056841"/>
            <a:ext cx="344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非：不；不是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556" y="3687679"/>
            <a:ext cx="371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宜：合适；应该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3746" y="1781994"/>
            <a:ext cx="345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幼：小的时候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3746" y="2410510"/>
            <a:ext cx="3040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老：老的时候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73746" y="3056841"/>
            <a:ext cx="3755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何：什么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3746" y="3685357"/>
            <a:ext cx="334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为：有用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62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1089" y="1524162"/>
            <a:ext cx="3490911" cy="510523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53232" y="4719958"/>
            <a:ext cx="10037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“少壮不努力，老大徒伤悲”，要趁视自己生命的黄金时刻。</a:t>
            </a:r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090515" y="1745636"/>
            <a:ext cx="984053" cy="2624535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556" y="4154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？</a:t>
            </a:r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40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9926" y="0"/>
            <a:ext cx="1565308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5809" y="2365483"/>
            <a:ext cx="73954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《</a:t>
            </a:r>
            <a:r>
              <a:rPr lang="zh-CN" altLang="en-US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三字经</a:t>
            </a:r>
            <a:r>
              <a:rPr lang="en-US" altLang="zh-CN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》</a:t>
            </a:r>
            <a:r>
              <a:rPr lang="zh-CN" altLang="en-US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取材典范，包括中国传统文化的文学、历史、哲学、天文地理、人伦义理、忠孝节义等等，而核心思想又包括了“仁，义，诚，敬，孝。”背诵</a:t>
            </a:r>
            <a:r>
              <a:rPr lang="en-US" altLang="zh-CN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《</a:t>
            </a:r>
            <a:r>
              <a:rPr lang="zh-CN" altLang="en-US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三字经</a:t>
            </a:r>
            <a:r>
              <a:rPr lang="en-US" altLang="zh-CN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》</a:t>
            </a:r>
            <a:r>
              <a:rPr lang="zh-CN" altLang="en-US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的同时，就了解了常识、传统国学及历史故事，以及故事内涵中的做人做事道理。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Baoli SC" charset="-122"/>
              <a:ea typeface="Baoli SC" charset="-122"/>
              <a:cs typeface="Baol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91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520" y="1615559"/>
            <a:ext cx="11610871" cy="3970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 不</a:t>
            </a:r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琢，不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成      ，</a:t>
            </a:r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人不学，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不</a:t>
            </a:r>
            <a:endParaRPr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知      。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4" y="1292210"/>
            <a:ext cx="1661026" cy="1545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4" y="264030"/>
            <a:ext cx="1661026" cy="8959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3014" y="285867"/>
            <a:ext cx="156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y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ù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3004" y="1379432"/>
            <a:ext cx="1268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玉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526" y="1292210"/>
            <a:ext cx="1661026" cy="1545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526" y="264030"/>
            <a:ext cx="1661026" cy="895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16526" y="285867"/>
            <a:ext cx="156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q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ì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6516" y="1379432"/>
            <a:ext cx="1268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器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951" y="4155484"/>
            <a:ext cx="1661026" cy="15453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951" y="3127304"/>
            <a:ext cx="1661026" cy="89598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99951" y="3149141"/>
            <a:ext cx="156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y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ì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43038" y="4262438"/>
            <a:ext cx="1321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义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33" y="3324677"/>
            <a:ext cx="5333967" cy="3683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35413" y="3073722"/>
            <a:ext cx="3842139" cy="356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5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14283" y="1939364"/>
            <a:ext cx="4071058" cy="2811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556556" y="4154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556" y="1779672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玉：美玉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1111" y="5211633"/>
            <a:ext cx="109108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玉不打磨雕刻，不会成为精美的器物；人若是不学习，就不懂得礼仪，不能成才。</a:t>
            </a:r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60607" y="5535260"/>
            <a:ext cx="1020504" cy="55307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556" y="2410510"/>
            <a:ext cx="3572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琢：</a:t>
            </a:r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打磨；雕刻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556" y="3056841"/>
            <a:ext cx="344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成：成为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556" y="3687679"/>
            <a:ext cx="371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器：精美的东西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3746" y="1781994"/>
            <a:ext cx="345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知：知道；懂得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3746" y="2410510"/>
            <a:ext cx="3040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义：礼仪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181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1089" y="1524162"/>
            <a:ext cx="3490911" cy="510523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539032" y="4962845"/>
            <a:ext cx="10037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只有</a:t>
            </a:r>
            <a:r>
              <a:rPr lang="zh-CN" altLang="zh-CN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经过刻苦磨练才能成为一个有用的人。</a:t>
            </a:r>
            <a:r>
              <a:rPr lang="zh-CN" altLang="zh-CN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090515" y="1745636"/>
            <a:ext cx="984053" cy="2624535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6556" y="4154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595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96254" y="3332747"/>
            <a:ext cx="3901165" cy="363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973424" y="0"/>
            <a:ext cx="4218576" cy="33327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4012" y="1365584"/>
            <a:ext cx="88512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人之初，性本善。性相近，习相远。苟不教，性乃迁。教之道，贵以专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子不学，非所宜，幼不学，老何为？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702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24013" y="1166842"/>
            <a:ext cx="82752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不力行 但学文 长浮华 成何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人</a:t>
            </a:r>
            <a:r>
              <a:rPr lang="zh-CN" altLang="en-US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 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但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力行 不学文 任己</a:t>
            </a:r>
            <a:r>
              <a:rPr lang="zh-CN" altLang="zh-CN" sz="4800" kern="10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见 </a:t>
            </a:r>
            <a:r>
              <a:rPr lang="zh-CN" altLang="zh-CN" sz="4800" kern="10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昧理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真</a:t>
            </a:r>
          </a:p>
          <a:p>
            <a:pPr>
              <a:spcAft>
                <a:spcPts val="0"/>
              </a:spcAft>
            </a:pP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读书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法 有三到 心眼口 信皆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要</a:t>
            </a:r>
            <a:r>
              <a:rPr lang="zh-CN" altLang="en-US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 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方读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此 勿慕彼 此未终 彼勿起</a:t>
            </a:r>
          </a:p>
          <a:p>
            <a:pPr>
              <a:spcAft>
                <a:spcPts val="0"/>
              </a:spcAft>
            </a:pP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宽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为限 紧用功 工夫到 滞塞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通</a:t>
            </a:r>
            <a:r>
              <a:rPr lang="zh-CN" altLang="en-US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 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心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有疑 随札记 就人问 求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确义</a:t>
            </a:r>
            <a:endParaRPr lang="zh-CN" altLang="zh-CN" sz="4800" kern="100" dirty="0">
              <a:solidFill>
                <a:schemeClr val="tx1">
                  <a:lumMod val="95000"/>
                  <a:lumOff val="5000"/>
                </a:schemeClr>
              </a:solidFill>
              <a:latin typeface="STXinwei" charset="-122"/>
              <a:ea typeface="STXinwei" charset="-122"/>
              <a:cs typeface="STXinw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29236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97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9926" y="0"/>
            <a:ext cx="15653084" cy="6858000"/>
          </a:xfrm>
          <a:prstGeom prst="rect">
            <a:avLst/>
          </a:prstGeom>
        </p:spPr>
      </p:pic>
      <p:cxnSp>
        <p:nvCxnSpPr>
          <p:cNvPr id="3" name="直接连接符 12"/>
          <p:cNvCxnSpPr/>
          <p:nvPr/>
        </p:nvCxnSpPr>
        <p:spPr>
          <a:xfrm>
            <a:off x="3394382" y="3210438"/>
            <a:ext cx="49292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3"/>
          <p:cNvSpPr txBox="1"/>
          <p:nvPr/>
        </p:nvSpPr>
        <p:spPr>
          <a:xfrm>
            <a:off x="3703070" y="2194775"/>
            <a:ext cx="4376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itchFamily="2" charset="-122"/>
                <a:ea typeface="华文行楷" pitchFamily="2" charset="-122"/>
              </a:rPr>
              <a:t>人 之 初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14"/>
          <p:cNvSpPr txBox="1"/>
          <p:nvPr/>
        </p:nvSpPr>
        <p:spPr>
          <a:xfrm>
            <a:off x="3787291" y="3318722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itchFamily="2" charset="-122"/>
                <a:ea typeface="华文行楷" pitchFamily="2" charset="-122"/>
              </a:rPr>
              <a:t>一年级语文下册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96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7615989" y="3686429"/>
            <a:ext cx="4576006" cy="31715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963" y="2526054"/>
            <a:ext cx="1661026" cy="1545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963" y="1497874"/>
            <a:ext cx="1661026" cy="8959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68452" y="1525827"/>
            <a:ext cx="126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ch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ū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7803" y="2637026"/>
            <a:ext cx="1275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初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0495" y="2637025"/>
            <a:ext cx="228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人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837" y="2526053"/>
            <a:ext cx="1661026" cy="15453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837" y="1497873"/>
            <a:ext cx="1661026" cy="89598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71326" y="1525826"/>
            <a:ext cx="126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zh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ī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71326" y="2637025"/>
            <a:ext cx="11546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之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363" y="868784"/>
            <a:ext cx="4889500" cy="38989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549138" y="4617921"/>
            <a:ext cx="4457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defRPr>
            </a:lvl1pPr>
          </a:lstStyle>
          <a:p>
            <a:r>
              <a:rPr lang="zh-CN" altLang="en-US" dirty="0"/>
              <a:t>初：开始</a:t>
            </a:r>
            <a:endParaRPr lang="en-US" altLang="zh-CN" dirty="0"/>
          </a:p>
        </p:txBody>
      </p:sp>
      <p:sp>
        <p:nvSpPr>
          <p:cNvPr id="14" name="矩形 13"/>
          <p:cNvSpPr/>
          <p:nvPr/>
        </p:nvSpPr>
        <p:spPr>
          <a:xfrm>
            <a:off x="1549138" y="5303005"/>
            <a:ext cx="156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之：的</a:t>
            </a:r>
            <a:endParaRPr kumimoji="1"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82811" y="5982849"/>
            <a:ext cx="568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人刚生下来的时候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1128713" y="6034841"/>
            <a:ext cx="1306250" cy="55307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98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96254" y="3332747"/>
            <a:ext cx="3901165" cy="363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973424" y="0"/>
            <a:ext cx="4218576" cy="33327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4012" y="1365584"/>
            <a:ext cx="88512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人之初，性本善。性相近，习相远。苟不教，性乃迁。教之道，贵以专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子不学，非所宜，幼不学，老何为？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89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3248526"/>
            <a:ext cx="12192000" cy="36094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35342" y="1082841"/>
            <a:ext cx="812131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之 初 性 善 习 教 迁 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pPr algn="ctr"/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pPr algn="ctr"/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pPr algn="ctr"/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pPr algn="ctr"/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贵 专 幼 玉 器 义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77716" y="790453"/>
            <a:ext cx="9541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zhī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chū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xìng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sh</a:t>
            </a:r>
            <a:r>
              <a:rPr kumimoji="1" lang="en-US" altLang="zh-CN" sz="32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xí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ji</a:t>
            </a:r>
            <a:r>
              <a:rPr kumimoji="1" lang="en-US" altLang="zh-CN" sz="32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o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qi</a:t>
            </a:r>
            <a:r>
              <a:rPr kumimoji="1" lang="en-US" altLang="zh-CN" sz="32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n</a:t>
            </a:r>
            <a:endParaRPr kumimoji="1"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1221" y="2019489"/>
            <a:ext cx="9541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guì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zhuān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yòu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yù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qì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yì</a:t>
            </a:r>
            <a:endParaRPr kumimoji="1"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26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96254" y="3332747"/>
            <a:ext cx="3901165" cy="363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973424" y="0"/>
            <a:ext cx="4218576" cy="33327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4012" y="1365584"/>
            <a:ext cx="88512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人之初，性本善。性相近，习相远。苟不教，性乃迁。教之道，贵以专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子不学，非所宜，幼不学，老何为？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695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78117" y="0"/>
            <a:ext cx="6813884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1351547" y="153617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。苟不教，性乃迁。教之道，贵以专。</a:t>
            </a:r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51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189" y="2911643"/>
            <a:ext cx="5042841" cy="394635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6743" y="2350644"/>
            <a:ext cx="11726287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    本      。</a:t>
            </a: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性相近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</a:t>
            </a:r>
            <a:endParaRPr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endParaRPr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 相远</a:t>
            </a: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60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415" y="2104948"/>
            <a:ext cx="1661026" cy="1545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415" y="1076768"/>
            <a:ext cx="1661026" cy="8959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92903" y="1104721"/>
            <a:ext cx="15039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x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ìng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2255" y="2215920"/>
            <a:ext cx="1275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性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245" y="2104948"/>
            <a:ext cx="1661026" cy="1545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245" y="1076768"/>
            <a:ext cx="1661026" cy="895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74657" y="1114921"/>
            <a:ext cx="17421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sh</a:t>
            </a:r>
            <a:r>
              <a:rPr kumimoji="1" lang="en-US" altLang="zh-CN" sz="40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74658" y="2155462"/>
            <a:ext cx="125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善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47" y="4725635"/>
            <a:ext cx="1661026" cy="15453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47" y="3697455"/>
            <a:ext cx="1661026" cy="89598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26705" y="3719292"/>
            <a:ext cx="126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x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í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8087" y="4812857"/>
            <a:ext cx="1275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习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7665" y="79083"/>
            <a:ext cx="5143500" cy="412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4955" y="1875012"/>
            <a:ext cx="5008479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40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8" presetClass="exit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xit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4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4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9" grpId="0"/>
      <p:bldP spid="9" grpId="1"/>
      <p:bldP spid="9" grpId="2"/>
      <p:bldP spid="9" grpId="3"/>
      <p:bldP spid="10" grpId="0"/>
      <p:bldP spid="10" grpId="1"/>
      <p:bldP spid="10" grpId="2"/>
      <p:bldP spid="10" grpId="3"/>
      <p:bldP spid="13" grpId="0"/>
      <p:bldP spid="13" grpId="1"/>
      <p:bldP spid="14" grpId="0"/>
      <p:bldP spid="1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1008</Words>
  <Application>Microsoft Macintosh PowerPoint</Application>
  <PresentationFormat>宽屏</PresentationFormat>
  <Paragraphs>126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Baoli SC</vt:lpstr>
      <vt:lpstr>DengXian</vt:lpstr>
      <vt:lpstr>DengXian Light</vt:lpstr>
      <vt:lpstr>KaiTi</vt:lpstr>
      <vt:lpstr>SimSun</vt:lpstr>
      <vt:lpstr>STXingkai</vt:lpstr>
      <vt:lpstr>STXinwei</vt:lpstr>
      <vt:lpstr>华文行楷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刘伊宁</dc:creator>
  <cp:lastModifiedBy>刘伊宁</cp:lastModifiedBy>
  <cp:revision>26</cp:revision>
  <dcterms:created xsi:type="dcterms:W3CDTF">2017-03-22T11:19:49Z</dcterms:created>
  <dcterms:modified xsi:type="dcterms:W3CDTF">2017-03-28T13:21:57Z</dcterms:modified>
</cp:coreProperties>
</file>