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97" r:id="rId4"/>
    <p:sldId id="515" r:id="rId5"/>
    <p:sldId id="256" r:id="rId6"/>
    <p:sldId id="517" r:id="rId7"/>
    <p:sldId id="500" r:id="rId8"/>
    <p:sldId id="503" r:id="rId9"/>
    <p:sldId id="504" r:id="rId10"/>
    <p:sldId id="505" r:id="rId11"/>
    <p:sldId id="506" r:id="rId12"/>
    <p:sldId id="501" r:id="rId13"/>
    <p:sldId id="502" r:id="rId14"/>
    <p:sldId id="507" r:id="rId15"/>
    <p:sldId id="518" r:id="rId16"/>
    <p:sldId id="516" r:id="rId17"/>
    <p:sldId id="410" r:id="rId18"/>
    <p:sldId id="405" r:id="rId19"/>
    <p:sldId id="519" r:id="rId20"/>
    <p:sldId id="278" r:id="rId21"/>
    <p:sldId id="314" r:id="rId22"/>
    <p:sldId id="382" r:id="rId23"/>
    <p:sldId id="406" r:id="rId24"/>
    <p:sldId id="362" r:id="rId25"/>
    <p:sldId id="298" r:id="rId26"/>
    <p:sldId id="409" r:id="rId27"/>
    <p:sldId id="383" r:id="rId28"/>
    <p:sldId id="299" r:id="rId29"/>
    <p:sldId id="343" r:id="rId30"/>
    <p:sldId id="514" r:id="rId31"/>
    <p:sldId id="347" r:id="rId32"/>
    <p:sldId id="513" r:id="rId33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4C7"/>
    <a:srgbClr val="FAB79F"/>
    <a:srgbClr val="FEB4A2"/>
    <a:srgbClr val="FEC9B4"/>
    <a:srgbClr val="C5E1ED"/>
    <a:srgbClr val="595455"/>
    <a:srgbClr val="433D42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78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9CF32-F848-495D-B601-B419E874963B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B5FB6-6D24-4AB3-B7C8-C19169474B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D8296-6D01-45E6-AAD7-56A521AAB679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35B1F-6209-4C7E-BA39-9B91B9A934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8EA4D-FF94-4CAA-A8F3-BD5CD5002A89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B8409-8F66-4424-8988-F1B2354782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667DC-FE4C-4624-B854-B85AEB5773A2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0D0AE-4650-4D36-BBF3-322547F07C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84170-E757-4BC1-B690-57F8DAFF707E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E1D96-C905-4760-9949-5E6057D070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DB797-5738-4026-9B5A-EC8FDEF8812E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93E0-2E53-4BE0-A83C-4DCBF0DB55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873AB-FBF3-45DC-8E81-F8A9CEC3B9BC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87C1B-B2D2-4AD9-862A-CE90B87BF3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41083-304F-420C-B7EA-86817252F32D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28DF2-26E3-4CCC-A072-76BA528176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ECD79-864F-4F6A-9CC9-A5B28A9BFE54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E445B-2FD2-49BA-A8AC-63DE60A08B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FD8C0-28FE-492A-AF32-682DC878CCDA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A7E62-D82C-40B8-A549-77BDF4F23B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93FEF-2EE2-41EE-8B77-8C9B69AB4099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E39CE4-A063-461C-A9C5-90B494DD2A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7D967-9540-499C-9DB2-1B221B8111E2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2C47B-D950-4A39-BB22-B60A0BCB5C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FBD1F-04DA-4A9E-8420-1270F6AD5741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8D561-4751-4F69-B639-29AA0EBCFD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C3245-8DB6-4AAA-B3D3-EA8BA4094DF5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399B6-D2CE-442D-831C-289C858FDD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0D697-BA06-4E98-B422-E8A48CF889FB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4C4EE-94ED-40A5-963F-5B8F440FC8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96983-CA5C-4B92-99BE-AA4571A8C788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A8055-93B5-4EA0-BDD0-4CCA767438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4AB5A-6ECD-4F5F-8E52-30EA89AA34C5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A0040-255B-40D6-8FB6-DF3FB8CEBE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8DB55-39E5-4FC2-BA99-CB2BC7EFB82F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DCB7E-58A9-4DA0-A9A4-4813A5C016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75F18-FC66-4FA6-969A-AE9CBA9E9CE2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47C3-396C-4351-A977-89FBB8F62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46002-9C59-4544-B4C1-4328BEFFFA0D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B441C-3D6A-4D35-B604-3DC9C0430D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3D726-5A1D-40A6-8352-072620A878F7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77E78-A98B-46D7-A01C-FE3775C873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1CB57-D9C4-4F30-993A-42B84A72DD42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1737A-CB0B-4802-BFBC-78405C8757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A88A7-49BF-48B0-A69B-A209FA2F46DE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860B0-34FA-44A4-8FA8-B187F56836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D7409-79C1-4013-904E-569A540DCA54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1CE56-9B63-42E7-9E41-F11EE88A82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CB533-61AC-4AF4-B27C-2C576CFCDC54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24ADA-5B8E-421C-947F-0FC2773B0E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C71CD-A673-4BA2-BE58-BB2BB4247968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58D2D-F102-41CB-854C-E1CB66B030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633EC-7061-4810-A7E9-77B6393DE1BE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C94F2-1097-48DA-B4C5-392ABC753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A0902-8FC3-4289-9350-F1BAE485313B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B89CB-E535-4CA9-A452-02FABEC9E0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62EB8-1307-43F5-B700-A1DC94042D60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2BDD3-4201-4C29-8A6E-FA02022096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7EDB3-0B51-4C37-9FF1-0BDD0423929A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845D0-A6FA-428A-9BA1-51584EE4F2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05BFE-41FB-4117-BC39-0A00F02A3B09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8F0D8-3E1B-4F8A-8034-D2BCEFAA83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5009F4-223F-4AEC-8779-CC608E864DD0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7F8779-E4A3-49C5-A9B5-2216B2A952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D8F89B-3576-43D2-A1B3-8059987ED75E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C86AFCE-251E-417C-BE1D-AB79B872AE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6919D93-8FE0-47D2-834B-EB9EC359685D}" type="datetimeFigureOut">
              <a:rPr lang="zh-CN" altLang="en-US"/>
              <a:pPr>
                <a:defRPr/>
              </a:pPr>
              <a:t>2018/10/15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C5C7E-C4A6-4822-9553-3F16C322B8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C:\Documents%20and%20Settings\Administrator\Application%20Data\Tencent\Users\757540718\QQ\WinTemp\RichOle\CQS%60@VYXEA)QU%7bE%60$0ENZ8C.pn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296988" y="2187575"/>
            <a:ext cx="50927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Calibri" pitchFamily="34" charset="0"/>
              </a:rPr>
              <a:t>         同学们喜欢外出旅游吗？哪位同学可以向大家介绍一下你去过的地方，旅行后有何感受？</a:t>
            </a:r>
            <a:endParaRPr lang="zh-CN" altLang="zh-CN" sz="400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5100" y="1489075"/>
            <a:ext cx="4751388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843" name="组合 6"/>
          <p:cNvGrpSpPr>
            <a:grpSpLocks/>
          </p:cNvGrpSpPr>
          <p:nvPr/>
        </p:nvGrpSpPr>
        <p:grpSpPr bwMode="auto">
          <a:xfrm>
            <a:off x="134938" y="206375"/>
            <a:ext cx="3138487" cy="1116013"/>
            <a:chOff x="135082" y="206733"/>
            <a:chExt cx="3137986" cy="1115717"/>
          </a:xfrm>
        </p:grpSpPr>
        <p:grpSp>
          <p:nvGrpSpPr>
            <p:cNvPr id="35844" name="组合 7"/>
            <p:cNvGrpSpPr>
              <a:grpSpLocks/>
            </p:cNvGrpSpPr>
            <p:nvPr/>
          </p:nvGrpSpPr>
          <p:grpSpPr bwMode="auto"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974855" y="2510780"/>
                <a:ext cx="186501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974855" y="3190050"/>
                <a:ext cx="187612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3"/>
              <p:cNvSpPr txBox="1">
                <a:spLocks noChangeArrowheads="1"/>
              </p:cNvSpPr>
              <p:nvPr/>
            </p:nvSpPr>
            <p:spPr bwMode="auto">
              <a:xfrm>
                <a:off x="1938349" y="2542522"/>
                <a:ext cx="2245953" cy="58404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新课导入</a:t>
                </a: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3831933" y="2510780"/>
                <a:ext cx="306339" cy="334873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3849394" y="2828196"/>
                <a:ext cx="269832" cy="361854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5845" name="图片 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5082" y="206733"/>
              <a:ext cx="900074" cy="1115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1913" y="288925"/>
            <a:ext cx="3346450" cy="133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1025525" y="2311400"/>
            <a:ext cx="19097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咱们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088892" y="1876465"/>
            <a:ext cx="1168983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</a:t>
            </a:r>
            <a:r>
              <a:rPr lang="en-US" altLang="zh-CN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3252788" y="2311400"/>
            <a:ext cx="19097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偷看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61601" y="1925893"/>
            <a:ext cx="1695840" cy="55399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tōu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480050" y="2311400"/>
            <a:ext cx="190976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答应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618204" y="1868227"/>
            <a:ext cx="1689127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yìng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1011238" y="3752850"/>
            <a:ext cx="32861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卷到嘴里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57199" y="3335158"/>
            <a:ext cx="1168983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</a:t>
            </a:r>
            <a:r>
              <a:rPr lang="en-US" altLang="zh-CN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4430713" y="3752850"/>
            <a:ext cx="25860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一骨碌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150507" y="3351634"/>
            <a:ext cx="1168983" cy="55399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gū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7151688" y="3752850"/>
            <a:ext cx="19097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牙齿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893481" y="3392824"/>
            <a:ext cx="1168983" cy="55399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chǐ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1060450" y="5149850"/>
            <a:ext cx="33051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细嚼慢咽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789345" y="4693174"/>
            <a:ext cx="2782654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</a:t>
            </a:r>
            <a:r>
              <a:rPr lang="en-US" altLang="zh-CN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       y</a:t>
            </a:r>
            <a:r>
              <a:rPr lang="en-US" altLang="zh-CN" sz="35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4943475" y="5149850"/>
            <a:ext cx="32639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吞到肚里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858776" y="4740652"/>
            <a:ext cx="1168983" cy="55399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0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tūn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5" grpId="0"/>
      <p:bldP spid="17" grpId="0"/>
      <p:bldP spid="31" grpId="0"/>
      <p:bldP spid="35" grpId="0"/>
      <p:bldP spid="37" grpId="0"/>
      <p:bldP spid="39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911225" y="2033588"/>
            <a:ext cx="2879725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四个胃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80115" y="1589079"/>
            <a:ext cx="1630532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5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wèi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5932488" y="2028825"/>
            <a:ext cx="1909762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悲哀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881801" y="1592960"/>
            <a:ext cx="1168983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5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bēi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1011238" y="3987800"/>
            <a:ext cx="1909762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几乎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38344" y="3544164"/>
            <a:ext cx="1375251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5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jī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3451225" y="3987800"/>
            <a:ext cx="1909763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眼泪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108071" y="3527688"/>
            <a:ext cx="1518026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5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lèi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5775325" y="3944938"/>
            <a:ext cx="3186113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笑眯眯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752659" y="3525328"/>
            <a:ext cx="1168983" cy="63094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5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mī</a:t>
            </a:r>
            <a:endParaRPr lang="zh-CN" altLang="en-US" sz="35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7" grpId="0"/>
      <p:bldP spid="31" grpId="0"/>
      <p:bldP spid="33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5" name="组合 39"/>
          <p:cNvGrpSpPr>
            <a:grpSpLocks/>
          </p:cNvGrpSpPr>
          <p:nvPr/>
        </p:nvGrpSpPr>
        <p:grpSpPr bwMode="auto">
          <a:xfrm>
            <a:off x="230188" y="225425"/>
            <a:ext cx="3133725" cy="1063625"/>
            <a:chOff x="398493" y="235133"/>
            <a:chExt cx="3133181" cy="1063729"/>
          </a:xfrm>
        </p:grpSpPr>
        <p:grpSp>
          <p:nvGrpSpPr>
            <p:cNvPr id="47200" name="组合 43"/>
            <p:cNvGrpSpPr>
              <a:grpSpLocks/>
            </p:cNvGrpSpPr>
            <p:nvPr/>
          </p:nvGrpSpPr>
          <p:grpSpPr bwMode="auto">
            <a:xfrm>
              <a:off x="1285916" y="505254"/>
              <a:ext cx="2245758" cy="679269"/>
              <a:chOff x="2197150" y="2511380"/>
              <a:chExt cx="2245758" cy="679269"/>
            </a:xfrm>
          </p:grpSpPr>
          <p:cxnSp>
            <p:nvCxnSpPr>
              <p:cNvPr id="46" name="直接连接符 45"/>
              <p:cNvCxnSpPr/>
              <p:nvPr/>
            </p:nvCxnSpPr>
            <p:spPr>
              <a:xfrm>
                <a:off x="2196985" y="2511160"/>
                <a:ext cx="164277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2196985" y="3190676"/>
                <a:ext cx="165388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TextBox 3"/>
              <p:cNvSpPr txBox="1">
                <a:spLocks noChangeArrowheads="1"/>
              </p:cNvSpPr>
              <p:nvPr/>
            </p:nvSpPr>
            <p:spPr bwMode="auto">
              <a:xfrm>
                <a:off x="2196985" y="2536562"/>
                <a:ext cx="2245923" cy="58425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spc="5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我会写</a:t>
                </a: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3831826" y="2511160"/>
                <a:ext cx="306335" cy="33499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V="1">
                <a:off x="3849286" y="2828691"/>
                <a:ext cx="269828" cy="361985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7201" name="图片 4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98493" y="235133"/>
              <a:ext cx="873825" cy="1063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177925" y="2152650"/>
            <a:ext cx="1223963" cy="1223963"/>
            <a:chOff x="1244432" y="2317964"/>
            <a:chExt cx="1224000" cy="1224001"/>
          </a:xfrm>
        </p:grpSpPr>
        <p:sp>
          <p:nvSpPr>
            <p:cNvPr id="47194" name="文本框 35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旅</a:t>
              </a:r>
            </a:p>
          </p:txBody>
        </p:sp>
        <p:grpSp>
          <p:nvGrpSpPr>
            <p:cNvPr id="47195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97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98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99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148" name="组合 147"/>
          <p:cNvGrpSpPr>
            <a:grpSpLocks/>
          </p:cNvGrpSpPr>
          <p:nvPr/>
        </p:nvGrpSpPr>
        <p:grpSpPr bwMode="auto">
          <a:xfrm>
            <a:off x="2819400" y="2152650"/>
            <a:ext cx="1223963" cy="1223963"/>
            <a:chOff x="1244432" y="2317964"/>
            <a:chExt cx="1224000" cy="1224001"/>
          </a:xfrm>
        </p:grpSpPr>
        <p:sp>
          <p:nvSpPr>
            <p:cNvPr id="47188" name="文本框 148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咱</a:t>
              </a:r>
            </a:p>
          </p:txBody>
        </p:sp>
        <p:grpSp>
          <p:nvGrpSpPr>
            <p:cNvPr id="47189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51" name="矩形 150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91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92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93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155" name="组合 154"/>
          <p:cNvGrpSpPr>
            <a:grpSpLocks/>
          </p:cNvGrpSpPr>
          <p:nvPr/>
        </p:nvGrpSpPr>
        <p:grpSpPr bwMode="auto">
          <a:xfrm>
            <a:off x="4459288" y="2152650"/>
            <a:ext cx="1223962" cy="1223963"/>
            <a:chOff x="1244432" y="2317964"/>
            <a:chExt cx="1224000" cy="1224001"/>
          </a:xfrm>
        </p:grpSpPr>
        <p:sp>
          <p:nvSpPr>
            <p:cNvPr id="47182" name="文本框 155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怜</a:t>
              </a:r>
            </a:p>
          </p:txBody>
        </p:sp>
        <p:grpSp>
          <p:nvGrpSpPr>
            <p:cNvPr id="47183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58" name="矩形 157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85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86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87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162" name="组合 161"/>
          <p:cNvGrpSpPr>
            <a:grpSpLocks/>
          </p:cNvGrpSpPr>
          <p:nvPr/>
        </p:nvGrpSpPr>
        <p:grpSpPr bwMode="auto">
          <a:xfrm>
            <a:off x="6099175" y="2152650"/>
            <a:ext cx="1223963" cy="1223963"/>
            <a:chOff x="1244432" y="2317964"/>
            <a:chExt cx="1224000" cy="1224001"/>
          </a:xfrm>
        </p:grpSpPr>
        <p:sp>
          <p:nvSpPr>
            <p:cNvPr id="47176" name="文本框 162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救</a:t>
              </a:r>
            </a:p>
          </p:txBody>
        </p:sp>
        <p:grpSp>
          <p:nvGrpSpPr>
            <p:cNvPr id="47177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65" name="矩形 164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79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80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81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169" name="组合 168"/>
          <p:cNvGrpSpPr>
            <a:grpSpLocks/>
          </p:cNvGrpSpPr>
          <p:nvPr/>
        </p:nvGrpSpPr>
        <p:grpSpPr bwMode="auto">
          <a:xfrm>
            <a:off x="7739063" y="2152650"/>
            <a:ext cx="1223962" cy="1223963"/>
            <a:chOff x="1244432" y="2317964"/>
            <a:chExt cx="1224000" cy="1224001"/>
          </a:xfrm>
        </p:grpSpPr>
        <p:sp>
          <p:nvSpPr>
            <p:cNvPr id="47170" name="文本框 169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命</a:t>
              </a:r>
            </a:p>
          </p:txBody>
        </p:sp>
        <p:grpSp>
          <p:nvGrpSpPr>
            <p:cNvPr id="47171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72" name="矩形 171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73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74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75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176" name="组合 175"/>
          <p:cNvGrpSpPr>
            <a:grpSpLocks/>
          </p:cNvGrpSpPr>
          <p:nvPr/>
        </p:nvGrpSpPr>
        <p:grpSpPr bwMode="auto">
          <a:xfrm>
            <a:off x="9380538" y="2152650"/>
            <a:ext cx="1223962" cy="1223963"/>
            <a:chOff x="1244432" y="2317964"/>
            <a:chExt cx="1224000" cy="1224001"/>
          </a:xfrm>
        </p:grpSpPr>
        <p:sp>
          <p:nvSpPr>
            <p:cNvPr id="47164" name="文本框 176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拼</a:t>
              </a:r>
            </a:p>
          </p:txBody>
        </p:sp>
        <p:grpSp>
          <p:nvGrpSpPr>
            <p:cNvPr id="47165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79" name="矩形 178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67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68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69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190" name="组合 189"/>
          <p:cNvGrpSpPr>
            <a:grpSpLocks/>
          </p:cNvGrpSpPr>
          <p:nvPr/>
        </p:nvGrpSpPr>
        <p:grpSpPr bwMode="auto">
          <a:xfrm>
            <a:off x="581025" y="3937000"/>
            <a:ext cx="1223963" cy="1223963"/>
            <a:chOff x="1244432" y="2317964"/>
            <a:chExt cx="1224000" cy="1224001"/>
          </a:xfrm>
        </p:grpSpPr>
        <p:sp>
          <p:nvSpPr>
            <p:cNvPr id="47158" name="文本框 190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扫</a:t>
              </a:r>
            </a:p>
          </p:txBody>
        </p:sp>
        <p:grpSp>
          <p:nvGrpSpPr>
            <p:cNvPr id="47159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193" name="矩形 192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61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62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63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197" name="组合 196"/>
          <p:cNvGrpSpPr>
            <a:grpSpLocks/>
          </p:cNvGrpSpPr>
          <p:nvPr/>
        </p:nvGrpSpPr>
        <p:grpSpPr bwMode="auto">
          <a:xfrm>
            <a:off x="2185988" y="3937000"/>
            <a:ext cx="1223962" cy="1223963"/>
            <a:chOff x="1244432" y="2317964"/>
            <a:chExt cx="1224000" cy="1224001"/>
          </a:xfrm>
        </p:grpSpPr>
        <p:sp>
          <p:nvSpPr>
            <p:cNvPr id="47152" name="文本框 197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胃</a:t>
              </a:r>
            </a:p>
          </p:txBody>
        </p:sp>
        <p:grpSp>
          <p:nvGrpSpPr>
            <p:cNvPr id="47153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00" name="矩形 199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55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56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57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204" name="组合 203"/>
          <p:cNvGrpSpPr>
            <a:grpSpLocks/>
          </p:cNvGrpSpPr>
          <p:nvPr/>
        </p:nvGrpSpPr>
        <p:grpSpPr bwMode="auto">
          <a:xfrm>
            <a:off x="3790950" y="3937000"/>
            <a:ext cx="1223963" cy="1223963"/>
            <a:chOff x="1244432" y="2317964"/>
            <a:chExt cx="1224000" cy="1224001"/>
          </a:xfrm>
        </p:grpSpPr>
        <p:sp>
          <p:nvSpPr>
            <p:cNvPr id="47146" name="文本框 204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管</a:t>
              </a:r>
            </a:p>
          </p:txBody>
        </p:sp>
        <p:grpSp>
          <p:nvGrpSpPr>
            <p:cNvPr id="47147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07" name="矩形 206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49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50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51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211" name="组合 210"/>
          <p:cNvGrpSpPr>
            <a:grpSpLocks/>
          </p:cNvGrpSpPr>
          <p:nvPr/>
        </p:nvGrpSpPr>
        <p:grpSpPr bwMode="auto">
          <a:xfrm>
            <a:off x="5397500" y="3937000"/>
            <a:ext cx="1223963" cy="1223963"/>
            <a:chOff x="1244432" y="2317964"/>
            <a:chExt cx="1224000" cy="1224001"/>
          </a:xfrm>
        </p:grpSpPr>
        <p:sp>
          <p:nvSpPr>
            <p:cNvPr id="47140" name="文本框 211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刚</a:t>
              </a:r>
            </a:p>
          </p:txBody>
        </p:sp>
        <p:grpSp>
          <p:nvGrpSpPr>
            <p:cNvPr id="47141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14" name="矩形 213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43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44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45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218" name="组合 217"/>
          <p:cNvGrpSpPr>
            <a:grpSpLocks/>
          </p:cNvGrpSpPr>
          <p:nvPr/>
        </p:nvGrpSpPr>
        <p:grpSpPr bwMode="auto">
          <a:xfrm>
            <a:off x="7002463" y="3937000"/>
            <a:ext cx="1223962" cy="1223963"/>
            <a:chOff x="1244432" y="2317964"/>
            <a:chExt cx="1224000" cy="1224001"/>
          </a:xfrm>
        </p:grpSpPr>
        <p:sp>
          <p:nvSpPr>
            <p:cNvPr id="47134" name="文本框 218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流</a:t>
              </a:r>
            </a:p>
          </p:txBody>
        </p:sp>
        <p:grpSp>
          <p:nvGrpSpPr>
            <p:cNvPr id="47135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21" name="矩形 220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37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38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39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225" name="组合 224"/>
          <p:cNvGrpSpPr>
            <a:grpSpLocks/>
          </p:cNvGrpSpPr>
          <p:nvPr/>
        </p:nvGrpSpPr>
        <p:grpSpPr bwMode="auto">
          <a:xfrm>
            <a:off x="8607425" y="3937000"/>
            <a:ext cx="1223963" cy="1223963"/>
            <a:chOff x="1244432" y="2317964"/>
            <a:chExt cx="1224000" cy="1224001"/>
          </a:xfrm>
        </p:grpSpPr>
        <p:sp>
          <p:nvSpPr>
            <p:cNvPr id="47128" name="文本框 225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泪</a:t>
              </a:r>
            </a:p>
          </p:txBody>
        </p:sp>
        <p:grpSp>
          <p:nvGrpSpPr>
            <p:cNvPr id="47129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28" name="矩形 227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31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32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33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grpSp>
        <p:nvGrpSpPr>
          <p:cNvPr id="232" name="组合 231"/>
          <p:cNvGrpSpPr>
            <a:grpSpLocks/>
          </p:cNvGrpSpPr>
          <p:nvPr/>
        </p:nvGrpSpPr>
        <p:grpSpPr bwMode="auto">
          <a:xfrm>
            <a:off x="10212388" y="3937000"/>
            <a:ext cx="1223962" cy="1223963"/>
            <a:chOff x="1244432" y="2317964"/>
            <a:chExt cx="1224000" cy="1224001"/>
          </a:xfrm>
        </p:grpSpPr>
        <p:sp>
          <p:nvSpPr>
            <p:cNvPr id="47122" name="文本框 232"/>
            <p:cNvSpPr txBox="1">
              <a:spLocks noChangeArrowheads="1"/>
            </p:cNvSpPr>
            <p:nvPr/>
          </p:nvSpPr>
          <p:spPr bwMode="auto">
            <a:xfrm>
              <a:off x="1312198" y="2317964"/>
              <a:ext cx="1085554" cy="1169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7000" b="1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算</a:t>
              </a:r>
            </a:p>
          </p:txBody>
        </p:sp>
        <p:grpSp>
          <p:nvGrpSpPr>
            <p:cNvPr id="47123" name="组合 67"/>
            <p:cNvGrpSpPr>
              <a:grpSpLocks/>
            </p:cNvGrpSpPr>
            <p:nvPr/>
          </p:nvGrpSpPr>
          <p:grpSpPr bwMode="auto">
            <a:xfrm>
              <a:off x="1244432" y="2317965"/>
              <a:ext cx="1224000" cy="1224000"/>
              <a:chOff x="2570294" y="4004753"/>
              <a:chExt cx="1428080" cy="1428080"/>
            </a:xfrm>
          </p:grpSpPr>
          <p:sp>
            <p:nvSpPr>
              <p:cNvPr id="235" name="矩形 234"/>
              <p:cNvSpPr/>
              <p:nvPr/>
            </p:nvSpPr>
            <p:spPr>
              <a:xfrm>
                <a:off x="2570294" y="4004752"/>
                <a:ext cx="1424376" cy="1428081"/>
              </a:xfrm>
              <a:prstGeom prst="rect">
                <a:avLst/>
              </a:prstGeom>
              <a:noFill/>
              <a:ln w="12700" cap="flat" cmpd="sng" algn="ctr">
                <a:solidFill>
                  <a:srgbClr val="70AD47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prstClr val="white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47125" name="组合 70"/>
              <p:cNvGrpSpPr>
                <a:grpSpLocks/>
              </p:cNvGrpSpPr>
              <p:nvPr/>
            </p:nvGrpSpPr>
            <p:grpSpPr bwMode="auto">
              <a:xfrm>
                <a:off x="2570295" y="4004754"/>
                <a:ext cx="1428079" cy="1428079"/>
                <a:chOff x="2965248" y="4797909"/>
                <a:chExt cx="1428079" cy="1428079"/>
              </a:xfrm>
            </p:grpSpPr>
            <p:cxnSp>
              <p:nvCxnSpPr>
                <p:cNvPr id="47126" name="直接连接符 71"/>
                <p:cNvCxnSpPr>
                  <a:cxnSpLocks noChangeShapeType="1"/>
                </p:cNvCxnSpPr>
                <p:nvPr/>
              </p:nvCxnSpPr>
              <p:spPr bwMode="auto">
                <a:xfrm>
                  <a:off x="2965248" y="5511949"/>
                  <a:ext cx="1428079" cy="0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  <p:cxnSp>
              <p:nvCxnSpPr>
                <p:cNvPr id="47127" name="直接连接符 72"/>
                <p:cNvCxnSpPr>
                  <a:cxnSpLocks noChangeShapeType="1"/>
                </p:cNvCxnSpPr>
                <p:nvPr/>
              </p:nvCxnSpPr>
              <p:spPr bwMode="auto">
                <a:xfrm>
                  <a:off x="3679287" y="4797909"/>
                  <a:ext cx="0" cy="1428079"/>
                </a:xfrm>
                <a:prstGeom prst="line">
                  <a:avLst/>
                </a:prstGeom>
                <a:noFill/>
                <a:ln w="6350" algn="ctr">
                  <a:solidFill>
                    <a:srgbClr val="70AD47"/>
                  </a:solidFill>
                  <a:prstDash val="dash"/>
                  <a:miter lim="800000"/>
                  <a:headEnd/>
                  <a:tailEnd/>
                </a:ln>
              </p:spPr>
            </p:cxnSp>
          </p:grpSp>
        </p:grpSp>
      </p:grpSp>
      <p:sp>
        <p:nvSpPr>
          <p:cNvPr id="4" name="椭圆 3"/>
          <p:cNvSpPr/>
          <p:nvPr/>
        </p:nvSpPr>
        <p:spPr>
          <a:xfrm>
            <a:off x="4222750" y="1982788"/>
            <a:ext cx="1585913" cy="15843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867400" y="1973263"/>
            <a:ext cx="1585913" cy="15843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153525" y="1978025"/>
            <a:ext cx="1585913" cy="158432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3" grpId="0" animBg="1"/>
      <p:bldP spid="10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495425" y="1844675"/>
            <a:ext cx="8464550" cy="3989388"/>
            <a:chOff x="1495630" y="1845367"/>
            <a:chExt cx="9176375" cy="3989373"/>
          </a:xfrm>
        </p:grpSpPr>
        <p:sp>
          <p:nvSpPr>
            <p:cNvPr id="4" name="矩形 3"/>
            <p:cNvSpPr/>
            <p:nvPr/>
          </p:nvSpPr>
          <p:spPr>
            <a:xfrm>
              <a:off x="1495630" y="1846955"/>
              <a:ext cx="9164329" cy="3987785"/>
            </a:xfrm>
            <a:prstGeom prst="rect">
              <a:avLst/>
            </a:prstGeom>
            <a:solidFill>
              <a:srgbClr val="E6F7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134" name="Rectangle 4"/>
            <p:cNvSpPr>
              <a:spLocks noChangeArrowheads="1"/>
            </p:cNvSpPr>
            <p:nvPr/>
          </p:nvSpPr>
          <p:spPr bwMode="auto">
            <a:xfrm>
              <a:off x="1864905" y="1845367"/>
              <a:ext cx="8807100" cy="3970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旅行  要好  咱们  草堆  作声</a:t>
              </a:r>
              <a:endParaRPr lang="en-US" altLang="zh-CN" sz="4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4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答应 做梦 可怜 来得及 救命</a:t>
              </a:r>
              <a:endParaRPr lang="en-US" altLang="zh-CN" sz="4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4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拼命  大吃一惊  马上  消化</a:t>
              </a:r>
              <a:endParaRPr lang="en-US" altLang="zh-CN" sz="42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42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当然  刚才  知觉  光亮  眼泪</a:t>
              </a: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271963" y="623888"/>
            <a:ext cx="749300" cy="769937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73675" y="623888"/>
            <a:ext cx="749300" cy="769937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69038" y="623888"/>
            <a:ext cx="749300" cy="769937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29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49138" cy="668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-1" y="8982"/>
            <a:ext cx="9130553" cy="153888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故事中的红头小蟋蟀不小心进入牛肚子</a:t>
            </a:r>
            <a:endParaRPr lang="en-US" altLang="zh-CN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之后是怎么出来的呢</a:t>
            </a: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？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云形 3"/>
          <p:cNvSpPr/>
          <p:nvPr/>
        </p:nvSpPr>
        <p:spPr bwMode="auto">
          <a:xfrm rot="20933561">
            <a:off x="66675" y="1868488"/>
            <a:ext cx="2192338" cy="1084262"/>
          </a:xfrm>
          <a:prstGeom prst="cloud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/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+mn-lt"/>
              <a:ea typeface="+mn-ea"/>
            </a:endParaRPr>
          </a:p>
        </p:txBody>
      </p:sp>
      <p:sp>
        <p:nvSpPr>
          <p:cNvPr id="53252" name="TextBox 4"/>
          <p:cNvSpPr txBox="1">
            <a:spLocks noChangeArrowheads="1"/>
          </p:cNvSpPr>
          <p:nvPr/>
        </p:nvSpPr>
        <p:spPr bwMode="auto">
          <a:xfrm rot="-666439">
            <a:off x="484188" y="2165350"/>
            <a:ext cx="11969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思考：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6763" cy="629443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/>
            </a:extLst>
          </a:blip>
          <a:srcRect b="3559"/>
          <a:stretch/>
        </p:blipFill>
        <p:spPr>
          <a:xfrm>
            <a:off x="1716315" y="701790"/>
            <a:ext cx="8095212" cy="5394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>
          <a:xfrm>
            <a:off x="555625" y="500063"/>
            <a:ext cx="10515600" cy="1325562"/>
          </a:xfrm>
        </p:spPr>
        <p:txBody>
          <a:bodyPr/>
          <a:lstStyle/>
          <a:p>
            <a:r>
              <a:rPr lang="zh-CN" altLang="zh-CN" sz="5300" b="1" smtClean="0">
                <a:latin typeface="华文中宋"/>
                <a:ea typeface="华文中宋"/>
                <a:cs typeface="华文中宋"/>
              </a:rPr>
              <a:t>准确把握课文的主要内容</a:t>
            </a:r>
            <a:r>
              <a:rPr lang="zh-CN" altLang="en-US" sz="5300" b="1" smtClean="0">
                <a:latin typeface="华文中宋"/>
                <a:ea typeface="华文中宋"/>
                <a:cs typeface="华文中宋"/>
              </a:rPr>
              <a:t>：</a:t>
            </a:r>
            <a:endParaRPr lang="zh-CN" altLang="en-US" smtClean="0"/>
          </a:p>
        </p:txBody>
      </p:sp>
      <p:sp>
        <p:nvSpPr>
          <p:cNvPr id="56322" name="内容占位符 2"/>
          <p:cNvSpPr>
            <a:spLocks noGrp="1"/>
          </p:cNvSpPr>
          <p:nvPr>
            <p:ph idx="1"/>
          </p:nvPr>
        </p:nvSpPr>
        <p:spPr>
          <a:xfrm>
            <a:off x="603250" y="1971675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Font typeface="Arial" charset="0"/>
              <a:buNone/>
            </a:pP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青头和红头是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(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　　　　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)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。有一天，红头不小心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(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　　　　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)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，青头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(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　　　　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)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。在青头的帮助下，红头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(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　　　　</a:t>
            </a:r>
            <a:r>
              <a:rPr lang="en-US" altLang="zh-CN" sz="3200" b="1" smtClean="0">
                <a:latin typeface="华文中宋"/>
                <a:ea typeface="华文中宋"/>
                <a:cs typeface="华文中宋"/>
              </a:rPr>
              <a:t>)</a:t>
            </a:r>
            <a:r>
              <a:rPr lang="zh-CN" altLang="zh-CN" sz="3200" b="1" smtClean="0">
                <a:latin typeface="华文中宋"/>
                <a:ea typeface="华文中宋"/>
                <a:cs typeface="华文中宋"/>
              </a:rPr>
              <a:t>。</a:t>
            </a:r>
            <a:endParaRPr lang="en-US" altLang="zh-CN" sz="3200" b="1" smtClean="0">
              <a:latin typeface="华文中宋"/>
              <a:ea typeface="华文中宋"/>
              <a:cs typeface="华文中宋"/>
            </a:endParaRPr>
          </a:p>
          <a:p>
            <a:pPr marL="0" indent="0">
              <a:lnSpc>
                <a:spcPct val="150000"/>
              </a:lnSpc>
              <a:buFont typeface="Arial" charset="0"/>
              <a:buNone/>
            </a:pPr>
            <a:endParaRPr lang="zh-CN" altLang="en-US" sz="3200" b="1" smtClean="0">
              <a:latin typeface="华文中宋"/>
              <a:ea typeface="华文中宋"/>
              <a:cs typeface="华文中宋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14325" y="2068513"/>
            <a:ext cx="1156335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latin typeface="宋体" charset="-122"/>
              </a:rPr>
              <a:t>    </a:t>
            </a:r>
            <a:r>
              <a:rPr lang="zh-CN" altLang="en-US" sz="4400" b="1">
                <a:latin typeface="华文楷体"/>
                <a:ea typeface="华文楷体"/>
                <a:cs typeface="华文楷体"/>
                <a:sym typeface="+mn-ea"/>
              </a:rPr>
              <a:t>课文讲述了两只小蟋蟀玩捉迷藏，叫“红头”的蟋蟀</a:t>
            </a:r>
            <a:r>
              <a:rPr lang="zh-CN" altLang="en-US" sz="4400" b="1" u="sng">
                <a:latin typeface="华文楷体"/>
                <a:ea typeface="华文楷体"/>
                <a:cs typeface="华文楷体"/>
                <a:sym typeface="+mn-ea"/>
              </a:rPr>
              <a:t>                                     </a:t>
            </a:r>
            <a:r>
              <a:rPr lang="zh-CN" altLang="en-US" sz="4400" b="1">
                <a:latin typeface="华文楷体"/>
                <a:ea typeface="华文楷体"/>
                <a:cs typeface="华文楷体"/>
                <a:sym typeface="+mn-ea"/>
              </a:rPr>
              <a:t>，在牛肚子里</a:t>
            </a:r>
            <a:r>
              <a:rPr lang="zh-CN" altLang="en-US" sz="4400" b="1" u="sng">
                <a:latin typeface="华文楷体"/>
                <a:ea typeface="华文楷体"/>
                <a:cs typeface="华文楷体"/>
                <a:sym typeface="+mn-ea"/>
              </a:rPr>
              <a:t>                                             </a:t>
            </a:r>
            <a:r>
              <a:rPr lang="zh-CN" altLang="en-US" sz="4400" b="1">
                <a:latin typeface="华文楷体"/>
                <a:ea typeface="华文楷体"/>
                <a:cs typeface="华文楷体"/>
                <a:sym typeface="+mn-ea"/>
              </a:rPr>
              <a:t>，最后在同伴的帮助下侥幸逃脱危险的经历。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517900" y="3241675"/>
            <a:ext cx="4840288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不幸误入牛肚子里</a:t>
            </a:r>
          </a:p>
        </p:txBody>
      </p:sp>
      <p:sp>
        <p:nvSpPr>
          <p:cNvPr id="57347" name="文本框 21"/>
          <p:cNvSpPr txBox="1">
            <a:spLocks noChangeArrowheads="1"/>
          </p:cNvSpPr>
          <p:nvPr/>
        </p:nvSpPr>
        <p:spPr bwMode="auto">
          <a:xfrm>
            <a:off x="1255713" y="1312863"/>
            <a:ext cx="8736012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自由读课文，说说课文主要讲了什么内容。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70000" y="4308475"/>
            <a:ext cx="54308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华文楷体"/>
                <a:ea typeface="华文楷体"/>
                <a:cs typeface="华文楷体"/>
                <a:sym typeface="+mn-ea"/>
              </a:rPr>
              <a:t>做了一次惊险的“旅行”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0538" y="284163"/>
            <a:ext cx="747712" cy="769937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8575" y="284163"/>
            <a:ext cx="749300" cy="769937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8200" y="284163"/>
            <a:ext cx="747713" cy="769937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16238" y="284163"/>
            <a:ext cx="749300" cy="769937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1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2"/>
          <p:cNvSpPr txBox="1"/>
          <p:nvPr/>
        </p:nvSpPr>
        <p:spPr>
          <a:xfrm>
            <a:off x="5967413" y="3900488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  <a:endParaRPr lang="zh-CN" altLang="zh-CN" sz="665" dirty="0">
              <a:solidFill>
                <a:srgbClr val="FFFFFF"/>
              </a:solidFill>
              <a:latin typeface="Arial" panose="020B0604020202020204" pitchFamily="34" charset="0"/>
              <a:ea typeface="+mn-ea"/>
            </a:endParaRPr>
          </a:p>
        </p:txBody>
      </p:sp>
      <p:sp>
        <p:nvSpPr>
          <p:cNvPr id="11267" name="文本框 34"/>
          <p:cNvSpPr txBox="1"/>
          <p:nvPr/>
        </p:nvSpPr>
        <p:spPr>
          <a:xfrm rot="-280097">
            <a:off x="10755313" y="2170113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68" name="文本框 36"/>
          <p:cNvSpPr txBox="1"/>
          <p:nvPr/>
        </p:nvSpPr>
        <p:spPr>
          <a:xfrm rot="-5350866">
            <a:off x="7814470" y="17549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69" name="文本框 37"/>
          <p:cNvSpPr txBox="1"/>
          <p:nvPr/>
        </p:nvSpPr>
        <p:spPr>
          <a:xfrm rot="-4150866">
            <a:off x="7107238" y="22987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0" name="文本框 45"/>
          <p:cNvSpPr txBox="1"/>
          <p:nvPr/>
        </p:nvSpPr>
        <p:spPr>
          <a:xfrm rot="-5350866">
            <a:off x="8561388" y="17843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1" name="文本框 46"/>
          <p:cNvSpPr txBox="1"/>
          <p:nvPr/>
        </p:nvSpPr>
        <p:spPr>
          <a:xfrm rot="-424911">
            <a:off x="9423400" y="2093913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2" name="文本框 47"/>
          <p:cNvSpPr txBox="1"/>
          <p:nvPr/>
        </p:nvSpPr>
        <p:spPr>
          <a:xfrm rot="-4150866">
            <a:off x="10206831" y="333136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3" name="文本框 49"/>
          <p:cNvSpPr txBox="1"/>
          <p:nvPr/>
        </p:nvSpPr>
        <p:spPr>
          <a:xfrm rot="657351">
            <a:off x="10890250" y="157638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4" name="文本框 50"/>
          <p:cNvSpPr txBox="1"/>
          <p:nvPr/>
        </p:nvSpPr>
        <p:spPr>
          <a:xfrm rot="1480325">
            <a:off x="9855200" y="165893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5" name="文本框 51"/>
          <p:cNvSpPr txBox="1"/>
          <p:nvPr/>
        </p:nvSpPr>
        <p:spPr>
          <a:xfrm rot="-5350866">
            <a:off x="11153776" y="36195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6" name="文本框 32"/>
          <p:cNvSpPr txBox="1"/>
          <p:nvPr/>
        </p:nvSpPr>
        <p:spPr>
          <a:xfrm>
            <a:off x="4349750" y="4748213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7" name="文本框 34"/>
          <p:cNvSpPr txBox="1"/>
          <p:nvPr/>
        </p:nvSpPr>
        <p:spPr>
          <a:xfrm rot="4149897">
            <a:off x="5952331" y="466486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8" name="文本框 36"/>
          <p:cNvSpPr txBox="1"/>
          <p:nvPr/>
        </p:nvSpPr>
        <p:spPr>
          <a:xfrm rot="-1380000">
            <a:off x="5200650" y="173513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79" name="文本框 37"/>
          <p:cNvSpPr txBox="1"/>
          <p:nvPr/>
        </p:nvSpPr>
        <p:spPr>
          <a:xfrm rot="-180000">
            <a:off x="5507038" y="273843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0" name="文本框 45"/>
          <p:cNvSpPr txBox="1"/>
          <p:nvPr/>
        </p:nvSpPr>
        <p:spPr>
          <a:xfrm rot="-1380000">
            <a:off x="5948363" y="1765300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1" name="文本框 46"/>
          <p:cNvSpPr txBox="1"/>
          <p:nvPr/>
        </p:nvSpPr>
        <p:spPr>
          <a:xfrm rot="-1380000">
            <a:off x="6440488" y="20510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2" name="文本框 47"/>
          <p:cNvSpPr txBox="1"/>
          <p:nvPr/>
        </p:nvSpPr>
        <p:spPr>
          <a:xfrm rot="-180000">
            <a:off x="6751638" y="297973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3" name="文本框 49"/>
          <p:cNvSpPr txBox="1"/>
          <p:nvPr/>
        </p:nvSpPr>
        <p:spPr>
          <a:xfrm rot="-5350866">
            <a:off x="8413751" y="28130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4" name="文本框 50"/>
          <p:cNvSpPr txBox="1"/>
          <p:nvPr/>
        </p:nvSpPr>
        <p:spPr>
          <a:xfrm rot="-170103">
            <a:off x="7453313" y="3454400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5" name="文本框 51"/>
          <p:cNvSpPr txBox="1"/>
          <p:nvPr/>
        </p:nvSpPr>
        <p:spPr>
          <a:xfrm rot="-5350866">
            <a:off x="7793038" y="45783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6" name="文本框 32"/>
          <p:cNvSpPr txBox="1"/>
          <p:nvPr/>
        </p:nvSpPr>
        <p:spPr>
          <a:xfrm rot="1209897">
            <a:off x="1516063" y="5167313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7" name="文本框 34"/>
          <p:cNvSpPr txBox="1"/>
          <p:nvPr/>
        </p:nvSpPr>
        <p:spPr>
          <a:xfrm rot="4149897">
            <a:off x="2858294" y="460771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8" name="文本框 36"/>
          <p:cNvSpPr txBox="1"/>
          <p:nvPr/>
        </p:nvSpPr>
        <p:spPr>
          <a:xfrm rot="-1380000">
            <a:off x="2139950" y="430530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89" name="文本框 37"/>
          <p:cNvSpPr txBox="1"/>
          <p:nvPr/>
        </p:nvSpPr>
        <p:spPr>
          <a:xfrm rot="1029897">
            <a:off x="3314700" y="367188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0" name="文本框 45"/>
          <p:cNvSpPr txBox="1"/>
          <p:nvPr/>
        </p:nvSpPr>
        <p:spPr>
          <a:xfrm rot="-1380000">
            <a:off x="4216400" y="4195763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1" name="文本框 46"/>
          <p:cNvSpPr txBox="1"/>
          <p:nvPr/>
        </p:nvSpPr>
        <p:spPr>
          <a:xfrm rot="-170103">
            <a:off x="1049338" y="203993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2" name="文本框 47"/>
          <p:cNvSpPr txBox="1"/>
          <p:nvPr/>
        </p:nvSpPr>
        <p:spPr>
          <a:xfrm rot="1029897">
            <a:off x="1104900" y="453390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3" name="文本框 49"/>
          <p:cNvSpPr txBox="1"/>
          <p:nvPr/>
        </p:nvSpPr>
        <p:spPr>
          <a:xfrm rot="-170103">
            <a:off x="4013200" y="5116513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4" name="文本框 50"/>
          <p:cNvSpPr txBox="1"/>
          <p:nvPr/>
        </p:nvSpPr>
        <p:spPr>
          <a:xfrm rot="-170103">
            <a:off x="5543550" y="4227513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5" name="文本框 51"/>
          <p:cNvSpPr txBox="1"/>
          <p:nvPr/>
        </p:nvSpPr>
        <p:spPr>
          <a:xfrm rot="-170103">
            <a:off x="5765800" y="523875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6" name="文本框 32"/>
          <p:cNvSpPr txBox="1"/>
          <p:nvPr/>
        </p:nvSpPr>
        <p:spPr>
          <a:xfrm rot="-5070842">
            <a:off x="429419" y="272176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7" name="文本框 34"/>
          <p:cNvSpPr txBox="1"/>
          <p:nvPr/>
        </p:nvSpPr>
        <p:spPr>
          <a:xfrm rot="4149897">
            <a:off x="1786732" y="28789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8" name="文本框 36"/>
          <p:cNvSpPr txBox="1"/>
          <p:nvPr/>
        </p:nvSpPr>
        <p:spPr>
          <a:xfrm rot="-170103">
            <a:off x="430213" y="1782763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299" name="文本框 37"/>
          <p:cNvSpPr txBox="1"/>
          <p:nvPr/>
        </p:nvSpPr>
        <p:spPr>
          <a:xfrm rot="1029897">
            <a:off x="1784350" y="2246313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0" name="文本框 45"/>
          <p:cNvSpPr txBox="1"/>
          <p:nvPr/>
        </p:nvSpPr>
        <p:spPr>
          <a:xfrm rot="-1380000">
            <a:off x="2824163" y="1528763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1" name="文本框 46"/>
          <p:cNvSpPr txBox="1"/>
          <p:nvPr/>
        </p:nvSpPr>
        <p:spPr>
          <a:xfrm rot="-1380000">
            <a:off x="3582988" y="175418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2" name="文本框 47"/>
          <p:cNvSpPr txBox="1"/>
          <p:nvPr/>
        </p:nvSpPr>
        <p:spPr>
          <a:xfrm rot="-180000">
            <a:off x="3221038" y="2506663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3" name="文本框 49"/>
          <p:cNvSpPr txBox="1"/>
          <p:nvPr/>
        </p:nvSpPr>
        <p:spPr>
          <a:xfrm rot="-1380000">
            <a:off x="4368800" y="205105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4" name="文本框 50"/>
          <p:cNvSpPr txBox="1"/>
          <p:nvPr/>
        </p:nvSpPr>
        <p:spPr>
          <a:xfrm rot="-1380000">
            <a:off x="3798888" y="28257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5" name="文本框 51"/>
          <p:cNvSpPr txBox="1"/>
          <p:nvPr/>
        </p:nvSpPr>
        <p:spPr>
          <a:xfrm rot="-1380000">
            <a:off x="4646613" y="3008313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6" name="文本框 32"/>
          <p:cNvSpPr txBox="1"/>
          <p:nvPr/>
        </p:nvSpPr>
        <p:spPr>
          <a:xfrm rot="1209897">
            <a:off x="6819900" y="471805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7" name="文本框 34"/>
          <p:cNvSpPr txBox="1"/>
          <p:nvPr/>
        </p:nvSpPr>
        <p:spPr>
          <a:xfrm rot="-1030866">
            <a:off x="8418513" y="5192713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8" name="文本框 36"/>
          <p:cNvSpPr txBox="1"/>
          <p:nvPr/>
        </p:nvSpPr>
        <p:spPr>
          <a:xfrm rot="368503">
            <a:off x="7697788" y="381158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09" name="文本框 37"/>
          <p:cNvSpPr txBox="1"/>
          <p:nvPr/>
        </p:nvSpPr>
        <p:spPr>
          <a:xfrm rot="829244">
            <a:off x="7046913" y="5297488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0" name="文本框 45"/>
          <p:cNvSpPr txBox="1"/>
          <p:nvPr/>
        </p:nvSpPr>
        <p:spPr>
          <a:xfrm rot="-4502722">
            <a:off x="9037638" y="33337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1" name="文本框 46"/>
          <p:cNvSpPr txBox="1"/>
          <p:nvPr/>
        </p:nvSpPr>
        <p:spPr>
          <a:xfrm rot="2702238">
            <a:off x="10090151" y="40830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2" name="文本框 47"/>
          <p:cNvSpPr txBox="1"/>
          <p:nvPr/>
        </p:nvSpPr>
        <p:spPr>
          <a:xfrm rot="-3456638">
            <a:off x="8992394" y="453786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3" name="文本框 49"/>
          <p:cNvSpPr txBox="1"/>
          <p:nvPr/>
        </p:nvSpPr>
        <p:spPr>
          <a:xfrm rot="-3180423">
            <a:off x="10810081" y="435371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4" name="文本框 50"/>
          <p:cNvSpPr txBox="1"/>
          <p:nvPr/>
        </p:nvSpPr>
        <p:spPr>
          <a:xfrm rot="-3640556">
            <a:off x="9652001" y="47879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5" name="文本框 51"/>
          <p:cNvSpPr txBox="1"/>
          <p:nvPr/>
        </p:nvSpPr>
        <p:spPr>
          <a:xfrm rot="1549510">
            <a:off x="10706100" y="320198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6" name="文本框 32"/>
          <p:cNvSpPr txBox="1"/>
          <p:nvPr/>
        </p:nvSpPr>
        <p:spPr>
          <a:xfrm rot="4190103">
            <a:off x="5717382" y="33424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7" name="文本框 34"/>
          <p:cNvSpPr txBox="1"/>
          <p:nvPr/>
        </p:nvSpPr>
        <p:spPr>
          <a:xfrm rot="8340000">
            <a:off x="6564313" y="4184650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8" name="文本框 36"/>
          <p:cNvSpPr txBox="1"/>
          <p:nvPr/>
        </p:nvSpPr>
        <p:spPr>
          <a:xfrm rot="-1160763">
            <a:off x="7697788" y="2335213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19" name="文本框 37"/>
          <p:cNvSpPr txBox="1"/>
          <p:nvPr/>
        </p:nvSpPr>
        <p:spPr>
          <a:xfrm rot="39237">
            <a:off x="7532688" y="303053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0" name="文本框 45"/>
          <p:cNvSpPr txBox="1"/>
          <p:nvPr/>
        </p:nvSpPr>
        <p:spPr>
          <a:xfrm rot="-1160763">
            <a:off x="8445500" y="236378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1" name="文本框 46"/>
          <p:cNvSpPr txBox="1"/>
          <p:nvPr/>
        </p:nvSpPr>
        <p:spPr>
          <a:xfrm rot="-1160763">
            <a:off x="8939213" y="2649538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2" name="文本框 47"/>
          <p:cNvSpPr txBox="1"/>
          <p:nvPr/>
        </p:nvSpPr>
        <p:spPr>
          <a:xfrm rot="39237">
            <a:off x="9580563" y="3276600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3" name="文本框 49"/>
          <p:cNvSpPr txBox="1"/>
          <p:nvPr/>
        </p:nvSpPr>
        <p:spPr>
          <a:xfrm rot="-1160763">
            <a:off x="10694988" y="27559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4" name="文本框 50"/>
          <p:cNvSpPr txBox="1"/>
          <p:nvPr/>
        </p:nvSpPr>
        <p:spPr>
          <a:xfrm rot="-1160763">
            <a:off x="9983788" y="25781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5" name="文本框 51"/>
          <p:cNvSpPr txBox="1"/>
          <p:nvPr/>
        </p:nvSpPr>
        <p:spPr>
          <a:xfrm rot="-1160763">
            <a:off x="10618788" y="3725863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6" name="文本框 32"/>
          <p:cNvSpPr txBox="1"/>
          <p:nvPr/>
        </p:nvSpPr>
        <p:spPr>
          <a:xfrm rot="4190103">
            <a:off x="3686970" y="44537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7" name="文本框 34"/>
          <p:cNvSpPr txBox="1"/>
          <p:nvPr/>
        </p:nvSpPr>
        <p:spPr>
          <a:xfrm rot="8340000">
            <a:off x="5232400" y="375443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8" name="文本框 36"/>
          <p:cNvSpPr txBox="1"/>
          <p:nvPr/>
        </p:nvSpPr>
        <p:spPr>
          <a:xfrm rot="2810103">
            <a:off x="5083970" y="23137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29" name="文本框 37"/>
          <p:cNvSpPr txBox="1"/>
          <p:nvPr/>
        </p:nvSpPr>
        <p:spPr>
          <a:xfrm rot="4010103">
            <a:off x="5083970" y="30376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0" name="文本框 45"/>
          <p:cNvSpPr txBox="1"/>
          <p:nvPr/>
        </p:nvSpPr>
        <p:spPr>
          <a:xfrm rot="2810103">
            <a:off x="5830888" y="23431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1" name="文本框 46"/>
          <p:cNvSpPr txBox="1"/>
          <p:nvPr/>
        </p:nvSpPr>
        <p:spPr>
          <a:xfrm rot="2810103">
            <a:off x="6324601" y="26289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2" name="文本框 47"/>
          <p:cNvSpPr txBox="1"/>
          <p:nvPr/>
        </p:nvSpPr>
        <p:spPr>
          <a:xfrm rot="4010103">
            <a:off x="6324601" y="33528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3" name="文本框 49"/>
          <p:cNvSpPr txBox="1"/>
          <p:nvPr/>
        </p:nvSpPr>
        <p:spPr>
          <a:xfrm rot="-1160763">
            <a:off x="8299450" y="3392488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4" name="文本框 50"/>
          <p:cNvSpPr txBox="1"/>
          <p:nvPr/>
        </p:nvSpPr>
        <p:spPr>
          <a:xfrm rot="4020000">
            <a:off x="6957220" y="35075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5" name="文本框 51"/>
          <p:cNvSpPr txBox="1"/>
          <p:nvPr/>
        </p:nvSpPr>
        <p:spPr>
          <a:xfrm rot="-1160763">
            <a:off x="7466013" y="4292600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6" name="文本框 32"/>
          <p:cNvSpPr txBox="1"/>
          <p:nvPr/>
        </p:nvSpPr>
        <p:spPr>
          <a:xfrm rot="5400000">
            <a:off x="1520826" y="43053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7" name="文本框 34"/>
          <p:cNvSpPr txBox="1"/>
          <p:nvPr/>
        </p:nvSpPr>
        <p:spPr>
          <a:xfrm rot="8340000">
            <a:off x="2508250" y="473710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8" name="文本框 36"/>
          <p:cNvSpPr txBox="1"/>
          <p:nvPr/>
        </p:nvSpPr>
        <p:spPr>
          <a:xfrm rot="2810103">
            <a:off x="2483644" y="364251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39" name="文本框 37"/>
          <p:cNvSpPr txBox="1"/>
          <p:nvPr/>
        </p:nvSpPr>
        <p:spPr>
          <a:xfrm rot="5220000">
            <a:off x="3062288" y="40195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0" name="文本框 45"/>
          <p:cNvSpPr txBox="1"/>
          <p:nvPr/>
        </p:nvSpPr>
        <p:spPr>
          <a:xfrm rot="2810103">
            <a:off x="3747294" y="366156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1" name="文本框 46"/>
          <p:cNvSpPr txBox="1"/>
          <p:nvPr/>
        </p:nvSpPr>
        <p:spPr>
          <a:xfrm rot="4020000">
            <a:off x="934245" y="26185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2" name="文本框 47"/>
          <p:cNvSpPr txBox="1"/>
          <p:nvPr/>
        </p:nvSpPr>
        <p:spPr>
          <a:xfrm rot="5220000">
            <a:off x="935832" y="38631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3" name="文本框 49"/>
          <p:cNvSpPr txBox="1"/>
          <p:nvPr/>
        </p:nvSpPr>
        <p:spPr>
          <a:xfrm rot="4020000">
            <a:off x="3285332" y="49871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4" name="文本框 50"/>
          <p:cNvSpPr txBox="1"/>
          <p:nvPr/>
        </p:nvSpPr>
        <p:spPr>
          <a:xfrm rot="4020000">
            <a:off x="4935538" y="44894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5" name="文本框 51"/>
          <p:cNvSpPr txBox="1"/>
          <p:nvPr/>
        </p:nvSpPr>
        <p:spPr>
          <a:xfrm rot="4020000">
            <a:off x="5429251" y="47752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6" name="文本框 32"/>
          <p:cNvSpPr txBox="1"/>
          <p:nvPr/>
        </p:nvSpPr>
        <p:spPr>
          <a:xfrm rot="-880739">
            <a:off x="685800" y="335280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7" name="文本框 34"/>
          <p:cNvSpPr txBox="1"/>
          <p:nvPr/>
        </p:nvSpPr>
        <p:spPr>
          <a:xfrm rot="8340000">
            <a:off x="1671638" y="345598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8" name="文本框 36"/>
          <p:cNvSpPr txBox="1"/>
          <p:nvPr/>
        </p:nvSpPr>
        <p:spPr>
          <a:xfrm rot="4020000">
            <a:off x="2226470" y="20153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49" name="文本框 37"/>
          <p:cNvSpPr txBox="1"/>
          <p:nvPr/>
        </p:nvSpPr>
        <p:spPr>
          <a:xfrm rot="5220000">
            <a:off x="2226470" y="27392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0" name="文本框 45"/>
          <p:cNvSpPr txBox="1"/>
          <p:nvPr/>
        </p:nvSpPr>
        <p:spPr>
          <a:xfrm rot="2810103">
            <a:off x="2973388" y="20447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1" name="文本框 46"/>
          <p:cNvSpPr txBox="1"/>
          <p:nvPr/>
        </p:nvSpPr>
        <p:spPr>
          <a:xfrm rot="2810103">
            <a:off x="3467101" y="23304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2" name="文本框 47"/>
          <p:cNvSpPr txBox="1"/>
          <p:nvPr/>
        </p:nvSpPr>
        <p:spPr>
          <a:xfrm rot="4010103">
            <a:off x="3105944" y="3083719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3" name="文本框 49"/>
          <p:cNvSpPr txBox="1"/>
          <p:nvPr/>
        </p:nvSpPr>
        <p:spPr>
          <a:xfrm rot="2810103">
            <a:off x="4249738" y="262890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4" name="文本框 50"/>
          <p:cNvSpPr txBox="1"/>
          <p:nvPr/>
        </p:nvSpPr>
        <p:spPr>
          <a:xfrm rot="2810103">
            <a:off x="4099720" y="32091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5" name="文本框 51"/>
          <p:cNvSpPr txBox="1"/>
          <p:nvPr/>
        </p:nvSpPr>
        <p:spPr>
          <a:xfrm rot="2810103">
            <a:off x="4593432" y="349488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6" name="文本框 32"/>
          <p:cNvSpPr txBox="1"/>
          <p:nvPr/>
        </p:nvSpPr>
        <p:spPr>
          <a:xfrm rot="5400000">
            <a:off x="6334920" y="49109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7" name="文本框 34"/>
          <p:cNvSpPr txBox="1"/>
          <p:nvPr/>
        </p:nvSpPr>
        <p:spPr>
          <a:xfrm rot="3159237">
            <a:off x="7760495" y="5342731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8" name="文本框 36"/>
          <p:cNvSpPr txBox="1"/>
          <p:nvPr/>
        </p:nvSpPr>
        <p:spPr>
          <a:xfrm rot="-1160763">
            <a:off x="8316913" y="3900488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59" name="文本框 37"/>
          <p:cNvSpPr txBox="1"/>
          <p:nvPr/>
        </p:nvSpPr>
        <p:spPr>
          <a:xfrm rot="39237">
            <a:off x="8316913" y="4624388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60" name="文本框 45"/>
          <p:cNvSpPr txBox="1"/>
          <p:nvPr/>
        </p:nvSpPr>
        <p:spPr>
          <a:xfrm rot="-1160763">
            <a:off x="9063038" y="39306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61" name="文本框 46"/>
          <p:cNvSpPr txBox="1"/>
          <p:nvPr/>
        </p:nvSpPr>
        <p:spPr>
          <a:xfrm rot="-1160763">
            <a:off x="9556750" y="4216400"/>
            <a:ext cx="608013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62" name="文本框 47"/>
          <p:cNvSpPr txBox="1"/>
          <p:nvPr/>
        </p:nvSpPr>
        <p:spPr>
          <a:xfrm rot="39237">
            <a:off x="9139238" y="4973638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63" name="文本框 49"/>
          <p:cNvSpPr txBox="1"/>
          <p:nvPr/>
        </p:nvSpPr>
        <p:spPr>
          <a:xfrm rot="-1160763">
            <a:off x="10250488" y="4603750"/>
            <a:ext cx="609600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64" name="文本框 50"/>
          <p:cNvSpPr txBox="1"/>
          <p:nvPr/>
        </p:nvSpPr>
        <p:spPr>
          <a:xfrm rot="-1160763">
            <a:off x="10190163" y="5094288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11365" name="文本框 51"/>
          <p:cNvSpPr txBox="1"/>
          <p:nvPr/>
        </p:nvSpPr>
        <p:spPr>
          <a:xfrm rot="-1160763">
            <a:off x="9040813" y="1528763"/>
            <a:ext cx="608012" cy="193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zh-CN" sz="665" dirty="0">
                <a:solidFill>
                  <a:srgbClr val="FFFFFF"/>
                </a:solidFill>
                <a:latin typeface="Arial" panose="020B0604020202020204" pitchFamily="34" charset="0"/>
                <a:ea typeface="+mn-ea"/>
              </a:rPr>
              <a:t>状元成才路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7700" y="895350"/>
            <a:ext cx="8756650" cy="87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4265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再读课文，理清课文层次。</a:t>
            </a:r>
          </a:p>
        </p:txBody>
      </p:sp>
      <p:sp>
        <p:nvSpPr>
          <p:cNvPr id="11373" name="文本框 1"/>
          <p:cNvSpPr txBox="1"/>
          <p:nvPr/>
        </p:nvSpPr>
        <p:spPr>
          <a:xfrm>
            <a:off x="928688" y="2185988"/>
            <a:ext cx="10941050" cy="1011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第一部分（   ）：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______________________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606800" y="2336800"/>
            <a:ext cx="1584325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600" b="1" i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～6</a:t>
            </a:r>
            <a:endParaRPr lang="en-US" altLang="zh-CN" sz="3600" b="1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62613" y="2268538"/>
            <a:ext cx="5681662" cy="749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青头、红头玩耍的情形</a:t>
            </a:r>
            <a:endParaRPr lang="zh-CN" altLang="en-US" sz="42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1028700" y="3451225"/>
            <a:ext cx="10942638" cy="1011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第二部分（   ）：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______________________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028700" y="4765675"/>
            <a:ext cx="10942638" cy="1011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第三部分（   ）：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______________________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729038" y="3690938"/>
            <a:ext cx="1582737" cy="54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7～18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60775" y="4948238"/>
            <a:ext cx="158273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19-20</a:t>
            </a:r>
          </a:p>
        </p:txBody>
      </p:sp>
      <p:sp>
        <p:nvSpPr>
          <p:cNvPr id="22" name="矩形 21"/>
          <p:cNvSpPr/>
          <p:nvPr/>
        </p:nvSpPr>
        <p:spPr>
          <a:xfrm>
            <a:off x="5699125" y="3519488"/>
            <a:ext cx="4033838" cy="747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牛肚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旅行的过程</a:t>
            </a:r>
            <a:endParaRPr lang="zh-CN" altLang="en-US" sz="42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11825" y="4813300"/>
            <a:ext cx="4583113" cy="747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成功</a:t>
            </a:r>
            <a:r>
              <a:rPr lang="zh-CN" altLang="en-US" sz="4265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脱险后的情形</a:t>
            </a:r>
            <a:endParaRPr lang="zh-CN" altLang="en-US" sz="4265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8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46447" y="499769"/>
            <a:ext cx="8135519" cy="2150231"/>
          </a:xfrm>
          <a:prstGeom prst="rect">
            <a:avLst/>
          </a:prstGeom>
          <a:solidFill>
            <a:srgbClr val="E3F2FA">
              <a:alpha val="59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869" name="标题 1"/>
          <p:cNvSpPr txBox="1">
            <a:spLocks/>
          </p:cNvSpPr>
          <p:nvPr/>
        </p:nvSpPr>
        <p:spPr bwMode="auto">
          <a:xfrm>
            <a:off x="3967163" y="396875"/>
            <a:ext cx="54483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r>
              <a:rPr lang="zh-CN" altLang="en-US" sz="5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在牛肚子里旅行</a:t>
            </a:r>
          </a:p>
        </p:txBody>
      </p:sp>
      <p:sp>
        <p:nvSpPr>
          <p:cNvPr id="5" name="椭圆 4"/>
          <p:cNvSpPr/>
          <p:nvPr/>
        </p:nvSpPr>
        <p:spPr>
          <a:xfrm>
            <a:off x="2903538" y="741363"/>
            <a:ext cx="1146175" cy="1036637"/>
          </a:xfrm>
          <a:prstGeom prst="ellipse">
            <a:avLst/>
          </a:prstGeom>
          <a:solidFill>
            <a:schemeClr val="accent2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10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398713" y="1825625"/>
            <a:ext cx="7362825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2" name="标题 1"/>
          <p:cNvSpPr txBox="1">
            <a:spLocks/>
          </p:cNvSpPr>
          <p:nvPr/>
        </p:nvSpPr>
        <p:spPr bwMode="auto">
          <a:xfrm>
            <a:off x="5238750" y="1562100"/>
            <a:ext cx="2314575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三年级上册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4030663" y="1054100"/>
            <a:ext cx="7820025" cy="5014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800" b="1" dirty="0">
                <a:latin typeface="+mj-ea"/>
                <a:ea typeface="+mj-ea"/>
                <a:sym typeface="+mn-ea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牛是食草动物，有反刍(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chú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)的习性。反刍就是把粗粗吃下去的食物，再反回到嘴里细细嚼烂，然后再咽下。牛一般是在吃食物后半小时到一个半小时开始反刍。</a:t>
            </a: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 </a:t>
            </a:r>
            <a:endParaRPr lang="zh-CN" altLang="en-US" sz="4000" dirty="0">
              <a:latin typeface="+mn-lt"/>
              <a:ea typeface="+mn-ea"/>
            </a:endParaRPr>
          </a:p>
        </p:txBody>
      </p:sp>
      <p:pic>
        <p:nvPicPr>
          <p:cNvPr id="2" name="图片 1" descr="IMG_25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" y="1726565"/>
            <a:ext cx="3870960" cy="3763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文本框 6"/>
          <p:cNvSpPr txBox="1"/>
          <p:nvPr/>
        </p:nvSpPr>
        <p:spPr>
          <a:xfrm>
            <a:off x="398463" y="284163"/>
            <a:ext cx="749300" cy="769937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</a:t>
            </a:r>
            <a:endParaRPr lang="zh-CN" altLang="en-US" sz="4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08088" y="284163"/>
            <a:ext cx="749300" cy="769937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料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7713" y="284163"/>
            <a:ext cx="747712" cy="769937"/>
          </a:xfrm>
          <a:prstGeom prst="rect">
            <a:avLst/>
          </a:prstGeom>
          <a:solidFill>
            <a:srgbClr val="B5EA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袋</a:t>
            </a:r>
            <a:endParaRPr lang="zh-CN" altLang="en-US" sz="4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020763" y="0"/>
            <a:ext cx="9959975" cy="6858000"/>
            <a:chOff x="1020416" y="0"/>
            <a:chExt cx="9960899" cy="6858000"/>
          </a:xfrm>
        </p:grpSpPr>
        <p:grpSp>
          <p:nvGrpSpPr>
            <p:cNvPr id="60418" name="组合 10"/>
            <p:cNvGrpSpPr>
              <a:grpSpLocks/>
            </p:cNvGrpSpPr>
            <p:nvPr/>
          </p:nvGrpSpPr>
          <p:grpSpPr bwMode="auto">
            <a:xfrm>
              <a:off x="1020416" y="0"/>
              <a:ext cx="9960899" cy="6858000"/>
              <a:chOff x="1020416" y="0"/>
              <a:chExt cx="9960899" cy="6858000"/>
            </a:xfrm>
          </p:grpSpPr>
          <p:grpSp>
            <p:nvGrpSpPr>
              <p:cNvPr id="60420" name="组合 8"/>
              <p:cNvGrpSpPr>
                <a:grpSpLocks/>
              </p:cNvGrpSpPr>
              <p:nvPr/>
            </p:nvGrpSpPr>
            <p:grpSpPr bwMode="auto">
              <a:xfrm>
                <a:off x="1020416" y="0"/>
                <a:ext cx="9960899" cy="6858000"/>
                <a:chOff x="1020416" y="0"/>
                <a:chExt cx="9960899" cy="6858000"/>
              </a:xfrm>
            </p:grpSpPr>
            <p:grpSp>
              <p:nvGrpSpPr>
                <p:cNvPr id="60423" name="组合 6"/>
                <p:cNvGrpSpPr>
                  <a:grpSpLocks/>
                </p:cNvGrpSpPr>
                <p:nvPr/>
              </p:nvGrpSpPr>
              <p:grpSpPr bwMode="auto">
                <a:xfrm>
                  <a:off x="1020416" y="0"/>
                  <a:ext cx="9960899" cy="6858000"/>
                  <a:chOff x="1020416" y="0"/>
                  <a:chExt cx="9960899" cy="6858000"/>
                </a:xfrm>
              </p:grpSpPr>
              <p:grpSp>
                <p:nvGrpSpPr>
                  <p:cNvPr id="60425" name="组合 3"/>
                  <p:cNvGrpSpPr>
                    <a:grpSpLocks/>
                  </p:cNvGrpSpPr>
                  <p:nvPr/>
                </p:nvGrpSpPr>
                <p:grpSpPr bwMode="auto">
                  <a:xfrm>
                    <a:off x="1020416" y="0"/>
                    <a:ext cx="9960899" cy="6858000"/>
                    <a:chOff x="1020416" y="0"/>
                    <a:chExt cx="9960899" cy="6858000"/>
                  </a:xfrm>
                </p:grpSpPr>
                <p:pic>
                  <p:nvPicPr>
                    <p:cNvPr id="1028" name="Picture 4" descr="C:\Documents and Settings\Administrator\Application Data\Tencent\Users\757540718\QQ\WinTemp\RichOle\CQS`@VYXEA)QU{E`$0ENZ8C.png">
                      <a:extLst>
                        <a:ext uri="{FF2B5EF4-FFF2-40B4-BE49-F238E27FC236}"/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2" r:link="rId3"/>
                    <a:srcRect/>
                    <a:stretch>
                      <a:fillRect/>
                    </a:stretch>
                  </p:blipFill>
                  <p:spPr bwMode="auto">
                    <a:xfrm>
                      <a:off x="1020416" y="0"/>
                      <a:ext cx="9960899" cy="6858000"/>
                    </a:xfrm>
                    <a:prstGeom prst="rect">
                      <a:avLst/>
                    </a:prstGeom>
                    <a:ln>
                      <a:noFill/>
                    </a:ln>
                    <a:effectLst>
                      <a:outerShdw blurRad="292100" dist="139700" dir="2700000" algn="tl" rotWithShape="0">
                        <a:srgbClr val="333333">
                          <a:alpha val="65000"/>
                        </a:srgbClr>
                      </a:outerShdw>
                    </a:effectLst>
                    <a:extLst>
                      <a:ext uri="{909E8E84-426E-40DD-AFC4-6F175D3DCCD1}"/>
                      <a:ext uri="{91240B29-F687-4F45-9708-019B960494DF}"/>
                    </a:extLst>
                  </p:spPr>
                </p:pic>
                <p:sp>
                  <p:nvSpPr>
                    <p:cNvPr id="60428" name="矩形 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360230" y="3869177"/>
                      <a:ext cx="749836" cy="282945"/>
                    </a:xfrm>
                    <a:prstGeom prst="rect">
                      <a:avLst/>
                    </a:prstGeom>
                    <a:solidFill>
                      <a:srgbClr val="433D4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b="1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429" name="矩形 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940350" y="3769567"/>
                      <a:ext cx="681134" cy="382555"/>
                    </a:xfrm>
                    <a:prstGeom prst="rect">
                      <a:avLst/>
                    </a:prstGeom>
                    <a:solidFill>
                      <a:srgbClr val="433D4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b="1">
                        <a:latin typeface="Calibri" pitchFamily="34" charset="0"/>
                      </a:endParaRPr>
                    </a:p>
                  </p:txBody>
                </p:sp>
                <p:sp>
                  <p:nvSpPr>
                    <p:cNvPr id="60430" name="矩形 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7281" y="4152122"/>
                      <a:ext cx="1928328" cy="382555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zh-CN" altLang="en-US" b="1">
                        <a:latin typeface="Calibri" pitchFamily="34" charset="0"/>
                      </a:endParaRPr>
                    </a:p>
                  </p:txBody>
                </p:sp>
              </p:grpSp>
              <p:sp>
                <p:nvSpPr>
                  <p:cNvPr id="60426" name="矩形 7"/>
                  <p:cNvSpPr>
                    <a:spLocks noChangeArrowheads="1"/>
                  </p:cNvSpPr>
                  <p:nvPr/>
                </p:nvSpPr>
                <p:spPr bwMode="auto">
                  <a:xfrm>
                    <a:off x="9899779" y="189722"/>
                    <a:ext cx="954834" cy="855307"/>
                  </a:xfrm>
                  <a:prstGeom prst="rect">
                    <a:avLst/>
                  </a:prstGeom>
                  <a:solidFill>
                    <a:srgbClr val="C5E1ED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 b="1"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60424" name="矩形 9"/>
                <p:cNvSpPr>
                  <a:spLocks noChangeArrowheads="1"/>
                </p:cNvSpPr>
                <p:nvPr/>
              </p:nvSpPr>
              <p:spPr bwMode="auto">
                <a:xfrm>
                  <a:off x="7400454" y="3850515"/>
                  <a:ext cx="315962" cy="282945"/>
                </a:xfrm>
                <a:prstGeom prst="rect">
                  <a:avLst/>
                </a:prstGeom>
                <a:solidFill>
                  <a:srgbClr val="433D4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b="1">
                    <a:latin typeface="Calibri" pitchFamily="34" charset="0"/>
                  </a:endParaRPr>
                </a:p>
              </p:txBody>
            </p:sp>
          </p:grpSp>
          <p:sp>
            <p:nvSpPr>
              <p:cNvPr id="60421" name="矩形 12"/>
              <p:cNvSpPr>
                <a:spLocks noChangeArrowheads="1"/>
              </p:cNvSpPr>
              <p:nvPr/>
            </p:nvSpPr>
            <p:spPr bwMode="auto">
              <a:xfrm>
                <a:off x="3181736" y="2611017"/>
                <a:ext cx="223935" cy="356119"/>
              </a:xfrm>
              <a:prstGeom prst="rect">
                <a:avLst/>
              </a:prstGeom>
              <a:solidFill>
                <a:srgbClr val="FAB7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>
                  <a:latin typeface="Calibri" pitchFamily="34" charset="0"/>
                </a:endParaRPr>
              </a:p>
            </p:txBody>
          </p:sp>
          <p:sp>
            <p:nvSpPr>
              <p:cNvPr id="60422" name="矩形 13"/>
              <p:cNvSpPr>
                <a:spLocks noChangeArrowheads="1"/>
              </p:cNvSpPr>
              <p:nvPr/>
            </p:nvSpPr>
            <p:spPr bwMode="auto">
              <a:xfrm>
                <a:off x="3592286" y="2592354"/>
                <a:ext cx="590936" cy="356119"/>
              </a:xfrm>
              <a:prstGeom prst="rect">
                <a:avLst/>
              </a:prstGeom>
              <a:solidFill>
                <a:srgbClr val="FBD4C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>
                  <a:latin typeface="Calibri" pitchFamily="34" charset="0"/>
                </a:endParaRPr>
              </a:p>
            </p:txBody>
          </p:sp>
        </p:grpSp>
        <p:sp>
          <p:nvSpPr>
            <p:cNvPr id="60419" name="矩形 15"/>
            <p:cNvSpPr>
              <a:spLocks noChangeArrowheads="1"/>
            </p:cNvSpPr>
            <p:nvPr/>
          </p:nvSpPr>
          <p:spPr bwMode="auto">
            <a:xfrm>
              <a:off x="3377677" y="3429000"/>
              <a:ext cx="777551" cy="356119"/>
            </a:xfrm>
            <a:prstGeom prst="rect">
              <a:avLst/>
            </a:prstGeom>
            <a:solidFill>
              <a:srgbClr val="FAB7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b="1"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3863975" y="777875"/>
            <a:ext cx="7820025" cy="779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 </a:t>
            </a:r>
            <a:r>
              <a:rPr lang="zh-CN" altLang="en-US" sz="2800" b="1" dirty="0">
                <a:latin typeface="+mj-ea"/>
                <a:ea typeface="+mj-ea"/>
                <a:sym typeface="+mn-ea"/>
              </a:rPr>
              <a:t>    </a:t>
            </a:r>
            <a:endParaRPr lang="zh-CN" altLang="en-US" sz="4000">
              <a:latin typeface="+mn-lt"/>
              <a:ea typeface="+mn-ea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582738" y="777875"/>
            <a:ext cx="8609012" cy="5589588"/>
            <a:chOff x="2456232" y="673221"/>
            <a:chExt cx="8609330" cy="5590540"/>
          </a:xfrm>
        </p:grpSpPr>
        <p:pic>
          <p:nvPicPr>
            <p:cNvPr id="61446" name="图片 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56232" y="673221"/>
              <a:ext cx="8609330" cy="5590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7" name="文本框 1"/>
            <p:cNvSpPr txBox="1">
              <a:spLocks noChangeArrowheads="1"/>
            </p:cNvSpPr>
            <p:nvPr/>
          </p:nvSpPr>
          <p:spPr bwMode="auto">
            <a:xfrm>
              <a:off x="3061807" y="5596088"/>
              <a:ext cx="7398179" cy="523220"/>
            </a:xfrm>
            <a:prstGeom prst="rect">
              <a:avLst/>
            </a:prstGeom>
            <a:solidFill>
              <a:srgbClr val="B4F7E3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>
                  <a:latin typeface="楷体" pitchFamily="49" charset="-122"/>
                  <a:ea typeface="楷体" pitchFamily="49" charset="-122"/>
                </a:rPr>
                <a:t>成年牛的胃由瘤胃、网胃、瓣胃、皱胃组成。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98463" y="284163"/>
            <a:ext cx="749300" cy="769937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8088" y="284163"/>
            <a:ext cx="749300" cy="769937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料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17713" y="284163"/>
            <a:ext cx="747712" cy="769937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袋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255" y="92710"/>
            <a:ext cx="11047730" cy="133363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默读课文1—</a:t>
            </a:r>
            <a:r>
              <a:rPr lang="en-US" altLang="zh-CN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自然段，回答：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 红头为什么会到牛肚子里去“旅行”？</a:t>
            </a:r>
            <a:endParaRPr lang="zh-CN" altLang="en-US" sz="3600" b="1" kern="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0200" y="4021138"/>
            <a:ext cx="104981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红头在</a:t>
            </a:r>
            <a:r>
              <a:rPr lang="zh-CN" altLang="en-US" sz="3600" b="1">
                <a:latin typeface="楷体" pitchFamily="49" charset="-122"/>
                <a:ea typeface="楷体" pitchFamily="49" charset="-122"/>
                <a:sym typeface="+mn-ea"/>
              </a:rPr>
              <a:t>毫无防备、始料不及</a:t>
            </a:r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的情况下，就被大黄牛卷到了嘴里。</a:t>
            </a:r>
            <a:endParaRPr lang="zh-CN" altLang="en-US" sz="3600" b="1"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0200" y="1512888"/>
            <a:ext cx="11774488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sym typeface="+mn-ea"/>
              </a:rPr>
              <a:t>正在这时，一头大黄牛从红头后面慢慢走过来。红头做梦也没有想到，大黄牛突然低下头来吃草。可怜的红头还没有来得及跳开，就和草一起被大黄牛卷到嘴里了。</a:t>
            </a:r>
          </a:p>
        </p:txBody>
      </p:sp>
      <p:cxnSp>
        <p:nvCxnSpPr>
          <p:cNvPr id="10" name="直接连接符 9"/>
          <p:cNvCxnSpPr>
            <a:cxnSpLocks/>
          </p:cNvCxnSpPr>
          <p:nvPr/>
        </p:nvCxnSpPr>
        <p:spPr>
          <a:xfrm>
            <a:off x="4079875" y="2892425"/>
            <a:ext cx="7764463" cy="0"/>
          </a:xfrm>
          <a:prstGeom prst="line">
            <a:avLst/>
          </a:prstGeom>
          <a:ln w="41275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cxnSpLocks/>
          </p:cNvCxnSpPr>
          <p:nvPr/>
        </p:nvCxnSpPr>
        <p:spPr>
          <a:xfrm>
            <a:off x="427038" y="3529013"/>
            <a:ext cx="10774362" cy="0"/>
          </a:xfrm>
          <a:prstGeom prst="line">
            <a:avLst/>
          </a:prstGeom>
          <a:ln w="41275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5116513" y="5248275"/>
            <a:ext cx="2509837" cy="588963"/>
          </a:xfrm>
          <a:prstGeom prst="roundRect">
            <a:avLst/>
          </a:prstGeom>
          <a:noFill/>
          <a:ln w="38100"/>
          <a:extLst>
            <a:ext uri="{909E8E84-426E-40DD-AFC4-6F175D3DCCD1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299075" y="5221288"/>
            <a:ext cx="250983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意外遭遇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1"/>
      <p:bldP spid="11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2255" y="92710"/>
            <a:ext cx="11047730" cy="147155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dirty="0">
                <a:solidFill>
                  <a:srgbClr val="0000FF"/>
                </a:solidFill>
                <a:latin typeface="+mn-lt"/>
                <a:ea typeface="+mn-ea"/>
              </a:rPr>
              <a:t>用“○”圈出语段中描写青头动作的词语</a:t>
            </a:r>
            <a:r>
              <a:rPr lang="zh-CN" altLang="en-US" sz="4000" b="1" dirty="0">
                <a:solidFill>
                  <a:srgbClr val="0000FF"/>
                </a:solidFill>
                <a:latin typeface="+mn-lt"/>
                <a:ea typeface="+mn-ea"/>
              </a:rPr>
              <a:t>，并说说你从中体会到了什么？</a:t>
            </a:r>
            <a:endParaRPr lang="zh-CN" altLang="en-US" sz="4000" b="1" kern="0" dirty="0">
              <a:solidFill>
                <a:srgbClr val="00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3038" y="1900238"/>
            <a:ext cx="1177448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>
                <a:latin typeface="Calibri" pitchFamily="34" charset="0"/>
              </a:rPr>
              <a:t>         </a:t>
            </a:r>
            <a:r>
              <a:rPr lang="zh-CN" altLang="zh-CN" sz="4000">
                <a:latin typeface="Calibri" pitchFamily="34" charset="0"/>
              </a:rPr>
              <a:t>青头大吃一惊，它一下子蹦到牛身上</a:t>
            </a:r>
            <a:r>
              <a:rPr lang="zh-CN" altLang="en-US" sz="4000">
                <a:latin typeface="Calibri" pitchFamily="34" charset="0"/>
              </a:rPr>
              <a:t>，</a:t>
            </a:r>
            <a:r>
              <a:rPr lang="zh-CN" altLang="zh-CN" sz="4000">
                <a:latin typeface="Calibri" pitchFamily="34" charset="0"/>
              </a:rPr>
              <a:t>可是那头牛用尾巴轻轻一扫，青头就给摔到地上了</a:t>
            </a:r>
            <a:r>
              <a:rPr lang="zh-CN" altLang="en-US" sz="4000">
                <a:latin typeface="Calibri" pitchFamily="34" charset="0"/>
              </a:rPr>
              <a:t>。</a:t>
            </a:r>
            <a:r>
              <a:rPr lang="zh-CN" altLang="zh-CN" sz="4000">
                <a:latin typeface="Calibri" pitchFamily="34" charset="0"/>
              </a:rPr>
              <a:t>青头不顾身上的疼痛，一骨碌爬起来大声喊：“躲过它的牙齿</a:t>
            </a:r>
            <a:r>
              <a:rPr lang="zh-CN" altLang="en-US" sz="4000">
                <a:latin typeface="Calibri" pitchFamily="34" charset="0"/>
              </a:rPr>
              <a:t>，</a:t>
            </a:r>
            <a:r>
              <a:rPr lang="zh-CN" altLang="zh-CN" sz="4000">
                <a:latin typeface="Calibri" pitchFamily="34" charset="0"/>
              </a:rPr>
              <a:t>牛</a:t>
            </a:r>
            <a:r>
              <a:rPr lang="zh-CN" altLang="en-US" sz="4000">
                <a:latin typeface="Calibri" pitchFamily="34" charset="0"/>
              </a:rPr>
              <a:t>在</a:t>
            </a:r>
            <a:r>
              <a:rPr lang="zh-CN" altLang="zh-CN" sz="4000">
                <a:latin typeface="Calibri" pitchFamily="34" charset="0"/>
              </a:rPr>
              <a:t>这时候不会仔细嚼的，它会把你和草一起吞到肚子里去……”</a:t>
            </a:r>
            <a:endParaRPr lang="zh-CN" altLang="en-US" sz="4000" b="1">
              <a:solidFill>
                <a:srgbClr val="0000FF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11150" y="5367338"/>
            <a:ext cx="105933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Calibri" pitchFamily="34" charset="0"/>
              </a:rPr>
              <a:t>青头临危不乱</a:t>
            </a:r>
            <a:r>
              <a:rPr lang="zh-CN" altLang="en-US" sz="4000">
                <a:solidFill>
                  <a:srgbClr val="FF0000"/>
                </a:solidFill>
                <a:latin typeface="Calibri" pitchFamily="34" charset="0"/>
              </a:rPr>
              <a:t>、</a:t>
            </a:r>
            <a:r>
              <a:rPr lang="zh-CN" altLang="zh-CN" sz="4000">
                <a:solidFill>
                  <a:srgbClr val="FF0000"/>
                </a:solidFill>
                <a:latin typeface="Calibri" pitchFamily="34" charset="0"/>
              </a:rPr>
              <a:t>青头与红头感情</a:t>
            </a:r>
            <a:r>
              <a:rPr lang="zh-CN" altLang="en-US" sz="4000">
                <a:solidFill>
                  <a:srgbClr val="FF0000"/>
                </a:solidFill>
                <a:latin typeface="Calibri" pitchFamily="34" charset="0"/>
              </a:rPr>
              <a:t>真挚。</a:t>
            </a:r>
            <a:endParaRPr lang="zh-CN" altLang="en-US" sz="4000" b="1">
              <a:solidFill>
                <a:srgbClr val="FF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  <p:sp>
        <p:nvSpPr>
          <p:cNvPr id="29" name="Oval 13"/>
          <p:cNvSpPr>
            <a:spLocks noChangeArrowheads="1"/>
          </p:cNvSpPr>
          <p:nvPr/>
        </p:nvSpPr>
        <p:spPr bwMode="auto">
          <a:xfrm flipV="1">
            <a:off x="6740525" y="1870075"/>
            <a:ext cx="766763" cy="8334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1" name="Oval 13"/>
          <p:cNvSpPr>
            <a:spLocks noChangeArrowheads="1"/>
          </p:cNvSpPr>
          <p:nvPr/>
        </p:nvSpPr>
        <p:spPr bwMode="auto">
          <a:xfrm flipV="1">
            <a:off x="4264025" y="3403600"/>
            <a:ext cx="3243263" cy="795338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 flipV="1">
            <a:off x="7262813" y="2633663"/>
            <a:ext cx="765175" cy="8334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 flipV="1">
            <a:off x="8318500" y="3354388"/>
            <a:ext cx="765175" cy="833437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29" grpId="0" animBg="1"/>
      <p:bldP spid="31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230" y="326313"/>
            <a:ext cx="11047730" cy="23031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默读课文第</a:t>
            </a:r>
            <a:r>
              <a:rPr lang="en-US" altLang="zh-CN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—18自然段，</a:t>
            </a: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从文中画出说明红头</a:t>
            </a:r>
            <a:endParaRPr lang="en-US" altLang="zh-CN" sz="3600" b="1" kern="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所在地点的语句。</a:t>
            </a: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回答：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kern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红头是怎样在牛肚子里旅行的？</a:t>
            </a:r>
            <a:endParaRPr lang="zh-CN" altLang="en-US" sz="3600" b="1" kern="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2775" y="3267075"/>
            <a:ext cx="1049655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4000" b="1">
                <a:latin typeface="楷体" pitchFamily="49" charset="-122"/>
                <a:ea typeface="楷体" pitchFamily="49" charset="-122"/>
                <a:sym typeface="+mn-ea"/>
              </a:rPr>
              <a:t>红头在牛肚子里旅行的路线是：</a:t>
            </a:r>
          </a:p>
          <a:p>
            <a:pPr>
              <a:lnSpc>
                <a:spcPct val="170000"/>
              </a:lnSpc>
            </a:pPr>
            <a:r>
              <a:rPr lang="zh-CN" altLang="en-US" sz="3600" b="1">
                <a:latin typeface="楷体" pitchFamily="49" charset="-122"/>
                <a:ea typeface="楷体" pitchFamily="49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嘴里→第一个胃→第二个胃→牛嘴里→出来。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-131763" y="774700"/>
            <a:ext cx="11480801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rgbClr val="0000FF"/>
                </a:solidFill>
                <a:latin typeface="Calibri" pitchFamily="34" charset="0"/>
              </a:rPr>
              <a:t>     </a:t>
            </a:r>
            <a:r>
              <a:rPr lang="en-US" altLang="zh-CN" sz="2800">
                <a:solidFill>
                  <a:srgbClr val="0000FF"/>
                </a:solidFill>
                <a:latin typeface="Calibri" pitchFamily="34" charset="0"/>
              </a:rPr>
              <a:t>  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当红头被大黄牛吃到嘴里时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青头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30200" y="1357313"/>
            <a:ext cx="12242800" cy="633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告诉红头躲过牛的牙齿 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）</a:t>
            </a:r>
          </a:p>
        </p:txBody>
      </p:sp>
      <p:sp>
        <p:nvSpPr>
          <p:cNvPr id="4" name="矩形 3"/>
          <p:cNvSpPr/>
          <p:nvPr/>
        </p:nvSpPr>
        <p:spPr>
          <a:xfrm>
            <a:off x="148590" y="45720"/>
            <a:ext cx="11366500" cy="66883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kern="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内容练习说话：</a:t>
            </a:r>
            <a:r>
              <a:rPr sz="3600" b="1" kern="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sz="3600" b="1" kern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977563" y="2381250"/>
            <a:ext cx="538162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Calibri" pitchFamily="34" charset="0"/>
              </a:rPr>
              <a:t>真诚的友谊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-131763" y="1816100"/>
            <a:ext cx="11480801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rgbClr val="0000FF"/>
                </a:solidFill>
                <a:latin typeface="Calibri" pitchFamily="34" charset="0"/>
              </a:rPr>
              <a:t>     </a:t>
            </a:r>
            <a:r>
              <a:rPr lang="en-US" altLang="zh-CN" sz="2800">
                <a:solidFill>
                  <a:srgbClr val="0000FF"/>
                </a:solidFill>
                <a:latin typeface="Calibri" pitchFamily="34" charset="0"/>
              </a:rPr>
              <a:t>  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当红头被吞进牛肚子里时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青头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30200" y="2381250"/>
            <a:ext cx="12242800" cy="633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告诉红头牛的前三个胃是贮藏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食物的，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第四个胃是管消化的。 ）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</a:t>
            </a:r>
            <a:endParaRPr lang="zh-CN" altLang="en-US" sz="3200" b="1">
              <a:solidFill>
                <a:srgbClr val="FF0000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-131763" y="2879725"/>
            <a:ext cx="1148080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rgbClr val="0000FF"/>
                </a:solidFill>
                <a:latin typeface="Calibri" pitchFamily="34" charset="0"/>
              </a:rPr>
              <a:t>     </a:t>
            </a:r>
            <a:r>
              <a:rPr lang="en-US" altLang="zh-CN" sz="2800">
                <a:solidFill>
                  <a:srgbClr val="0000FF"/>
                </a:solidFill>
                <a:latin typeface="Calibri" pitchFamily="34" charset="0"/>
              </a:rPr>
              <a:t>  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当红头感到悲哀沮丧时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青头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50825" y="3581400"/>
            <a:ext cx="13839825" cy="633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鼓励红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头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是勇敢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的蟋蟀，一定能出来。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）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-207963" y="4057650"/>
            <a:ext cx="11480801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rgbClr val="0000FF"/>
                </a:solidFill>
                <a:latin typeface="Calibri" pitchFamily="34" charset="0"/>
              </a:rPr>
              <a:t>     </a:t>
            </a:r>
            <a:r>
              <a:rPr lang="en-US" altLang="zh-CN" sz="2800">
                <a:solidFill>
                  <a:srgbClr val="0000FF"/>
                </a:solidFill>
                <a:latin typeface="Calibri" pitchFamily="34" charset="0"/>
              </a:rPr>
              <a:t>  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当红头重新回到牛嘴里</a:t>
            </a:r>
            <a:r>
              <a:rPr lang="zh-CN" altLang="en-US" sz="2800">
                <a:solidFill>
                  <a:srgbClr val="0000FF"/>
                </a:solidFill>
                <a:latin typeface="Calibri" pitchFamily="34" charset="0"/>
              </a:rPr>
              <a:t>，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但已经不能动弹时，青头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30200" y="4757738"/>
            <a:ext cx="15463838" cy="633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爬到牛鼻子上，在牛鼻孔里蹭来蹭去。</a:t>
            </a:r>
            <a:r>
              <a:rPr lang="zh-CN" altLang="en-US" sz="32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</a:t>
            </a: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）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-207963" y="5295900"/>
            <a:ext cx="11480801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rgbClr val="0000FF"/>
                </a:solidFill>
                <a:latin typeface="Calibri" pitchFamily="34" charset="0"/>
              </a:rPr>
              <a:t>     </a:t>
            </a:r>
            <a:r>
              <a:rPr lang="en-US" altLang="zh-CN" sz="280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en-US" altLang="zh-CN" sz="2400">
                <a:solidFill>
                  <a:srgbClr val="0000FF"/>
                </a:solidFill>
                <a:latin typeface="Calibri" pitchFamily="34" charset="0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当红头流着眼泪感谢它时，青头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    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50825" y="5821363"/>
            <a:ext cx="12244388" cy="6334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  <a:sym typeface="+mn-ea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笑眯眯地开导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红头不要哭，就算在牛肚子里做了一次旅行。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1"/>
      <p:bldP spid="13" grpId="0"/>
      <p:bldP spid="18" grpId="1"/>
      <p:bldP spid="23" grpId="0"/>
      <p:bldP spid="24" grpId="1"/>
      <p:bldP spid="25" grpId="0"/>
      <p:bldP spid="26" grpId="1"/>
      <p:bldP spid="27" grpId="0"/>
      <p:bldP spid="2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5" name="Text Box 15"/>
          <p:cNvSpPr txBox="1">
            <a:spLocks noChangeArrowheads="1"/>
          </p:cNvSpPr>
          <p:nvPr/>
        </p:nvSpPr>
        <p:spPr bwMode="auto">
          <a:xfrm>
            <a:off x="3914775" y="1631950"/>
            <a:ext cx="49498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Calibri" pitchFamily="34" charset="0"/>
              </a:rPr>
              <a:t>在牛肚子里旅行</a:t>
            </a:r>
          </a:p>
        </p:txBody>
      </p:sp>
      <p:sp>
        <p:nvSpPr>
          <p:cNvPr id="46101" name="Text Box 21"/>
          <p:cNvSpPr txBox="1">
            <a:spLocks noChangeArrowheads="1"/>
          </p:cNvSpPr>
          <p:nvPr/>
        </p:nvSpPr>
        <p:spPr bwMode="auto">
          <a:xfrm>
            <a:off x="1935163" y="2519363"/>
            <a:ext cx="89058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嘴里→第一个胃→第二个胃→牛嘴里→出来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43400" y="3870325"/>
            <a:ext cx="3878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友谊真诚、深厚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96150" y="3840163"/>
            <a:ext cx="2052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红头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232150" y="3870325"/>
            <a:ext cx="2051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青头</a:t>
            </a:r>
          </a:p>
        </p:txBody>
      </p:sp>
      <p:grpSp>
        <p:nvGrpSpPr>
          <p:cNvPr id="66566" name="组合 10"/>
          <p:cNvGrpSpPr>
            <a:grpSpLocks/>
          </p:cNvGrpSpPr>
          <p:nvPr/>
        </p:nvGrpSpPr>
        <p:grpSpPr bwMode="auto">
          <a:xfrm>
            <a:off x="12700" y="331788"/>
            <a:ext cx="3260725" cy="1098550"/>
            <a:chOff x="12038" y="331387"/>
            <a:chExt cx="3261030" cy="1098952"/>
          </a:xfrm>
        </p:grpSpPr>
        <p:grpSp>
          <p:nvGrpSpPr>
            <p:cNvPr id="66567" name="组合 13"/>
            <p:cNvGrpSpPr>
              <a:grpSpLocks/>
            </p:cNvGrpSpPr>
            <p:nvPr/>
          </p:nvGrpSpPr>
          <p:grpSpPr bwMode="auto"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964769" y="2511790"/>
                <a:ext cx="187501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974295" y="3189901"/>
                <a:ext cx="1876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3"/>
              <p:cNvSpPr txBox="1">
                <a:spLocks noChangeArrowheads="1"/>
              </p:cNvSpPr>
              <p:nvPr/>
            </p:nvSpPr>
            <p:spPr bwMode="auto">
              <a:xfrm>
                <a:off x="1937780" y="2543552"/>
                <a:ext cx="2246522" cy="58282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spc="500">
                    <a:latin typeface="黑体" panose="02010609060101010101" pitchFamily="49" charset="-122"/>
                    <a:ea typeface="黑体" panose="02010609060101010101" pitchFamily="49" charset="-122"/>
                  </a:rPr>
                  <a:t>层次梳理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3831844" y="2511790"/>
                <a:ext cx="306417" cy="335085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3849309" y="2827819"/>
                <a:ext cx="269900" cy="36208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6568" name="图片 1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038" y="331387"/>
              <a:ext cx="1051489" cy="1098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/>
      <p:bldP spid="46101" grpId="0"/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215900" y="1803400"/>
            <a:ext cx="1186815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         </a:t>
            </a:r>
            <a:r>
              <a:rPr lang="zh-CN" altLang="en-US" sz="3600">
                <a:latin typeface="楷体" pitchFamily="49" charset="-122"/>
                <a:ea typeface="楷体" pitchFamily="49" charset="-122"/>
                <a:sym typeface="+mn-ea"/>
              </a:rPr>
              <a:t>本文是一篇有趣的科普童话，通过写红头和青头两只小蟋蟀在玩捉迷藏时，红头不幸被牛吞进肚子里，然后在青头的鼓励和帮助下，在牛肚子里“旅行”了一次，最后侥幸逃脱的危险经历，赞扬了青头临危不惧、重情重义以及能灵活运用知识战胜困难的精神品质。</a:t>
            </a:r>
            <a:endParaRPr lang="zh-CN" altLang="en-US" sz="4000" b="1">
              <a:solidFill>
                <a:srgbClr val="FF0000"/>
              </a:solidFill>
              <a:latin typeface="华文楷体"/>
              <a:ea typeface="华文楷体"/>
              <a:cs typeface="华文楷体"/>
              <a:sym typeface="+mn-ea"/>
            </a:endParaRPr>
          </a:p>
        </p:txBody>
      </p:sp>
      <p:grpSp>
        <p:nvGrpSpPr>
          <p:cNvPr id="67586" name="组合 5"/>
          <p:cNvGrpSpPr>
            <a:grpSpLocks/>
          </p:cNvGrpSpPr>
          <p:nvPr/>
        </p:nvGrpSpPr>
        <p:grpSpPr bwMode="auto">
          <a:xfrm>
            <a:off x="19050" y="357188"/>
            <a:ext cx="3254375" cy="981075"/>
            <a:chOff x="18662" y="357049"/>
            <a:chExt cx="3254406" cy="980919"/>
          </a:xfrm>
        </p:grpSpPr>
        <p:grpSp>
          <p:nvGrpSpPr>
            <p:cNvPr id="67587" name="组合 6"/>
            <p:cNvGrpSpPr>
              <a:grpSpLocks/>
            </p:cNvGrpSpPr>
            <p:nvPr/>
          </p:nvGrpSpPr>
          <p:grpSpPr bwMode="auto"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964956" y="2511933"/>
                <a:ext cx="187485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1974481" y="3191275"/>
                <a:ext cx="18764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3"/>
              <p:cNvSpPr txBox="1">
                <a:spLocks noChangeArrowheads="1"/>
              </p:cNvSpPr>
              <p:nvPr/>
            </p:nvSpPr>
            <p:spPr bwMode="auto">
              <a:xfrm>
                <a:off x="1937969" y="2543678"/>
                <a:ext cx="2246333" cy="58410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主旨归纳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3831874" y="2511933"/>
                <a:ext cx="306391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V="1">
                <a:off x="3849337" y="2829382"/>
                <a:ext cx="26987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7588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8662" y="357049"/>
              <a:ext cx="1090423" cy="980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9975" y="3281363"/>
            <a:ext cx="10342563" cy="2089150"/>
          </a:xfrm>
        </p:spPr>
        <p:txBody>
          <a:bodyPr rtlCol="0">
            <a:normAutofit fontScale="90000"/>
          </a:bodyPr>
          <a:lstStyle/>
          <a:p>
            <a:pPr fontAlgn="auto">
              <a:lnSpc>
                <a:spcPct val="210000"/>
              </a:lnSpc>
              <a:spcAft>
                <a:spcPts val="0"/>
              </a:spcAft>
              <a:defRPr/>
            </a:pPr>
            <a:r>
              <a:rPr lang="en-US" altLang="zh-CN" sz="36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4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</a:rPr>
              <a:t>这个故事启示我们：</a:t>
            </a:r>
            <a:br>
              <a:rPr lang="zh-CN" altLang="en-US" sz="4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</a:rPr>
            </a:br>
            <a:r>
              <a:rPr lang="zh-CN" altLang="en-US" sz="4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楷体" panose="02010600040101010101" charset="-122"/>
              </a:rPr>
              <a:t>    </a:t>
            </a:r>
            <a:r>
              <a:rPr lang="zh-CN" altLang="en-US" sz="4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当遇到困难和危险时，朋友的帮助和支持是战胜困难的力量。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0538" y="284163"/>
            <a:ext cx="747712" cy="769937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endParaRPr lang="zh-CN" altLang="en-US" sz="44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8575" y="284163"/>
            <a:ext cx="749300" cy="769937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灵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8200" y="284163"/>
            <a:ext cx="747713" cy="769937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16238" y="284163"/>
            <a:ext cx="749300" cy="769937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悟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29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49138" cy="668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3" name="组合 44"/>
          <p:cNvGrpSpPr>
            <a:grpSpLocks/>
          </p:cNvGrpSpPr>
          <p:nvPr/>
        </p:nvGrpSpPr>
        <p:grpSpPr bwMode="auto">
          <a:xfrm>
            <a:off x="73025" y="192088"/>
            <a:ext cx="3200400" cy="1117600"/>
            <a:chOff x="73041" y="192552"/>
            <a:chExt cx="3200027" cy="1116663"/>
          </a:xfrm>
        </p:grpSpPr>
        <p:grpSp>
          <p:nvGrpSpPr>
            <p:cNvPr id="69640" name="组合 45"/>
            <p:cNvGrpSpPr>
              <a:grpSpLocks/>
            </p:cNvGrpSpPr>
            <p:nvPr/>
          </p:nvGrpSpPr>
          <p:grpSpPr bwMode="auto"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48" name="直接连接符 47"/>
              <p:cNvCxnSpPr/>
              <p:nvPr/>
            </p:nvCxnSpPr>
            <p:spPr>
              <a:xfrm>
                <a:off x="1965236" y="2510668"/>
                <a:ext cx="187461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1974760" y="3191134"/>
                <a:ext cx="187620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3"/>
              <p:cNvSpPr txBox="1">
                <a:spLocks noChangeArrowheads="1"/>
              </p:cNvSpPr>
              <p:nvPr/>
            </p:nvSpPr>
            <p:spPr bwMode="auto">
              <a:xfrm>
                <a:off x="1938252" y="2542391"/>
                <a:ext cx="2246050" cy="58529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spc="5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课后作业</a:t>
                </a: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3831918" y="2510668"/>
                <a:ext cx="306352" cy="336268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3849379" y="2827901"/>
                <a:ext cx="269844" cy="36323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9641" name="图片 4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3041" y="192552"/>
              <a:ext cx="976164" cy="11166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782638" y="1622425"/>
            <a:ext cx="10980737" cy="1336675"/>
            <a:chOff x="1058284" y="3122273"/>
            <a:chExt cx="10981490" cy="1335543"/>
          </a:xfrm>
        </p:grpSpPr>
        <p:sp>
          <p:nvSpPr>
            <p:cNvPr id="69638" name="矩形 13"/>
            <p:cNvSpPr>
              <a:spLocks noChangeArrowheads="1"/>
            </p:cNvSpPr>
            <p:nvPr/>
          </p:nvSpPr>
          <p:spPr bwMode="auto">
            <a:xfrm>
              <a:off x="1058284" y="3122273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571500" indent="-571500">
                <a:buFont typeface="Wingdings" pitchFamily="2" charset="2"/>
                <a:buChar char="Ø"/>
              </a:pPr>
              <a:r>
                <a:rPr lang="en-US" altLang="zh-CN" sz="48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4800">
                <a:solidFill>
                  <a:srgbClr val="FF0000"/>
                </a:solidFill>
                <a:ea typeface="微软雅黑" pitchFamily="34" charset="-122"/>
              </a:endParaRPr>
            </a:p>
          </p:txBody>
        </p:sp>
        <p:sp>
          <p:nvSpPr>
            <p:cNvPr id="69639" name="矩形 11"/>
            <p:cNvSpPr>
              <a:spLocks noChangeArrowheads="1"/>
            </p:cNvSpPr>
            <p:nvPr/>
          </p:nvSpPr>
          <p:spPr bwMode="auto">
            <a:xfrm>
              <a:off x="1897097" y="3195932"/>
              <a:ext cx="10142677" cy="126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800" b="1">
                  <a:solidFill>
                    <a:srgbClr val="0000FF"/>
                  </a:solidFill>
                  <a:latin typeface="黑体" pitchFamily="49" charset="-122"/>
                  <a:ea typeface="黑体" pitchFamily="49" charset="-122"/>
                </a:rPr>
                <a:t>请同学们借助红头旅行的线路图，试着讲述一下这个故事。</a:t>
              </a:r>
              <a:endParaRPr lang="zh-CN" altLang="en-US" sz="3800">
                <a:solidFill>
                  <a:srgbClr val="0000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06450" y="2946400"/>
            <a:ext cx="9777413" cy="3378200"/>
            <a:chOff x="1058284" y="4152801"/>
            <a:chExt cx="9777163" cy="3378544"/>
          </a:xfrm>
        </p:grpSpPr>
        <p:sp>
          <p:nvSpPr>
            <p:cNvPr id="69636" name="矩形 13"/>
            <p:cNvSpPr>
              <a:spLocks noChangeArrowheads="1"/>
            </p:cNvSpPr>
            <p:nvPr/>
          </p:nvSpPr>
          <p:spPr bwMode="auto">
            <a:xfrm>
              <a:off x="1058284" y="4152801"/>
              <a:ext cx="593835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571500" indent="-571500">
                <a:buFont typeface="Wingdings" pitchFamily="2" charset="2"/>
                <a:buChar char="Ø"/>
              </a:pPr>
              <a:r>
                <a:rPr lang="en-US" altLang="zh-CN" sz="48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endParaRPr lang="zh-CN" altLang="en-US" sz="4800">
                <a:solidFill>
                  <a:srgbClr val="FF0000"/>
                </a:solidFill>
                <a:ea typeface="微软雅黑" pitchFamily="34" charset="-122"/>
              </a:endParaRPr>
            </a:p>
          </p:txBody>
        </p:sp>
        <p:sp>
          <p:nvSpPr>
            <p:cNvPr id="69637" name="矩形 14"/>
            <p:cNvSpPr>
              <a:spLocks noChangeArrowheads="1"/>
            </p:cNvSpPr>
            <p:nvPr/>
          </p:nvSpPr>
          <p:spPr bwMode="auto">
            <a:xfrm>
              <a:off x="1897096" y="4233006"/>
              <a:ext cx="8938351" cy="3298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zh-CN" altLang="en-US" sz="2400">
                  <a:solidFill>
                    <a:srgbClr val="0000FF"/>
                  </a:solidFill>
                  <a:ea typeface="微软雅黑" pitchFamily="34" charset="-122"/>
                </a:rPr>
                <a:t>①用线路图提示自己所讲的内容；</a:t>
              </a:r>
              <a:endParaRPr lang="en-US" altLang="zh-CN" sz="2400">
                <a:solidFill>
                  <a:srgbClr val="0000FF"/>
                </a:solidFill>
                <a:ea typeface="微软雅黑" pitchFamily="34" charset="-122"/>
              </a:endParaRPr>
            </a:p>
            <a:p>
              <a:pPr>
                <a:lnSpc>
                  <a:spcPts val="5000"/>
                </a:lnSpc>
              </a:pPr>
              <a:r>
                <a:rPr lang="zh-CN" altLang="en-US" sz="2400">
                  <a:solidFill>
                    <a:srgbClr val="0000FF"/>
                  </a:solidFill>
                  <a:ea typeface="微软雅黑" pitchFamily="34" charset="-122"/>
                </a:rPr>
                <a:t>②可以适当加上表达红头心情的词句；</a:t>
              </a:r>
              <a:endParaRPr lang="en-US" altLang="zh-CN" sz="2400">
                <a:solidFill>
                  <a:srgbClr val="0000FF"/>
                </a:solidFill>
                <a:ea typeface="微软雅黑" pitchFamily="34" charset="-122"/>
              </a:endParaRPr>
            </a:p>
            <a:p>
              <a:pPr>
                <a:lnSpc>
                  <a:spcPts val="5000"/>
                </a:lnSpc>
              </a:pPr>
              <a:r>
                <a:rPr lang="zh-CN" altLang="en-US" sz="2400">
                  <a:solidFill>
                    <a:srgbClr val="0000FF"/>
                  </a:solidFill>
                  <a:ea typeface="微软雅黑" pitchFamily="34" charset="-122"/>
                </a:rPr>
                <a:t>③可以加上表达青头心情的词句；</a:t>
              </a:r>
              <a:endParaRPr lang="en-US" altLang="zh-CN" sz="2400">
                <a:solidFill>
                  <a:srgbClr val="0000FF"/>
                </a:solidFill>
                <a:ea typeface="微软雅黑" pitchFamily="34" charset="-122"/>
              </a:endParaRPr>
            </a:p>
            <a:p>
              <a:pPr>
                <a:lnSpc>
                  <a:spcPts val="5000"/>
                </a:lnSpc>
              </a:pPr>
              <a:r>
                <a:rPr lang="zh-CN" altLang="en-US" sz="2400">
                  <a:solidFill>
                    <a:srgbClr val="0000FF"/>
                  </a:solidFill>
                  <a:ea typeface="微软雅黑" pitchFamily="34" charset="-122"/>
                </a:rPr>
                <a:t>④还可以边讲边做动作，丰富自己的复述</a:t>
              </a:r>
              <a:endParaRPr lang="en-US" altLang="zh-CN" sz="2400">
                <a:solidFill>
                  <a:srgbClr val="0000FF"/>
                </a:solidFill>
                <a:ea typeface="微软雅黑" pitchFamily="34" charset="-122"/>
              </a:endParaRPr>
            </a:p>
            <a:p>
              <a:pPr>
                <a:lnSpc>
                  <a:spcPts val="5000"/>
                </a:lnSpc>
              </a:pPr>
              <a:r>
                <a:rPr lang="zh-CN" altLang="en-US" sz="2400">
                  <a:solidFill>
                    <a:srgbClr val="0000FF"/>
                  </a:solidFill>
                  <a:ea typeface="微软雅黑" pitchFamily="34" charset="-122"/>
                </a:rPr>
                <a:t>⑤还可以把自己想象成故事中的人物来讲述故事，从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>
          <a:xfrm>
            <a:off x="757238" y="177800"/>
            <a:ext cx="9126537" cy="2686050"/>
          </a:xfrm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zh-CN" altLang="en-US" sz="6000" b="1" smtClean="0">
                <a:latin typeface="华文楷体"/>
                <a:ea typeface="华文楷体"/>
                <a:cs typeface="华文楷体"/>
              </a:rPr>
              <a:t>咱、偷、答、应、卷、骨、</a:t>
            </a:r>
            <a:r>
              <a:rPr lang="en-US" altLang="zh-CN" sz="6000" b="1" smtClean="0">
                <a:latin typeface="华文楷体"/>
                <a:ea typeface="华文楷体"/>
                <a:cs typeface="华文楷体"/>
              </a:rPr>
              <a:t/>
            </a:r>
            <a:br>
              <a:rPr lang="en-US" altLang="zh-CN" sz="6000" b="1" smtClean="0">
                <a:latin typeface="华文楷体"/>
                <a:ea typeface="华文楷体"/>
                <a:cs typeface="华文楷体"/>
              </a:rPr>
            </a:br>
            <a:r>
              <a:rPr lang="zh-CN" altLang="en-US" sz="6000" b="1" smtClean="0">
                <a:latin typeface="华文楷体"/>
                <a:ea typeface="华文楷体"/>
                <a:cs typeface="华文楷体"/>
              </a:rPr>
              <a:t>齿、嚼、吞、胃、悲、咽、</a:t>
            </a:r>
            <a:r>
              <a:rPr lang="en-US" altLang="zh-CN" sz="6000" b="1" smtClean="0">
                <a:latin typeface="华文楷体"/>
                <a:ea typeface="华文楷体"/>
                <a:cs typeface="华文楷体"/>
              </a:rPr>
              <a:t/>
            </a:r>
            <a:br>
              <a:rPr lang="en-US" altLang="zh-CN" sz="6000" b="1" smtClean="0">
                <a:latin typeface="华文楷体"/>
                <a:ea typeface="华文楷体"/>
                <a:cs typeface="华文楷体"/>
              </a:rPr>
            </a:br>
            <a:r>
              <a:rPr lang="zh-CN" altLang="en-US" sz="6000" b="1" smtClean="0">
                <a:latin typeface="华文楷体"/>
                <a:ea typeface="华文楷体"/>
                <a:cs typeface="华文楷体"/>
              </a:rPr>
              <a:t>几、泪、眯</a:t>
            </a: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>
          <a:xfrm>
            <a:off x="569913" y="2968625"/>
            <a:ext cx="10515600" cy="2611438"/>
          </a:xfrm>
        </p:spPr>
        <p:txBody>
          <a:bodyPr/>
          <a:lstStyle/>
          <a:p>
            <a:r>
              <a:rPr lang="zh-CN" altLang="en-US" sz="3600" b="1" smtClean="0">
                <a:solidFill>
                  <a:srgbClr val="002060"/>
                </a:solidFill>
              </a:rPr>
              <a:t>前鼻音：</a:t>
            </a:r>
            <a:endParaRPr lang="en-US" altLang="zh-CN" sz="3600" b="1" smtClean="0">
              <a:solidFill>
                <a:srgbClr val="002060"/>
              </a:solidFill>
            </a:endParaRPr>
          </a:p>
          <a:p>
            <a:r>
              <a:rPr lang="zh-CN" altLang="en-US" sz="3600" b="1" smtClean="0">
                <a:solidFill>
                  <a:srgbClr val="002060"/>
                </a:solidFill>
              </a:rPr>
              <a:t>后鼻音：</a:t>
            </a:r>
            <a:endParaRPr lang="en-US" altLang="zh-CN" sz="3600" b="1" smtClean="0">
              <a:solidFill>
                <a:srgbClr val="002060"/>
              </a:solidFill>
            </a:endParaRPr>
          </a:p>
          <a:p>
            <a:r>
              <a:rPr lang="zh-CN" altLang="en-US" sz="3600" b="1" smtClean="0">
                <a:solidFill>
                  <a:srgbClr val="002060"/>
                </a:solidFill>
              </a:rPr>
              <a:t>翘舌音：</a:t>
            </a:r>
            <a:endParaRPr lang="en-US" altLang="zh-CN" sz="3600" b="1" smtClean="0">
              <a:solidFill>
                <a:srgbClr val="002060"/>
              </a:solidFill>
            </a:endParaRPr>
          </a:p>
          <a:p>
            <a:r>
              <a:rPr lang="zh-CN" altLang="en-US" sz="3600" b="1" smtClean="0">
                <a:solidFill>
                  <a:srgbClr val="002060"/>
                </a:solidFill>
              </a:rPr>
              <a:t>平舌音：</a:t>
            </a:r>
            <a:endParaRPr lang="en-US" altLang="zh-CN" sz="3600" b="1" smtClean="0">
              <a:solidFill>
                <a:srgbClr val="002060"/>
              </a:solidFill>
            </a:endParaRPr>
          </a:p>
          <a:p>
            <a:r>
              <a:rPr lang="zh-CN" altLang="en-US" sz="3600" b="1" smtClean="0">
                <a:solidFill>
                  <a:srgbClr val="002060"/>
                </a:solidFill>
                <a:hlinkClick r:id="rId2" action="ppaction://hlinksldjump"/>
              </a:rPr>
              <a:t>多音字</a:t>
            </a:r>
            <a:r>
              <a:rPr lang="zh-CN" altLang="en-US" sz="3600" b="1" smtClean="0">
                <a:solidFill>
                  <a:srgbClr val="002060"/>
                </a:solidFill>
              </a:rPr>
              <a:t>：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16213" y="3001963"/>
            <a:ext cx="3052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咱、卷、吞、咽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06688" y="3625850"/>
            <a:ext cx="23669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应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11450" y="4262438"/>
            <a:ext cx="23669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齿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03513" y="4872038"/>
            <a:ext cx="23653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咱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06688" y="5454650"/>
            <a:ext cx="3062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华文楷体"/>
                <a:ea typeface="华文楷体"/>
                <a:cs typeface="华文楷体"/>
              </a:rPr>
              <a:t>答、应、骨、几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3" name="组合 25"/>
          <p:cNvGrpSpPr>
            <a:grpSpLocks/>
          </p:cNvGrpSpPr>
          <p:nvPr/>
        </p:nvGrpSpPr>
        <p:grpSpPr bwMode="auto">
          <a:xfrm>
            <a:off x="225425" y="163513"/>
            <a:ext cx="3106738" cy="1266825"/>
            <a:chOff x="225760" y="163382"/>
            <a:chExt cx="3105734" cy="1266623"/>
          </a:xfrm>
        </p:grpSpPr>
        <p:grpSp>
          <p:nvGrpSpPr>
            <p:cNvPr id="38964" name="组合 26"/>
            <p:cNvGrpSpPr>
              <a:grpSpLocks/>
            </p:cNvGrpSpPr>
            <p:nvPr/>
          </p:nvGrpSpPr>
          <p:grpSpPr bwMode="auto">
            <a:xfrm>
              <a:off x="1158729" y="567600"/>
              <a:ext cx="2172765" cy="679269"/>
              <a:chOff x="1966053" y="2511380"/>
              <a:chExt cx="2172765" cy="679269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66232" y="2511910"/>
                <a:ext cx="1874232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TextBox 3"/>
              <p:cNvSpPr txBox="1">
                <a:spLocks noChangeArrowheads="1"/>
              </p:cNvSpPr>
              <p:nvPr/>
            </p:nvSpPr>
            <p:spPr bwMode="auto">
              <a:xfrm>
                <a:off x="2058277" y="2543655"/>
                <a:ext cx="2063083" cy="58410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spc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我会认</a:t>
                </a: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3832529" y="2511910"/>
                <a:ext cx="306289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3849986" y="2829359"/>
                <a:ext cx="26978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966232" y="3191252"/>
                <a:ext cx="1904385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8965" name="图片 2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5760" y="163382"/>
              <a:ext cx="1065668" cy="12666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71638" y="1638300"/>
            <a:ext cx="1852612" cy="1917700"/>
            <a:chOff x="902641" y="1677833"/>
            <a:chExt cx="1852653" cy="1917674"/>
          </a:xfrm>
        </p:grpSpPr>
        <p:sp>
          <p:nvSpPr>
            <p:cNvPr id="22" name="文本框 21"/>
            <p:cNvSpPr txBox="1"/>
            <p:nvPr/>
          </p:nvSpPr>
          <p:spPr>
            <a:xfrm>
              <a:off x="902641" y="1677833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tōu 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63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偷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973388" y="1581150"/>
            <a:ext cx="1852612" cy="1974850"/>
            <a:chOff x="803785" y="1619696"/>
            <a:chExt cx="1852653" cy="1975811"/>
          </a:xfrm>
        </p:grpSpPr>
        <p:sp>
          <p:nvSpPr>
            <p:cNvPr id="35" name="文本框 34"/>
            <p:cNvSpPr txBox="1"/>
            <p:nvPr/>
          </p:nvSpPr>
          <p:spPr>
            <a:xfrm>
              <a:off x="803785" y="1619696"/>
              <a:ext cx="1852653" cy="73866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r>
                <a:rPr lang="en-US" altLang="zh-CN" sz="4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ā</a:t>
              </a: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61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答</a:t>
              </a: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4514850" y="1633538"/>
            <a:ext cx="1852613" cy="1922462"/>
            <a:chOff x="943831" y="1672421"/>
            <a:chExt cx="1852653" cy="1923086"/>
          </a:xfrm>
        </p:grpSpPr>
        <p:sp>
          <p:nvSpPr>
            <p:cNvPr id="43" name="文本框 42"/>
            <p:cNvSpPr txBox="1"/>
            <p:nvPr/>
          </p:nvSpPr>
          <p:spPr>
            <a:xfrm>
              <a:off x="943831" y="1672421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yìng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59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应</a:t>
              </a: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5924550" y="1584325"/>
            <a:ext cx="1852613" cy="1971675"/>
            <a:chOff x="952069" y="1622993"/>
            <a:chExt cx="1852653" cy="1972514"/>
          </a:xfrm>
        </p:grpSpPr>
        <p:sp>
          <p:nvSpPr>
            <p:cNvPr id="52" name="文本框 51"/>
            <p:cNvSpPr txBox="1"/>
            <p:nvPr/>
          </p:nvSpPr>
          <p:spPr>
            <a:xfrm>
              <a:off x="952069" y="1622993"/>
              <a:ext cx="1852653" cy="73866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ju</a:t>
              </a:r>
              <a:r>
                <a:rPr lang="en-US" altLang="zh-CN" sz="4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ǎ</a:t>
              </a: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57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卷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7242175" y="1606550"/>
            <a:ext cx="1852613" cy="1949450"/>
            <a:chOff x="869689" y="1645352"/>
            <a:chExt cx="1852653" cy="1950155"/>
          </a:xfrm>
        </p:grpSpPr>
        <p:sp>
          <p:nvSpPr>
            <p:cNvPr id="55" name="文本框 54"/>
            <p:cNvSpPr txBox="1"/>
            <p:nvPr/>
          </p:nvSpPr>
          <p:spPr>
            <a:xfrm>
              <a:off x="869689" y="1645352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gū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55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骨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636000" y="1638300"/>
            <a:ext cx="1852613" cy="1917700"/>
            <a:chOff x="861922" y="1677833"/>
            <a:chExt cx="1852653" cy="1917674"/>
          </a:xfrm>
        </p:grpSpPr>
        <p:sp>
          <p:nvSpPr>
            <p:cNvPr id="58" name="文本框 57"/>
            <p:cNvSpPr txBox="1"/>
            <p:nvPr/>
          </p:nvSpPr>
          <p:spPr>
            <a:xfrm>
              <a:off x="861922" y="1677833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chǐ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53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齿</a:t>
              </a: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10183813" y="1581150"/>
            <a:ext cx="1852612" cy="1974850"/>
            <a:chOff x="1009735" y="1619696"/>
            <a:chExt cx="1852653" cy="1975811"/>
          </a:xfrm>
        </p:grpSpPr>
        <p:sp>
          <p:nvSpPr>
            <p:cNvPr id="61" name="文本框 60"/>
            <p:cNvSpPr txBox="1"/>
            <p:nvPr/>
          </p:nvSpPr>
          <p:spPr>
            <a:xfrm>
              <a:off x="1009735" y="1619696"/>
              <a:ext cx="1852653" cy="73866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ji</a:t>
              </a:r>
              <a:r>
                <a:rPr lang="en-US" altLang="zh-CN" sz="4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á</a:t>
              </a: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4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51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嚼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387350" y="1573213"/>
            <a:ext cx="1852613" cy="1982787"/>
            <a:chOff x="1017973" y="1612400"/>
            <a:chExt cx="1852653" cy="1983107"/>
          </a:xfrm>
        </p:grpSpPr>
        <p:sp>
          <p:nvSpPr>
            <p:cNvPr id="64" name="文本框 63"/>
            <p:cNvSpPr txBox="1"/>
            <p:nvPr/>
          </p:nvSpPr>
          <p:spPr>
            <a:xfrm>
              <a:off x="1017973" y="1612400"/>
              <a:ext cx="1852653" cy="73866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z</a:t>
              </a:r>
              <a:r>
                <a:rPr lang="en-US" altLang="zh-CN" sz="4200" b="1" dirty="0" err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á</a:t>
              </a:r>
              <a:r>
                <a:rPr lang="en-US" altLang="zh-CN" sz="3800" b="1" dirty="0" err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4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49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咱</a:t>
              </a:r>
            </a:p>
          </p:txBody>
        </p:sp>
      </p:grpSp>
      <p:grpSp>
        <p:nvGrpSpPr>
          <p:cNvPr id="66" name="组合 65"/>
          <p:cNvGrpSpPr>
            <a:grpSpLocks/>
          </p:cNvGrpSpPr>
          <p:nvPr/>
        </p:nvGrpSpPr>
        <p:grpSpPr bwMode="auto">
          <a:xfrm>
            <a:off x="1676400" y="3754438"/>
            <a:ext cx="1852613" cy="1922462"/>
            <a:chOff x="910879" y="1672421"/>
            <a:chExt cx="1852653" cy="1923086"/>
          </a:xfrm>
        </p:grpSpPr>
        <p:sp>
          <p:nvSpPr>
            <p:cNvPr id="67" name="文本框 66"/>
            <p:cNvSpPr txBox="1"/>
            <p:nvPr/>
          </p:nvSpPr>
          <p:spPr>
            <a:xfrm>
              <a:off x="910879" y="1672421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wèi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47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胃</a:t>
              </a:r>
            </a:p>
          </p:txBody>
        </p:sp>
      </p:grp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3035300" y="3744913"/>
            <a:ext cx="1852613" cy="1931987"/>
            <a:chOff x="869689" y="1664183"/>
            <a:chExt cx="1852653" cy="1931324"/>
          </a:xfrm>
        </p:grpSpPr>
        <p:sp>
          <p:nvSpPr>
            <p:cNvPr id="70" name="文本框 69"/>
            <p:cNvSpPr txBox="1"/>
            <p:nvPr/>
          </p:nvSpPr>
          <p:spPr>
            <a:xfrm>
              <a:off x="869689" y="1664183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bēi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45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悲</a:t>
              </a: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4551363" y="3671888"/>
            <a:ext cx="1852612" cy="2005012"/>
            <a:chOff x="985021" y="1590041"/>
            <a:chExt cx="1852653" cy="2005466"/>
          </a:xfrm>
        </p:grpSpPr>
        <p:sp>
          <p:nvSpPr>
            <p:cNvPr id="73" name="文本框 72"/>
            <p:cNvSpPr txBox="1"/>
            <p:nvPr/>
          </p:nvSpPr>
          <p:spPr>
            <a:xfrm>
              <a:off x="985021" y="1590041"/>
              <a:ext cx="1852653" cy="738664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r>
                <a:rPr lang="en-US" altLang="zh-CN" sz="42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à</a:t>
              </a: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43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咽</a:t>
              </a:r>
            </a:p>
          </p:txBody>
        </p:sp>
      </p:grpSp>
      <p:grpSp>
        <p:nvGrpSpPr>
          <p:cNvPr id="75" name="组合 74"/>
          <p:cNvGrpSpPr>
            <a:grpSpLocks/>
          </p:cNvGrpSpPr>
          <p:nvPr/>
        </p:nvGrpSpPr>
        <p:grpSpPr bwMode="auto">
          <a:xfrm>
            <a:off x="5845175" y="3775075"/>
            <a:ext cx="1852613" cy="1901825"/>
            <a:chOff x="877927" y="1693838"/>
            <a:chExt cx="1852653" cy="1901669"/>
          </a:xfrm>
        </p:grpSpPr>
        <p:sp>
          <p:nvSpPr>
            <p:cNvPr id="76" name="文本框 75"/>
            <p:cNvSpPr txBox="1"/>
            <p:nvPr/>
          </p:nvSpPr>
          <p:spPr>
            <a:xfrm>
              <a:off x="877927" y="1693838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jī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41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几</a:t>
              </a:r>
            </a:p>
          </p:txBody>
        </p:sp>
      </p:grp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7329488" y="3786188"/>
            <a:ext cx="1852612" cy="1890712"/>
            <a:chOff x="960307" y="1705373"/>
            <a:chExt cx="1852653" cy="1890134"/>
          </a:xfrm>
        </p:grpSpPr>
        <p:sp>
          <p:nvSpPr>
            <p:cNvPr id="79" name="文本框 78"/>
            <p:cNvSpPr txBox="1"/>
            <p:nvPr/>
          </p:nvSpPr>
          <p:spPr>
            <a:xfrm>
              <a:off x="960307" y="1705373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lèi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39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泪</a:t>
              </a:r>
            </a:p>
          </p:txBody>
        </p:sp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8639175" y="3733800"/>
            <a:ext cx="1852613" cy="1943100"/>
            <a:chOff x="869689" y="1651706"/>
            <a:chExt cx="1852653" cy="1943801"/>
          </a:xfrm>
        </p:grpSpPr>
        <p:sp>
          <p:nvSpPr>
            <p:cNvPr id="82" name="文本框 81"/>
            <p:cNvSpPr txBox="1"/>
            <p:nvPr/>
          </p:nvSpPr>
          <p:spPr>
            <a:xfrm>
              <a:off x="869689" y="1651706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mī</a:t>
              </a:r>
              <a:endParaRPr lang="zh-CN" altLang="en-US" sz="3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37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眯</a:t>
              </a:r>
            </a:p>
          </p:txBody>
        </p:sp>
      </p:grpSp>
      <p:grpSp>
        <p:nvGrpSpPr>
          <p:cNvPr id="87" name="组合 86"/>
          <p:cNvGrpSpPr>
            <a:grpSpLocks/>
          </p:cNvGrpSpPr>
          <p:nvPr/>
        </p:nvGrpSpPr>
        <p:grpSpPr bwMode="auto">
          <a:xfrm>
            <a:off x="266700" y="3759200"/>
            <a:ext cx="1852613" cy="1917700"/>
            <a:chOff x="902641" y="1677833"/>
            <a:chExt cx="1852653" cy="1917674"/>
          </a:xfrm>
        </p:grpSpPr>
        <p:sp>
          <p:nvSpPr>
            <p:cNvPr id="88" name="文本框 87"/>
            <p:cNvSpPr txBox="1"/>
            <p:nvPr/>
          </p:nvSpPr>
          <p:spPr>
            <a:xfrm>
              <a:off x="902641" y="1677833"/>
              <a:ext cx="1852653" cy="677108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800" b="1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tūn</a:t>
              </a:r>
              <a:endParaRPr lang="zh-CN" altLang="en-US" sz="4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935" name="TextBox 4"/>
            <p:cNvSpPr txBox="1">
              <a:spLocks noChangeArrowheads="1"/>
            </p:cNvSpPr>
            <p:nvPr/>
          </p:nvSpPr>
          <p:spPr bwMode="auto">
            <a:xfrm>
              <a:off x="1287888" y="2118179"/>
              <a:ext cx="1072140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Ctr="1">
              <a:spAutoFit/>
            </a:bodyPr>
            <a:lstStyle/>
            <a:p>
              <a:r>
                <a:rPr lang="zh-CN" altLang="en-US" sz="90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吞</a:t>
              </a:r>
            </a:p>
          </p:txBody>
        </p:sp>
      </p:grpSp>
      <p:sp>
        <p:nvSpPr>
          <p:cNvPr id="3" name="椭圆 2"/>
          <p:cNvSpPr/>
          <p:nvPr/>
        </p:nvSpPr>
        <p:spPr>
          <a:xfrm>
            <a:off x="8601075" y="1584325"/>
            <a:ext cx="1984375" cy="1982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4" name="椭圆 83"/>
          <p:cNvSpPr/>
          <p:nvPr/>
        </p:nvSpPr>
        <p:spPr>
          <a:xfrm>
            <a:off x="10166350" y="1587500"/>
            <a:ext cx="1982788" cy="19843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5" name="椭圆 84"/>
          <p:cNvSpPr/>
          <p:nvPr/>
        </p:nvSpPr>
        <p:spPr>
          <a:xfrm>
            <a:off x="111125" y="3733800"/>
            <a:ext cx="1982788" cy="1982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6" name="椭圆 85"/>
          <p:cNvSpPr/>
          <p:nvPr/>
        </p:nvSpPr>
        <p:spPr>
          <a:xfrm>
            <a:off x="1500188" y="3775075"/>
            <a:ext cx="1984375" cy="198278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90" name="椭圆 89"/>
          <p:cNvSpPr/>
          <p:nvPr/>
        </p:nvSpPr>
        <p:spPr>
          <a:xfrm>
            <a:off x="4421188" y="3773488"/>
            <a:ext cx="1982787" cy="198278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4" grpId="0" animBg="1"/>
      <p:bldP spid="85" grpId="0" animBg="1"/>
      <p:bldP spid="86" grpId="0" animBg="1"/>
      <p:bldP spid="9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674688" y="2081213"/>
            <a:ext cx="176053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答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809750" y="1585913"/>
            <a:ext cx="236696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5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ā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809750" y="3052763"/>
            <a:ext cx="2366963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500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á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30438" y="2001838"/>
            <a:ext cx="120650" cy="1643062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70225" y="1576388"/>
            <a:ext cx="3446463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（答应）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086100" y="2990850"/>
            <a:ext cx="2790825" cy="93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（回答）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09650" y="4338638"/>
            <a:ext cx="1026795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例：尽管哥哥没有回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答（  </a:t>
            </a:r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，但是她知道哥哥已经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答（   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应了她的请求。</a:t>
            </a:r>
          </a:p>
        </p:txBody>
      </p:sp>
      <p:sp>
        <p:nvSpPr>
          <p:cNvPr id="25" name="椭圆 24"/>
          <p:cNvSpPr/>
          <p:nvPr/>
        </p:nvSpPr>
        <p:spPr>
          <a:xfrm>
            <a:off x="4616450" y="5673725"/>
            <a:ext cx="114300" cy="115888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500688" y="4957763"/>
            <a:ext cx="881062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lang="en-US" altLang="zh-CN" sz="44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ā</a:t>
            </a:r>
            <a:r>
              <a:rPr lang="en-US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7173913" y="4298950"/>
            <a:ext cx="75882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d</a:t>
            </a:r>
            <a:r>
              <a:rPr lang="en-US" altLang="zh-CN" sz="44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á</a:t>
            </a:r>
            <a:r>
              <a:rPr lang="en-US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257925" y="5016500"/>
            <a:ext cx="115888" cy="1143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972" name="组合 16"/>
          <p:cNvGrpSpPr>
            <a:grpSpLocks/>
          </p:cNvGrpSpPr>
          <p:nvPr/>
        </p:nvGrpSpPr>
        <p:grpSpPr bwMode="auto">
          <a:xfrm>
            <a:off x="98425" y="41275"/>
            <a:ext cx="3265488" cy="1498600"/>
            <a:chOff x="98820" y="40860"/>
            <a:chExt cx="3264410" cy="1498483"/>
          </a:xfrm>
        </p:grpSpPr>
        <p:grpSp>
          <p:nvGrpSpPr>
            <p:cNvPr id="40973" name="组合 17"/>
            <p:cNvGrpSpPr>
              <a:grpSpLocks/>
            </p:cNvGrpSpPr>
            <p:nvPr/>
          </p:nvGrpSpPr>
          <p:grpSpPr bwMode="auto">
            <a:xfrm>
              <a:off x="1117472" y="495408"/>
              <a:ext cx="2245758" cy="679269"/>
              <a:chOff x="2197150" y="2511380"/>
              <a:chExt cx="2245758" cy="679269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2197337" y="2510822"/>
                <a:ext cx="164252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2197337" y="3190219"/>
                <a:ext cx="165362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"/>
              <p:cNvSpPr txBox="1">
                <a:spLocks noChangeArrowheads="1"/>
              </p:cNvSpPr>
              <p:nvPr/>
            </p:nvSpPr>
            <p:spPr bwMode="auto">
              <a:xfrm>
                <a:off x="2197337" y="2536220"/>
                <a:ext cx="2245571" cy="584154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/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b="1" spc="50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多音字</a:t>
                </a:r>
                <a:endParaRPr lang="zh-CN" altLang="en-US" sz="3200" b="1" spc="5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3831922" y="2510822"/>
                <a:ext cx="306287" cy="334937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3849379" y="2828297"/>
                <a:ext cx="269786" cy="36192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0974" name="图片 19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8820" y="40860"/>
              <a:ext cx="998989" cy="1498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6" grpId="0"/>
      <p:bldP spid="2" grpId="0" animBg="1"/>
      <p:bldP spid="4" grpId="0"/>
      <p:bldP spid="19" grpId="0"/>
      <p:bldP spid="5" grpId="0"/>
      <p:bldP spid="25" grpId="0" animBg="1"/>
      <p:bldP spid="24" grpId="0"/>
      <p:bldP spid="26" grpId="0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674688" y="1843088"/>
            <a:ext cx="176053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应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990725" y="1346200"/>
            <a:ext cx="236696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yìng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990725" y="2813050"/>
            <a:ext cx="236696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yīng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30438" y="1762125"/>
            <a:ext cx="120650" cy="1643063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481388" y="1338263"/>
            <a:ext cx="344805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（照应）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506788" y="2751138"/>
            <a:ext cx="326707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（应该）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09650" y="4100513"/>
            <a:ext cx="1026795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例：朋友之间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应（   </a:t>
            </a:r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该互相关心，互相照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应（     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25" name="椭圆 24"/>
          <p:cNvSpPr/>
          <p:nvPr/>
        </p:nvSpPr>
        <p:spPr>
          <a:xfrm>
            <a:off x="2976563" y="5435600"/>
            <a:ext cx="115887" cy="1143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886200" y="4718050"/>
            <a:ext cx="16287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yìn</a:t>
            </a:r>
            <a:r>
              <a:rPr lang="en-US" altLang="zh-CN" sz="36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r>
              <a:rPr lang="en-US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5508625" y="4059238"/>
            <a:ext cx="154781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yīn</a:t>
            </a:r>
            <a:r>
              <a:rPr lang="en-US" altLang="zh-CN" sz="36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r>
              <a:rPr lang="en-US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627563" y="4776788"/>
            <a:ext cx="115887" cy="115887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6" grpId="0"/>
      <p:bldP spid="2" grpId="0" animBg="1"/>
      <p:bldP spid="4" grpId="0"/>
      <p:bldP spid="19" grpId="0"/>
      <p:bldP spid="5" grpId="0"/>
      <p:bldP spid="25" grpId="0" animBg="1"/>
      <p:bldP spid="24" grpId="0"/>
      <p:bldP spid="26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674688" y="1843088"/>
            <a:ext cx="176053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骨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792288" y="1379538"/>
            <a:ext cx="236696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gū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793875" y="2846388"/>
            <a:ext cx="236696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gǔ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30438" y="1762125"/>
            <a:ext cx="120650" cy="1643063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44825" y="1338263"/>
            <a:ext cx="3448050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（一骨碌）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070225" y="2751138"/>
            <a:ext cx="326707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（骨头）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09650" y="4100513"/>
            <a:ext cx="1026795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例：小狗一看到我手里拿着的肉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骨（  </a:t>
            </a:r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头，就一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骨（    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碌从地上爬了起来。</a:t>
            </a:r>
          </a:p>
        </p:txBody>
      </p:sp>
      <p:sp>
        <p:nvSpPr>
          <p:cNvPr id="25" name="椭圆 24"/>
          <p:cNvSpPr/>
          <p:nvPr/>
        </p:nvSpPr>
        <p:spPr>
          <a:xfrm>
            <a:off x="3511550" y="5435600"/>
            <a:ext cx="115888" cy="1143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552950" y="4718050"/>
            <a:ext cx="8763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gū</a:t>
            </a:r>
            <a:r>
              <a:rPr lang="en-US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10039350" y="4059238"/>
            <a:ext cx="8175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rPr>
              <a:t>gǔ</a:t>
            </a:r>
            <a:r>
              <a:rPr lang="en-US" altLang="zh-CN" sz="44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985250" y="4776788"/>
            <a:ext cx="115888" cy="115887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6" grpId="0"/>
      <p:bldP spid="2" grpId="0" animBg="1"/>
      <p:bldP spid="4" grpId="0"/>
      <p:bldP spid="19" grpId="0"/>
      <p:bldP spid="5" grpId="0"/>
      <p:bldP spid="25" grpId="0" animBg="1"/>
      <p:bldP spid="24" grpId="0"/>
      <p:bldP spid="26" grpId="0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674688" y="1843088"/>
            <a:ext cx="176053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0000" b="1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几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768475" y="1420813"/>
            <a:ext cx="236696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jī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1768475" y="2887663"/>
            <a:ext cx="2366963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US" altLang="zh-CN" sz="4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jǐ</a:t>
            </a:r>
            <a:endParaRPr lang="zh-CN" altLang="en-US" sz="45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230438" y="1762125"/>
            <a:ext cx="120650" cy="1643063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87675" y="1338263"/>
            <a:ext cx="3446463" cy="93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（几乎）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013075" y="2751138"/>
            <a:ext cx="326707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5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（几个）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09650" y="4100513"/>
            <a:ext cx="10267950" cy="141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例：他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几（  </a:t>
            </a:r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乎是一路小跑地赶过来，路上还摔了</a:t>
            </a:r>
            <a:r>
              <a:rPr lang="zh-CN" altLang="en-US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几（    ）</a:t>
            </a:r>
            <a:r>
              <a:rPr lang="zh-CN" altLang="en-US" sz="43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个跟头。</a:t>
            </a:r>
          </a:p>
        </p:txBody>
      </p:sp>
      <p:sp>
        <p:nvSpPr>
          <p:cNvPr id="25" name="椭圆 24"/>
          <p:cNvSpPr/>
          <p:nvPr/>
        </p:nvSpPr>
        <p:spPr>
          <a:xfrm>
            <a:off x="4056063" y="5435600"/>
            <a:ext cx="114300" cy="114300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097463" y="4718050"/>
            <a:ext cx="7508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jǐ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3994150" y="4059238"/>
            <a:ext cx="9493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300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jī</a:t>
            </a:r>
            <a:endParaRPr lang="zh-CN" altLang="en-US" sz="43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955925" y="4776788"/>
            <a:ext cx="114300" cy="115887"/>
          </a:xfrm>
          <a:prstGeom prst="ellipse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5" grpId="0"/>
      <p:bldP spid="16" grpId="0"/>
      <p:bldP spid="2" grpId="0" animBg="1"/>
      <p:bldP spid="4" grpId="0"/>
      <p:bldP spid="19" grpId="0"/>
      <p:bldP spid="5" grpId="0"/>
      <p:bldP spid="25" grpId="0" animBg="1"/>
      <p:bldP spid="24" grpId="0"/>
      <p:bldP spid="26" grpId="0"/>
      <p:bldP spid="2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9525">
          <a:solidFill>
            <a:srgbClr val="FF0000"/>
          </a:solidFill>
          <a:round/>
          <a:headEnd/>
          <a:tailEnd/>
        </a:ln>
        <a:extLst>
          <a:ext uri="{909E8E84-426E-40DD-AFC4-6F175D3DCCD1}">
            <a14:hiddenFill xmlns=""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1768</Words>
  <Application>Microsoft Office PowerPoint</Application>
  <PresentationFormat>自定义</PresentationFormat>
  <Paragraphs>269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Calibri</vt:lpstr>
      <vt:lpstr>宋体</vt:lpstr>
      <vt:lpstr>Arial</vt:lpstr>
      <vt:lpstr>Calibri Light</vt:lpstr>
      <vt:lpstr>黑体</vt:lpstr>
      <vt:lpstr>楷体</vt:lpstr>
      <vt:lpstr>华文楷体</vt:lpstr>
      <vt:lpstr>微软雅黑</vt:lpstr>
      <vt:lpstr>华文中宋</vt:lpstr>
      <vt:lpstr>+mn-ea</vt:lpstr>
      <vt:lpstr>Wingdings</vt:lpstr>
      <vt:lpstr>Times New Roman</vt:lpstr>
      <vt:lpstr>楷体_GB2312</vt:lpstr>
      <vt:lpstr>Office 主题</vt:lpstr>
      <vt:lpstr>1_Office 主题</vt:lpstr>
      <vt:lpstr>2_Office 主题</vt:lpstr>
      <vt:lpstr>幻灯片 1</vt:lpstr>
      <vt:lpstr>幻灯片 2</vt:lpstr>
      <vt:lpstr>幻灯片 3</vt:lpstr>
      <vt:lpstr>咱、偷、答、应、卷、骨、 齿、嚼、吞、胃、悲、咽、 几、泪、眯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准确把握课文的主要内容：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 这个故事启示我们：     当遇到困难和危险时，朋友的帮助和支持是战胜困难的力量。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193</cp:revision>
  <dcterms:created xsi:type="dcterms:W3CDTF">2018-03-12T14:29:00Z</dcterms:created>
  <dcterms:modified xsi:type="dcterms:W3CDTF">2018-10-15T00:14:41Z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