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366" r:id="rId4"/>
    <p:sldId id="258" r:id="rId6"/>
    <p:sldId id="259" r:id="rId7"/>
    <p:sldId id="315" r:id="rId8"/>
    <p:sldId id="316" r:id="rId9"/>
    <p:sldId id="309" r:id="rId10"/>
    <p:sldId id="305" r:id="rId11"/>
    <p:sldId id="306" r:id="rId12"/>
    <p:sldId id="307" r:id="rId13"/>
    <p:sldId id="308" r:id="rId14"/>
    <p:sldId id="274" r:id="rId15"/>
    <p:sldId id="311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310" r:id="rId30"/>
    <p:sldId id="276" r:id="rId31"/>
    <p:sldId id="313" r:id="rId32"/>
    <p:sldId id="277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314" r:id="rId50"/>
    <p:sldId id="295" r:id="rId51"/>
    <p:sldId id="296" r:id="rId52"/>
    <p:sldId id="298" r:id="rId53"/>
    <p:sldId id="299" r:id="rId54"/>
    <p:sldId id="300" r:id="rId55"/>
    <p:sldId id="301" r:id="rId56"/>
    <p:sldId id="302" r:id="rId57"/>
    <p:sldId id="303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6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2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2.xml"/><Relationship Id="rId59" Type="http://schemas.openxmlformats.org/officeDocument/2006/relationships/presProps" Target="presProps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B1DFD-CA4C-43DB-9B2F-B332EDF668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2EB6B-190C-40C2-B1E5-28BD284810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7B56D5-8DDB-4385-B673-668921E12D1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8467"/>
            <a:ext cx="2057400" cy="364067"/>
          </a:xfrm>
        </p:spPr>
        <p:txBody>
          <a:bodyPr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BA729D49-E74F-4FE0-9862-AF0A831D44CA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6457950" y="6358467"/>
            <a:ext cx="2057400" cy="364067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299A7F00-2572-4534-8F79-FDEEE65DD173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41761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39" descr="구름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5838" y="179917"/>
            <a:ext cx="682625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0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35825" y="503767"/>
            <a:ext cx="1042988" cy="554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4252381"/>
            <a:ext cx="9220200" cy="268181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7CF92-E48B-4EC4-83E7-895F5A60AAA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5AEFE-F4E3-47AD-B208-564426330F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860F6-0C79-46ED-8990-60BD98EA2F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AF02F-3BD1-4842-98A4-4349D9B147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4F5D7-D740-4E2B-B4C3-BFA31E148EC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ADC7-E274-422A-BFA9-D392A7A082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8467"/>
            <a:ext cx="2057400" cy="364067"/>
          </a:xfrm>
        </p:spPr>
        <p:txBody>
          <a:bodyPr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39C2B3B4-960E-4721-902F-7729389924FB}" type="datetimeFigureOut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6457950" y="6358467"/>
            <a:ext cx="2057400" cy="364067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BCE3C6BF-4204-442C-927D-DCEB469B150D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 noChangeArrowheads="1"/>
          </p:cNvPicPr>
          <p:nvPr userDrawn="1"/>
        </p:nvPicPr>
        <p:blipFill>
          <a:blip r:embed="rId9" cstate="email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3663" y="-10583"/>
            <a:ext cx="1435100" cy="185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7" descr="图片1"/>
          <p:cNvPicPr>
            <a:picLocks noChangeAspect="1" noChangeArrowheads="1"/>
          </p:cNvPicPr>
          <p:nvPr userDrawn="1"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" y="5431367"/>
            <a:ext cx="1108075" cy="143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图片1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3663" y="-10583"/>
            <a:ext cx="1435100" cy="185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7" descr="图片1"/>
          <p:cNvPicPr>
            <a:picLocks noChangeAspect="1" noChangeArrowheads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" y="5431367"/>
            <a:ext cx="1108075" cy="143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68.png"/><Relationship Id="rId7" Type="http://schemas.openxmlformats.org/officeDocument/2006/relationships/image" Target="../media/image67.png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hyperlink" Target="&#35838;&#25991;&#26391;&#35835;%20%20&#20154;&#25945;&#29256;-&#19977;&#19978;-1-&#22823;&#38738;&#26641;&#19979;&#30340;&#23567;&#23398;.mp3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8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1" Type="http://schemas.openxmlformats.org/officeDocument/2006/relationships/image" Target="../media/image8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4.emf"/><Relationship Id="rId3" Type="http://schemas.openxmlformats.org/officeDocument/2006/relationships/image" Target="../media/image83.emf"/><Relationship Id="rId2" Type="http://schemas.openxmlformats.org/officeDocument/2006/relationships/image" Target="../media/image64.png"/><Relationship Id="rId1" Type="http://schemas.openxmlformats.org/officeDocument/2006/relationships/image" Target="../media/image8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8255"/>
            <a:ext cx="9143365" cy="6819265"/>
          </a:xfrm>
          <a:prstGeom prst="rect">
            <a:avLst/>
          </a:prstGeom>
        </p:spPr>
      </p:pic>
      <p:pic>
        <p:nvPicPr>
          <p:cNvPr id="2053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73325" y="2661097"/>
            <a:ext cx="419735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1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TextBox 38"/>
          <p:cNvSpPr txBox="1"/>
          <p:nvPr/>
        </p:nvSpPr>
        <p:spPr>
          <a:xfrm>
            <a:off x="4673600" y="3744913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清洁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84650" y="4470400"/>
            <a:ext cx="25558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公正廉洁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30513" y="3130550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jié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108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/>
          </p:cNvSpPr>
          <p:nvPr/>
        </p:nvSpPr>
        <p:spPr>
          <a:xfrm>
            <a:off x="44450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TextBox 44"/>
          <p:cNvSpPr txBox="1"/>
          <p:nvPr/>
        </p:nvSpPr>
        <p:spPr>
          <a:xfrm>
            <a:off x="3662363" y="2244725"/>
            <a:ext cx="1843087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110" name="组合 13"/>
          <p:cNvGrpSpPr/>
          <p:nvPr/>
        </p:nvGrpSpPr>
        <p:grpSpPr>
          <a:xfrm>
            <a:off x="579438" y="1628775"/>
            <a:ext cx="1331912" cy="527753"/>
            <a:chOff x="579880" y="770997"/>
            <a:chExt cx="1331484" cy="528733"/>
          </a:xfrm>
        </p:grpSpPr>
        <p:sp>
          <p:nvSpPr>
            <p:cNvPr id="15" name="圆角矩形 14"/>
            <p:cNvSpPr/>
            <p:nvPr/>
          </p:nvSpPr>
          <p:spPr>
            <a:xfrm>
              <a:off x="590550" y="770997"/>
              <a:ext cx="1298860" cy="52873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17" name="Group 47"/>
          <p:cNvGraphicFramePr>
            <a:graphicFrameLocks noGrp="1"/>
          </p:cNvGraphicFramePr>
          <p:nvPr/>
        </p:nvGraphicFramePr>
        <p:xfrm>
          <a:off x="2589213" y="39846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26"/>
          <p:cNvSpPr txBox="1"/>
          <p:nvPr/>
        </p:nvSpPr>
        <p:spPr>
          <a:xfrm>
            <a:off x="2624138" y="39893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横卷形 7"/>
          <p:cNvSpPr>
            <a:spLocks noChangeArrowheads="1"/>
          </p:cNvSpPr>
          <p:nvPr/>
        </p:nvSpPr>
        <p:spPr bwMode="auto">
          <a:xfrm>
            <a:off x="1274764" y="2063751"/>
            <a:ext cx="2179637" cy="99060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 anchorCtr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横卷形 9"/>
          <p:cNvSpPr>
            <a:spLocks noChangeArrowheads="1"/>
          </p:cNvSpPr>
          <p:nvPr/>
        </p:nvSpPr>
        <p:spPr bwMode="auto">
          <a:xfrm>
            <a:off x="1284288" y="4243917"/>
            <a:ext cx="2170112" cy="99060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 anchorCtr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半包围结构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4019551" y="2346909"/>
            <a:ext cx="3978275" cy="62324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坝、扬、摔、跤、洁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022725" y="4402193"/>
            <a:ext cx="4076700" cy="62324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凤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文本框 18"/>
          <p:cNvSpPr txBox="1">
            <a:spLocks noChangeArrowheads="1"/>
          </p:cNvSpPr>
          <p:nvPr/>
        </p:nvSpPr>
        <p:spPr bwMode="auto">
          <a:xfrm>
            <a:off x="501650" y="999067"/>
            <a:ext cx="2952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我会认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任意多边形 32"/>
          <p:cNvSpPr/>
          <p:nvPr/>
        </p:nvSpPr>
        <p:spPr>
          <a:xfrm>
            <a:off x="1004888" y="3125788"/>
            <a:ext cx="7339013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marL="0" marR="0" lvl="0" indent="812800" algn="l" defTabSz="1600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指名读课文，同学互评：字音是否正确，句子是否通顺。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50178" name="组合 1"/>
          <p:cNvGrpSpPr/>
          <p:nvPr/>
        </p:nvGrpSpPr>
        <p:grpSpPr>
          <a:xfrm>
            <a:off x="541338" y="1901825"/>
            <a:ext cx="2827253" cy="693738"/>
            <a:chOff x="3739606" y="1084755"/>
            <a:chExt cx="2826217" cy="693772"/>
          </a:xfrm>
        </p:grpSpPr>
        <p:pic>
          <p:nvPicPr>
            <p:cNvPr id="50179" name="Picture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39606" y="1084755"/>
              <a:ext cx="511649" cy="68835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0180" name="组合 10"/>
            <p:cNvGrpSpPr/>
            <p:nvPr/>
          </p:nvGrpSpPr>
          <p:grpSpPr>
            <a:xfrm>
              <a:off x="4200604" y="1096470"/>
              <a:ext cx="2365219" cy="682057"/>
              <a:chOff x="847804" y="1058370"/>
              <a:chExt cx="2365219" cy="682057"/>
            </a:xfrm>
          </p:grpSpPr>
          <p:pic>
            <p:nvPicPr>
              <p:cNvPr id="50181" name="Picture 10" descr="C:\Users\Administrator\Desktop\绿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65219" cy="527787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l" defTabSz="16002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检查自读情况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463550" y="2984500"/>
            <a:ext cx="1887855" cy="1938020"/>
            <a:chOff x="317986" y="1720164"/>
            <a:chExt cx="1887537" cy="2015261"/>
          </a:xfrm>
        </p:grpSpPr>
        <p:pic>
          <p:nvPicPr>
            <p:cNvPr id="1127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TextBox 4"/>
            <p:cNvSpPr txBox="1">
              <a:spLocks noChangeArrowheads="1"/>
            </p:cNvSpPr>
            <p:nvPr/>
          </p:nvSpPr>
          <p:spPr bwMode="auto">
            <a:xfrm>
              <a:off x="367198" y="1720164"/>
              <a:ext cx="1838325" cy="2015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晨</a:t>
              </a:r>
              <a:endParaRPr lang="zh-CN" altLang="en-US" sz="1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33414" y="1960034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chén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18"/>
          <p:cNvSpPr txBox="1">
            <a:spLocks noChangeArrowheads="1"/>
          </p:cNvSpPr>
          <p:nvPr/>
        </p:nvSpPr>
        <p:spPr bwMode="auto">
          <a:xfrm>
            <a:off x="469900" y="1206500"/>
            <a:ext cx="2952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</a:rPr>
              <a:t>我会写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048001" y="357768"/>
            <a:ext cx="2770187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字词学习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4151" y="2633134"/>
            <a:ext cx="45624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4150" y="3361267"/>
            <a:ext cx="56769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24150" y="4826000"/>
            <a:ext cx="63055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35305" y="2122805"/>
            <a:ext cx="1887220" cy="1938020"/>
            <a:chOff x="317986" y="1720164"/>
            <a:chExt cx="1887537" cy="2146208"/>
          </a:xfrm>
        </p:grpSpPr>
        <p:pic>
          <p:nvPicPr>
            <p:cNvPr id="12296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7" name="TextBox 4"/>
            <p:cNvSpPr txBox="1">
              <a:spLocks noChangeArrowheads="1"/>
            </p:cNvSpPr>
            <p:nvPr/>
          </p:nvSpPr>
          <p:spPr bwMode="auto">
            <a:xfrm>
              <a:off x="367198" y="1720164"/>
              <a:ext cx="1838325" cy="2146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绒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76289" y="1098551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rón</a:t>
            </a: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ɡ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7175" y="2173818"/>
            <a:ext cx="412273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7176" y="2827867"/>
            <a:ext cx="50085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7175" y="4008967"/>
            <a:ext cx="4903788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2350" y="4567767"/>
            <a:ext cx="17145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463550" y="2315845"/>
            <a:ext cx="1887855" cy="1938020"/>
            <a:chOff x="317986" y="1720164"/>
            <a:chExt cx="1887537" cy="2082747"/>
          </a:xfrm>
        </p:grpSpPr>
        <p:pic>
          <p:nvPicPr>
            <p:cNvPr id="13319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0" name="TextBox 4"/>
            <p:cNvSpPr txBox="1">
              <a:spLocks noChangeArrowheads="1"/>
            </p:cNvSpPr>
            <p:nvPr/>
          </p:nvSpPr>
          <p:spPr bwMode="auto">
            <a:xfrm>
              <a:off x="367198" y="1720164"/>
              <a:ext cx="1838325" cy="2082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球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49313" y="1291168"/>
            <a:ext cx="11176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qiú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2700" y="2315633"/>
            <a:ext cx="545623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2701" y="3012017"/>
            <a:ext cx="5008563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2700" y="4353985"/>
            <a:ext cx="48085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1175" y="2719705"/>
            <a:ext cx="1887855" cy="1978712"/>
            <a:chOff x="317986" y="1748180"/>
            <a:chExt cx="1887537" cy="2126436"/>
          </a:xfrm>
        </p:grpSpPr>
        <p:pic>
          <p:nvPicPr>
            <p:cNvPr id="1434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2082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汉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20750" y="1481668"/>
            <a:ext cx="11176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hàn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250" y="2137834"/>
            <a:ext cx="256063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9250" y="2984500"/>
            <a:ext cx="49990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9250" y="4447117"/>
            <a:ext cx="61229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2890"/>
            <a:chOff x="317986" y="1748180"/>
            <a:chExt cx="1887537" cy="1932506"/>
          </a:xfrm>
        </p:grpSpPr>
        <p:pic>
          <p:nvPicPr>
            <p:cNvPr id="1536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8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888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艳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20750" y="1481668"/>
            <a:ext cx="11176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yàn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76" y="2224617"/>
            <a:ext cx="43338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76" y="3090333"/>
            <a:ext cx="50577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76" y="4514851"/>
            <a:ext cx="4905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0212"/>
            <a:chOff x="317986" y="1748180"/>
            <a:chExt cx="1887537" cy="2052365"/>
          </a:xfrm>
        </p:grpSpPr>
        <p:pic>
          <p:nvPicPr>
            <p:cNvPr id="16391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200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服</a:t>
              </a:r>
              <a:endParaRPr lang="zh-CN" altLang="en-US" sz="1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63626" y="1481668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fú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5275" y="2154767"/>
            <a:ext cx="360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5275" y="2984500"/>
            <a:ext cx="57531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5275" y="4552951"/>
            <a:ext cx="52006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0787"/>
            <a:chOff x="317986" y="1748180"/>
            <a:chExt cx="1887537" cy="2025418"/>
          </a:xfrm>
        </p:grpSpPr>
        <p:pic>
          <p:nvPicPr>
            <p:cNvPr id="17415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6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98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装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88950" y="1481668"/>
            <a:ext cx="20505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zhuānɡ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2575" y="2203451"/>
            <a:ext cx="54673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2575" y="3035301"/>
            <a:ext cx="501015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2575" y="4476751"/>
            <a:ext cx="4286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timg (1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67734"/>
            <a:ext cx="8066088" cy="67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 167"/>
          <p:cNvSpPr/>
          <p:nvPr/>
        </p:nvSpPr>
        <p:spPr>
          <a:xfrm>
            <a:off x="998538" y="897467"/>
            <a:ext cx="6997700" cy="5156200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1411" y="751418"/>
            <a:ext cx="738664" cy="53022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eaVer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各族儿童校园聚</a:t>
            </a:r>
            <a:endParaRPr lang="zh-CN" altLang="en-US" sz="3600" b="1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89326" y="1032934"/>
            <a:ext cx="49704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一棵粗壮的大青树下，有一所边疆的小学，在这所边疆的小学里，有不同民族的小学生，不同民族的小学生在一起上课、玩耍，好不快活！这快活像长了手，招来了许多小动物……多么美好呀！</a:t>
            </a:r>
            <a:endParaRPr lang="zh-CN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1861" y="751418"/>
            <a:ext cx="738664" cy="53022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eaVer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边疆小学乐趣生</a:t>
            </a:r>
            <a:endParaRPr lang="zh-CN" altLang="en-US" sz="3600" b="1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1390"/>
            <a:chOff x="317986" y="1748180"/>
            <a:chExt cx="1887537" cy="1997857"/>
          </a:xfrm>
        </p:grpSpPr>
        <p:pic>
          <p:nvPicPr>
            <p:cNvPr id="18439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954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扮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20750" y="1481668"/>
            <a:ext cx="11176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bàn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7026" y="2209801"/>
            <a:ext cx="33432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025" y="2992967"/>
            <a:ext cx="50292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7026" y="4457701"/>
            <a:ext cx="60102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36575" y="2544445"/>
            <a:ext cx="1887855" cy="1980492"/>
            <a:chOff x="317986" y="1748180"/>
            <a:chExt cx="1887537" cy="2039146"/>
          </a:xfrm>
        </p:grpSpPr>
        <p:pic>
          <p:nvPicPr>
            <p:cNvPr id="1946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995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63626" y="1481668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dú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76" y="2294467"/>
            <a:ext cx="42576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75" y="3141134"/>
            <a:ext cx="565785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6376" y="4497917"/>
            <a:ext cx="4562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1096"/>
            <a:chOff x="317986" y="1748180"/>
            <a:chExt cx="1887537" cy="2011205"/>
          </a:xfrm>
        </p:grpSpPr>
        <p:pic>
          <p:nvPicPr>
            <p:cNvPr id="2048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8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96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静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76289" y="1481668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jìnɡ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101" y="2152651"/>
            <a:ext cx="56483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5101" y="3035301"/>
            <a:ext cx="50196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5101" y="4432300"/>
            <a:ext cx="48863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4350" y="2544445"/>
            <a:ext cx="1910080" cy="1980183"/>
            <a:chOff x="295443" y="1748180"/>
            <a:chExt cx="1910080" cy="2053767"/>
          </a:xfrm>
        </p:grpSpPr>
        <p:pic>
          <p:nvPicPr>
            <p:cNvPr id="21511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2" name="TextBox 4"/>
            <p:cNvSpPr txBox="1">
              <a:spLocks noChangeArrowheads="1"/>
            </p:cNvSpPr>
            <p:nvPr/>
          </p:nvSpPr>
          <p:spPr bwMode="auto">
            <a:xfrm>
              <a:off x="295443" y="1791910"/>
              <a:ext cx="1838325" cy="201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停</a:t>
              </a:r>
              <a:endParaRPr lang="zh-CN" altLang="zh-CN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77875" y="1481668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tín</a:t>
            </a: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ɡ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3557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5413" y="2353734"/>
            <a:ext cx="49133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5414" y="3141133"/>
            <a:ext cx="5608637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5414" y="4635501"/>
            <a:ext cx="36845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 bwMode="auto">
          <a:xfrm>
            <a:off x="536575" y="2544445"/>
            <a:ext cx="1887855" cy="1980787"/>
            <a:chOff x="317986" y="1748180"/>
            <a:chExt cx="1887537" cy="2025418"/>
          </a:xfrm>
        </p:grpSpPr>
        <p:pic>
          <p:nvPicPr>
            <p:cNvPr id="22535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TextBox 4"/>
            <p:cNvSpPr txBox="1">
              <a:spLocks noChangeArrowheads="1"/>
            </p:cNvSpPr>
            <p:nvPr/>
          </p:nvSpPr>
          <p:spPr bwMode="auto">
            <a:xfrm>
              <a:off x="367198" y="1791910"/>
              <a:ext cx="1838325" cy="198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粗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63626" y="1481668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cū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9700" y="2264833"/>
            <a:ext cx="481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9700" y="3141133"/>
            <a:ext cx="5029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79701" y="4595285"/>
            <a:ext cx="63912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13080" y="2544445"/>
            <a:ext cx="1911350" cy="1982803"/>
            <a:chOff x="295443" y="1748180"/>
            <a:chExt cx="1910080" cy="1936187"/>
          </a:xfrm>
        </p:grpSpPr>
        <p:pic>
          <p:nvPicPr>
            <p:cNvPr id="23559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0" name="TextBox 4"/>
            <p:cNvSpPr txBox="1">
              <a:spLocks noChangeArrowheads="1"/>
            </p:cNvSpPr>
            <p:nvPr/>
          </p:nvSpPr>
          <p:spPr bwMode="auto">
            <a:xfrm>
              <a:off x="295443" y="1791910"/>
              <a:ext cx="1838325" cy="189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影</a:t>
              </a:r>
              <a:endParaRPr lang="zh-CN" altLang="en-US" sz="1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77875" y="1481668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yǐn</a:t>
            </a:r>
            <a:r>
              <a:rPr lang="en-US" altLang="zh-CN" sz="4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ɡ</a:t>
            </a:r>
            <a:endParaRPr lang="en-US" altLang="zh-CN" sz="4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23556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6189" y="2588685"/>
            <a:ext cx="63134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6189" y="3179233"/>
            <a:ext cx="501808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6188" y="4476751"/>
            <a:ext cx="5732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5"/>
          <p:cNvSpPr/>
          <p:nvPr/>
        </p:nvSpPr>
        <p:spPr>
          <a:xfrm>
            <a:off x="3848100" y="3689350"/>
            <a:ext cx="5218113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指粗大而结实。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4" name="矩形 4"/>
          <p:cNvSpPr/>
          <p:nvPr/>
        </p:nvSpPr>
        <p:spPr>
          <a:xfrm>
            <a:off x="614363" y="2036763"/>
            <a:ext cx="1925637" cy="3753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鲜艳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打扮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绚丽多彩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好奇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招引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粗壮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枝干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17675" y="2409825"/>
            <a:ext cx="2179638" cy="582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49164" idx="1"/>
          </p:cNvCxnSpPr>
          <p:nvPr/>
        </p:nvCxnSpPr>
        <p:spPr>
          <a:xfrm>
            <a:off x="1576388" y="2820512"/>
            <a:ext cx="2271713" cy="21399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16614" y="3411220"/>
            <a:ext cx="1781175" cy="9858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158" name="矩形 5"/>
          <p:cNvSpPr/>
          <p:nvPr/>
        </p:nvSpPr>
        <p:spPr>
          <a:xfrm>
            <a:off x="4513263" y="1663700"/>
            <a:ext cx="5227637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9" name="矩形 5"/>
          <p:cNvSpPr/>
          <p:nvPr/>
        </p:nvSpPr>
        <p:spPr>
          <a:xfrm>
            <a:off x="3848100" y="4192588"/>
            <a:ext cx="4902200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绚丽，灿烂美丽。形容色彩丰富华丽。 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0" name="矩形 5"/>
          <p:cNvSpPr/>
          <p:nvPr/>
        </p:nvSpPr>
        <p:spPr>
          <a:xfrm>
            <a:off x="3848100" y="2713038"/>
            <a:ext cx="5218113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鲜明而美丽。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1" name="矩形 5"/>
          <p:cNvSpPr/>
          <p:nvPr/>
        </p:nvSpPr>
        <p:spPr>
          <a:xfrm>
            <a:off x="3848100" y="3201988"/>
            <a:ext cx="5218113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吸引。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2" name="矩形 5"/>
          <p:cNvSpPr/>
          <p:nvPr/>
        </p:nvSpPr>
        <p:spPr>
          <a:xfrm>
            <a:off x="3848100" y="2181225"/>
            <a:ext cx="5218113" cy="5397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5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对自己所不了解的事物觉得新奇而感兴趣。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630204" y="3411379"/>
            <a:ext cx="2286476" cy="10834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164" name="矩形 29"/>
          <p:cNvSpPr/>
          <p:nvPr/>
        </p:nvSpPr>
        <p:spPr>
          <a:xfrm>
            <a:off x="3848100" y="4760913"/>
            <a:ext cx="5283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修饰装扮出来的样子。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59255" y="5475923"/>
            <a:ext cx="2231231" cy="71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1671797" y="4048601"/>
            <a:ext cx="2176463" cy="9001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" name="组合 25"/>
          <p:cNvGrpSpPr/>
          <p:nvPr/>
        </p:nvGrpSpPr>
        <p:grpSpPr>
          <a:xfrm>
            <a:off x="3321050" y="1593850"/>
            <a:ext cx="3967421" cy="682625"/>
            <a:chOff x="3124895" y="802159"/>
            <a:chExt cx="3966103" cy="682287"/>
          </a:xfrm>
        </p:grpSpPr>
        <p:pic>
          <p:nvPicPr>
            <p:cNvPr id="49168" name="Picture 16" descr="C:\Users\Administrator\Desktop\对话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4895" y="802159"/>
              <a:ext cx="3885506" cy="682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9" name="矩形 12"/>
            <p:cNvSpPr/>
            <p:nvPr/>
          </p:nvSpPr>
          <p:spPr>
            <a:xfrm>
              <a:off x="3236559" y="878359"/>
              <a:ext cx="3854439" cy="4601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试着把词语和意思连起来！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170" name="矩形 29"/>
          <p:cNvSpPr/>
          <p:nvPr/>
        </p:nvSpPr>
        <p:spPr>
          <a:xfrm>
            <a:off x="3848100" y="5270500"/>
            <a:ext cx="5283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树木的主干与旁枝。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1671638" y="2529205"/>
            <a:ext cx="2142173" cy="15197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49172" name="组合 25"/>
          <p:cNvGrpSpPr/>
          <p:nvPr/>
        </p:nvGrpSpPr>
        <p:grpSpPr>
          <a:xfrm>
            <a:off x="536575" y="1628775"/>
            <a:ext cx="1773238" cy="527753"/>
            <a:chOff x="537320" y="770997"/>
            <a:chExt cx="1772205" cy="528733"/>
          </a:xfrm>
        </p:grpSpPr>
        <p:sp>
          <p:nvSpPr>
            <p:cNvPr id="27" name="圆角矩形 26"/>
            <p:cNvSpPr/>
            <p:nvPr/>
          </p:nvSpPr>
          <p:spPr>
            <a:xfrm>
              <a:off x="590550" y="770997"/>
              <a:ext cx="1653914" cy="52873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理解词语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直线连接符 21"/>
            <p:cNvSpPr>
              <a:spLocks noChangeShapeType="1"/>
            </p:cNvSpPr>
            <p:nvPr/>
          </p:nvSpPr>
          <p:spPr bwMode="auto">
            <a:xfrm flipV="1">
              <a:off x="537320" y="1244950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377950" y="193422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45897" y="1700880"/>
            <a:ext cx="8577263" cy="232679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00"/>
              </a:spcBef>
              <a:defRPr/>
            </a:pPr>
            <a:r>
              <a:rPr lang="en-US" altLang="zh-CN" sz="2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穿的和戴的（衣帽、首饰等）。（   </a:t>
            </a:r>
            <a:r>
              <a:rPr lang="zh-CN" altLang="en-US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en-US" altLang="zh-CN" sz="2600" b="1" dirty="0" smtClean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鲜明而美丽。（   </a:t>
            </a:r>
            <a:r>
              <a:rPr lang="zh-CN" altLang="en-US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en-US" altLang="zh-CN" sz="2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defRPr/>
            </a:pP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2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使容貌和衣着好看。（   </a:t>
            </a:r>
            <a:r>
              <a:rPr lang="zh-CN" altLang="en-US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en-US" altLang="zh-CN" sz="2600" b="1" dirty="0" smtClean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defRPr/>
            </a:pPr>
            <a:r>
              <a:rPr lang="en-US" altLang="zh-CN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灿烂美丽。（   </a:t>
            </a:r>
            <a:r>
              <a:rPr lang="zh-CN" altLang="en-US" sz="2600" b="1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en-US" altLang="zh-CN" sz="26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7950" y="4845052"/>
            <a:ext cx="6675438" cy="1096433"/>
          </a:xfrm>
          <a:prstGeom prst="rect">
            <a:avLst/>
          </a:prstGeom>
          <a:solidFill>
            <a:schemeClr val="accent1">
              <a:lumMod val="40000"/>
              <a:lumOff val="6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6068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A.</a:t>
            </a: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鲜艳</a:t>
            </a: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</a:t>
            </a:r>
            <a:r>
              <a:rPr lang="en-US" altLang="zh-CN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B.</a:t>
            </a: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穿戴</a:t>
            </a:r>
            <a:r>
              <a:rPr lang="en-US" altLang="zh-CN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C.</a:t>
            </a: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绚丽  </a:t>
            </a:r>
            <a:r>
              <a:rPr lang="en-US" altLang="zh-CN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D.</a:t>
            </a:r>
            <a:r>
              <a:rPr lang="zh-CN" altLang="en-US" sz="3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打扮</a:t>
            </a:r>
            <a:endParaRPr lang="zh-CN" altLang="en-US" sz="3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188076" y="1623484"/>
            <a:ext cx="4924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B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148013" y="3457639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517901" y="2324101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A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6631" name="文本框 7"/>
          <p:cNvSpPr txBox="1">
            <a:spLocks noChangeArrowheads="1"/>
          </p:cNvSpPr>
          <p:nvPr/>
        </p:nvSpPr>
        <p:spPr bwMode="auto">
          <a:xfrm>
            <a:off x="323850" y="740834"/>
            <a:ext cx="25923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词语解释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516438" y="2895715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4863" y="1338580"/>
            <a:ext cx="6738937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363" y="3714750"/>
            <a:ext cx="2720975" cy="1346200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6388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93050" y="6061075"/>
            <a:ext cx="12509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44450" y="60436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67300" y="3714750"/>
            <a:ext cx="24765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　课文先写了什么？再写了什么？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9138" y="1338263"/>
            <a:ext cx="10033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62650" y="5943600"/>
            <a:ext cx="6842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413" y="4449763"/>
            <a:ext cx="2387600" cy="1230312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90800" y="4411663"/>
            <a:ext cx="247650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5225" y="4449763"/>
            <a:ext cx="122555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" y="5013325"/>
            <a:ext cx="1241425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18" grpId="0" bldLvl="0" animBg="1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059832" y="357431"/>
            <a:ext cx="268108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ea"/>
              </a:rPr>
              <a:t>整体把握</a:t>
            </a:r>
            <a:endParaRPr lang="zh-CN" altLang="en-US" sz="2400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7651" name="文本框 20500"/>
          <p:cNvSpPr txBox="1">
            <a:spLocks noChangeArrowheads="1"/>
          </p:cNvSpPr>
          <p:nvPr/>
        </p:nvSpPr>
        <p:spPr bwMode="auto">
          <a:xfrm>
            <a:off x="935039" y="1585385"/>
            <a:ext cx="7559675" cy="283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先读一遍课文，再填空：</a:t>
            </a:r>
            <a:endParaRPr lang="zh-CN" altLang="en-US" sz="4000" b="1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课文先写（                               ），再写（     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），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最后（        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）。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02" name="文本框 20501"/>
          <p:cNvSpPr txBox="1">
            <a:spLocks noChangeArrowheads="1"/>
          </p:cNvSpPr>
          <p:nvPr/>
        </p:nvSpPr>
        <p:spPr bwMode="auto">
          <a:xfrm>
            <a:off x="3220763" y="2420930"/>
            <a:ext cx="5040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上学的路上、来到学校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503" name="文本框 20502"/>
          <p:cNvSpPr txBox="1">
            <a:spLocks noChangeArrowheads="1"/>
          </p:cNvSpPr>
          <p:nvPr/>
        </p:nvSpPr>
        <p:spPr bwMode="auto">
          <a:xfrm>
            <a:off x="2483855" y="3003819"/>
            <a:ext cx="21597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上课、下课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504" name="文本框 20503"/>
          <p:cNvSpPr txBox="1">
            <a:spLocks noChangeArrowheads="1"/>
          </p:cNvSpPr>
          <p:nvPr/>
        </p:nvSpPr>
        <p:spPr bwMode="auto">
          <a:xfrm>
            <a:off x="1547790" y="3717020"/>
            <a:ext cx="28525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赞美我们的小学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2" grpId="0"/>
      <p:bldP spid="20503" grpId="0"/>
      <p:bldP spid="205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3382963" y="516467"/>
            <a:ext cx="226857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资料链接</a:t>
            </a:r>
            <a:r>
              <a:rPr lang="zh-CN" altLang="en-US" sz="3600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3714" y="1511300"/>
            <a:ext cx="83724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5000"/>
              </a:lnSpc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傣族  </a:t>
            </a:r>
            <a:r>
              <a:rPr lang="zh-CN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又称泰族，是中国的少数民族之一，也是泰国和老挝（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w</a:t>
            </a:r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ō</a:t>
            </a:r>
            <a:r>
              <a:rPr lang="zh-CN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）的主体民族。在中国，傣族主要分布在西南地区的云南省。傣族视孔雀、大象为吉祥物，喜欢依水而居，爱洁净、常沐浴，妇女爱洗发，故有</a:t>
            </a: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“水的民族”</a:t>
            </a:r>
            <a:r>
              <a:rPr lang="zh-CN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的美称。</a:t>
            </a:r>
            <a:endParaRPr lang="zh-CN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timg (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1639" y="3861030"/>
            <a:ext cx="5446712" cy="251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3553" descr="BAS002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77799"/>
            <a:ext cx="9144000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"/>
          <p:cNvSpPr txBox="1"/>
          <p:nvPr/>
        </p:nvSpPr>
        <p:spPr>
          <a:xfrm>
            <a:off x="3231282" y="12841"/>
            <a:ext cx="268108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ea"/>
              </a:rPr>
              <a:t>课文解读</a:t>
            </a:r>
            <a:endParaRPr lang="zh-CN" altLang="en-US" sz="2400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3554"/>
          <p:cNvSpPr txBox="1">
            <a:spLocks noChangeArrowheads="1"/>
          </p:cNvSpPr>
          <p:nvPr/>
        </p:nvSpPr>
        <p:spPr bwMode="auto">
          <a:xfrm>
            <a:off x="1071563" y="1196845"/>
            <a:ext cx="7885112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早晨，从</a:t>
            </a:r>
            <a:r>
              <a:rPr lang="zh-CN" altLang="en-US" sz="2800" b="1" dirty="0">
                <a:solidFill>
                  <a:srgbClr val="FF66CC"/>
                </a:solidFill>
                <a:latin typeface="宋体" panose="02010600030101010101" pitchFamily="2" charset="-122"/>
              </a:rPr>
              <a:t>各处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走来了许多小学生。</a:t>
            </a:r>
            <a:endParaRPr lang="zh-CN" altLang="en-US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早晨，从</a:t>
            </a:r>
            <a:r>
              <a:rPr lang="zh-CN" altLang="en-US" sz="2800" b="1" dirty="0">
                <a:solidFill>
                  <a:srgbClr val="FF66CC"/>
                </a:solidFill>
                <a:latin typeface="宋体" panose="02010600030101010101" pitchFamily="2" charset="-122"/>
              </a:rPr>
              <a:t>山坡上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，从</a:t>
            </a:r>
            <a:r>
              <a:rPr lang="zh-CN" altLang="en-US" sz="2800" b="1" dirty="0">
                <a:solidFill>
                  <a:srgbClr val="FF66CC"/>
                </a:solidFill>
                <a:latin typeface="宋体" panose="02010600030101010101" pitchFamily="2" charset="-122"/>
              </a:rPr>
              <a:t>坪坝里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，从</a:t>
            </a:r>
            <a:r>
              <a:rPr lang="zh-CN" altLang="en-US" sz="2800" b="1" dirty="0">
                <a:solidFill>
                  <a:srgbClr val="FF66CC"/>
                </a:solidFill>
                <a:latin typeface="宋体" panose="02010600030101010101" pitchFamily="2" charset="-122"/>
              </a:rPr>
              <a:t>一条条开着绒球花和太阳花的小路上</a:t>
            </a:r>
            <a:r>
              <a:rPr lang="zh-CN" altLang="en-US" sz="2800" b="1" dirty="0">
                <a:solidFill>
                  <a:prstClr val="white"/>
                </a:solidFill>
                <a:latin typeface="宋体" panose="02010600030101010101" pitchFamily="2" charset="-122"/>
              </a:rPr>
              <a:t>，走来了许多小学生。</a:t>
            </a:r>
            <a:endParaRPr lang="zh-CN" altLang="en-US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892425" y="3644900"/>
            <a:ext cx="499903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哪一句更好？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27100" y="1507067"/>
            <a:ext cx="72898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句更好。第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句描写更具体，更能抓住事物的特点，如“山坡、坪坝、开着绒球花和太阳花的小路”都极具地域特色，让我们能充分想象小学生从各处走来的景象。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57975" y="4706620"/>
            <a:ext cx="2235200" cy="2056549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3553" descr="BAS002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60866"/>
            <a:ext cx="9144000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1746"/>
          <p:cNvSpPr txBox="1">
            <a:spLocks noChangeArrowheads="1"/>
          </p:cNvSpPr>
          <p:nvPr/>
        </p:nvSpPr>
        <p:spPr bwMode="auto">
          <a:xfrm>
            <a:off x="1093788" y="900854"/>
            <a:ext cx="711041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prstClr val="white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prstClr val="white"/>
                </a:solidFill>
                <a:latin typeface="宋体" panose="02010600030101010101" pitchFamily="2" charset="-122"/>
              </a:rPr>
              <a:t>有傣族的，有景颇族的，有阿昌族和德昂族的，还有汉族的。</a:t>
            </a:r>
            <a:endParaRPr lang="zh-CN" altLang="en-US" sz="3200" b="1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0088" y="2921000"/>
            <a:ext cx="648176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    这是一个</a:t>
            </a:r>
            <a:r>
              <a:rPr lang="zh-CN" altLang="en-US" sz="3200" b="1" u="sng">
                <a:solidFill>
                  <a:srgbClr val="FFFF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句。你能仿写一句话吗？</a:t>
            </a:r>
            <a:endParaRPr lang="zh-CN" altLang="en-US" sz="32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2014" y="2832100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70088" y="1538817"/>
            <a:ext cx="43180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453188" y="1538817"/>
            <a:ext cx="43180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49713" y="1538817"/>
            <a:ext cx="43180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50031" y="2175300"/>
            <a:ext cx="720725" cy="2116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2251075" y="467784"/>
            <a:ext cx="4641850" cy="9736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我会写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Rectangle 3"/>
          <p:cNvSpPr txBox="1">
            <a:spLocks noRot="1" noChangeArrowheads="1"/>
          </p:cNvSpPr>
          <p:nvPr/>
        </p:nvSpPr>
        <p:spPr bwMode="auto">
          <a:xfrm>
            <a:off x="30163" y="1847851"/>
            <a:ext cx="5124450" cy="3405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66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rgbClr val="6600FF"/>
                </a:solidFill>
                <a:latin typeface="宋体" panose="02010600030101010101" pitchFamily="2" charset="-122"/>
              </a:rPr>
              <a:t>操场上真热闹，有踢球的，有赛跑的，有跳绳的，还有拔河的。</a:t>
            </a:r>
            <a:endParaRPr lang="zh-CN" altLang="zh-CN" sz="32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 descr="timg (6)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52950" y="2190751"/>
            <a:ext cx="4414838" cy="387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3553" descr="BAS002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77799"/>
            <a:ext cx="9144000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1746"/>
          <p:cNvSpPr txBox="1">
            <a:spLocks noChangeArrowheads="1"/>
          </p:cNvSpPr>
          <p:nvPr/>
        </p:nvSpPr>
        <p:spPr bwMode="auto">
          <a:xfrm>
            <a:off x="1304926" y="493185"/>
            <a:ext cx="738981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prstClr val="white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prstClr val="white"/>
                </a:solidFill>
                <a:latin typeface="宋体" panose="02010600030101010101" pitchFamily="2" charset="-122"/>
              </a:rPr>
              <a:t>同学们向在校园里欢唱的小鸟</a:t>
            </a:r>
            <a:r>
              <a:rPr lang="zh-CN" altLang="en-US" sz="3200" b="1">
                <a:solidFill>
                  <a:srgbClr val="FF66CC"/>
                </a:solidFill>
                <a:latin typeface="宋体" panose="02010600030101010101" pitchFamily="2" charset="-122"/>
              </a:rPr>
              <a:t>打招呼</a:t>
            </a:r>
            <a:r>
              <a:rPr lang="zh-CN" altLang="en-US" sz="3200" b="1">
                <a:solidFill>
                  <a:prstClr val="white"/>
                </a:solidFill>
                <a:latin typeface="宋体" panose="02010600030101010101" pitchFamily="2" charset="-122"/>
              </a:rPr>
              <a:t>，向敬爱的老师</a:t>
            </a:r>
            <a:r>
              <a:rPr lang="zh-CN" altLang="en-US" sz="3200" b="1">
                <a:solidFill>
                  <a:srgbClr val="FF66CC"/>
                </a:solidFill>
                <a:latin typeface="宋体" panose="02010600030101010101" pitchFamily="2" charset="-122"/>
              </a:rPr>
              <a:t>问好</a:t>
            </a:r>
            <a:r>
              <a:rPr lang="zh-CN" altLang="en-US" sz="3200" b="1">
                <a:solidFill>
                  <a:prstClr val="white"/>
                </a:solidFill>
                <a:latin typeface="宋体" panose="02010600030101010101" pitchFamily="2" charset="-122"/>
              </a:rPr>
              <a:t>，向高高飘扬的国旗</a:t>
            </a:r>
            <a:r>
              <a:rPr lang="zh-CN" altLang="en-US" sz="3200" b="1">
                <a:solidFill>
                  <a:srgbClr val="FF66CC"/>
                </a:solidFill>
                <a:latin typeface="宋体" panose="02010600030101010101" pitchFamily="2" charset="-122"/>
              </a:rPr>
              <a:t>敬礼</a:t>
            </a:r>
            <a:r>
              <a:rPr lang="zh-CN" altLang="en-US" sz="3200" b="1">
                <a:solidFill>
                  <a:prstClr val="white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92338" y="3547534"/>
            <a:ext cx="5937250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这是一群怎样的同学？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1350" y="1617133"/>
            <a:ext cx="78613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同学们因为对动物和自然心存友好，所以向小鸟打招呼；因为尊师重道，所以向老师问好；因为热爱祖国，所以向国旗敬礼。行动遵从内心，这是一群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纯真、心灵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美好</a:t>
            </a:r>
            <a:r>
              <a:rPr lang="zh-CN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的同学</a:t>
            </a:r>
            <a:r>
              <a:rPr lang="zh-CN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9" name="图片 2" descr="timg (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73851" y="4565652"/>
            <a:ext cx="1635125" cy="229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3793"/>
          <p:cNvSpPr>
            <a:spLocks noGrp="1" noChangeArrowheads="1"/>
          </p:cNvSpPr>
          <p:nvPr/>
        </p:nvSpPr>
        <p:spPr bwMode="auto">
          <a:xfrm>
            <a:off x="554039" y="1615018"/>
            <a:ext cx="8135937" cy="85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你喜欢这所民族小学吗？说出你喜欢的理由。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（读第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）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3795" name="内容占位符 33794"/>
          <p:cNvSpPr>
            <a:spLocks noGrp="1" noChangeArrowheads="1"/>
          </p:cNvSpPr>
          <p:nvPr/>
        </p:nvSpPr>
        <p:spPr bwMode="auto">
          <a:xfrm>
            <a:off x="1866900" y="2965451"/>
            <a:ext cx="4038600" cy="104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57175" indent="-257175"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上课时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b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</a:rPr>
            </a:br>
            <a:endParaRPr lang="en-US" altLang="zh-CN" sz="32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内容占位符 33795"/>
          <p:cNvSpPr>
            <a:spLocks noGrp="1" noChangeArrowheads="1"/>
          </p:cNvSpPr>
          <p:nvPr/>
        </p:nvSpPr>
        <p:spPr bwMode="auto">
          <a:xfrm>
            <a:off x="1866900" y="4508501"/>
            <a:ext cx="4038600" cy="104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57175" indent="-257175"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下课时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35845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05501" y="3547534"/>
            <a:ext cx="218122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2251075" y="467784"/>
            <a:ext cx="4641850" cy="9736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我会说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4818"/>
          <p:cNvSpPr txBox="1">
            <a:spLocks noChangeArrowheads="1"/>
          </p:cNvSpPr>
          <p:nvPr/>
        </p:nvSpPr>
        <p:spPr bwMode="auto">
          <a:xfrm>
            <a:off x="984251" y="1871134"/>
            <a:ext cx="7345363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不同民族的小学生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在同一间教室里学习。大家一起朗读课文，那声音真好听！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timg (7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59514" y="4195233"/>
            <a:ext cx="2897187" cy="255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35984"/>
            <a:ext cx="9144000" cy="689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5276" y="118533"/>
            <a:ext cx="338931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这时候，窗外十分安静，树枝不摇了，鸟儿不叫了，蝴蝶停在花朵上，好像都在听同学们读课文。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4818"/>
          <p:cNvSpPr txBox="1">
            <a:spLocks noChangeArrowheads="1"/>
          </p:cNvSpPr>
          <p:nvPr/>
        </p:nvSpPr>
        <p:spPr bwMode="auto">
          <a:xfrm>
            <a:off x="303214" y="1794933"/>
            <a:ext cx="4473575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最有趣的是，跑来了几只猴子。这些山林里的朋友，是那样好奇地听着。</a:t>
            </a:r>
            <a:endParaRPr lang="zh-CN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0140" y="1892301"/>
            <a:ext cx="3924300" cy="347726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圆角矩形 15"/>
          <p:cNvSpPr/>
          <p:nvPr/>
        </p:nvSpPr>
        <p:spPr>
          <a:xfrm>
            <a:off x="4672330" y="3726180"/>
            <a:ext cx="4164330" cy="27152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04495" y="3726180"/>
            <a:ext cx="4099560" cy="27152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72330" y="563245"/>
            <a:ext cx="4061460" cy="280606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6226175" y="3890645"/>
            <a:ext cx="2641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景颇族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：从事农业，种植水稻、玉米、旱谷等作物，有自己的语言和文字。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目脑纵歌，跳孔雀舞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8"/>
          <p:cNvSpPr/>
          <p:nvPr/>
        </p:nvSpPr>
        <p:spPr>
          <a:xfrm>
            <a:off x="5920740" y="692785"/>
            <a:ext cx="28130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傣 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：从事农业，寺塔、竹楼和竹桥显示出了别具一格的建筑艺术，有自己的语言字。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孔雀舞、夹箩饭，泼水节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矩形 10"/>
          <p:cNvSpPr/>
          <p:nvPr/>
        </p:nvSpPr>
        <p:spPr>
          <a:xfrm>
            <a:off x="1813560" y="4136390"/>
            <a:ext cx="26904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阿昌族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：以善于打制长刀而闻名于世。有自己的语言。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采茶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4495" y="563880"/>
            <a:ext cx="4099560" cy="280543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6" descr="f2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762000"/>
            <a:ext cx="1537335" cy="2408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矩形 9"/>
          <p:cNvSpPr/>
          <p:nvPr/>
        </p:nvSpPr>
        <p:spPr>
          <a:xfrm>
            <a:off x="1943100" y="897890"/>
            <a:ext cx="256095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 latinLnBrk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德昂族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：善于种茶闻名，有自己的语言。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象脚鼓舞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 descr="f2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495" y="735330"/>
            <a:ext cx="1496060" cy="2487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7" descr="f2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55" y="3911600"/>
            <a:ext cx="1338580" cy="2264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4" descr="f2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330" y="3911600"/>
            <a:ext cx="1553845" cy="2372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5" grpId="0" bldLvl="0" animBg="1"/>
      <p:bldP spid="13" grpId="0" bldLvl="0" animBg="1"/>
      <p:bldP spid="2" grpId="0"/>
      <p:bldP spid="16391" grpId="0"/>
      <p:bldP spid="16392" grpId="0"/>
      <p:bldP spid="11" grpId="0" bldLvl="0" animBg="1"/>
      <p:bldP spid="1639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4818"/>
          <p:cNvSpPr txBox="1">
            <a:spLocks noChangeArrowheads="1"/>
          </p:cNvSpPr>
          <p:nvPr/>
        </p:nvSpPr>
        <p:spPr bwMode="auto">
          <a:xfrm>
            <a:off x="3038476" y="1517651"/>
            <a:ext cx="5643563" cy="260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下课了，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大家在大青树下跳孔雀舞、摔跤、做游戏，招引来许多小鸟，连松鼠、山狸也赶来看热闹。</a:t>
            </a:r>
            <a:endParaRPr lang="zh-CN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timg (9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9738" y="1098551"/>
            <a:ext cx="21526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6372225" y="4197351"/>
            <a:ext cx="208915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138489" y="4965701"/>
            <a:ext cx="2873375" cy="21167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40526" y="4965700"/>
            <a:ext cx="1213794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4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2251075" y="467784"/>
            <a:ext cx="4641850" cy="9736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</a:rPr>
              <a:t>我会写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Rectangle 3"/>
          <p:cNvSpPr txBox="1">
            <a:spLocks noRot="1" noChangeArrowheads="1"/>
          </p:cNvSpPr>
          <p:nvPr/>
        </p:nvSpPr>
        <p:spPr bwMode="auto">
          <a:xfrm>
            <a:off x="96838" y="2053168"/>
            <a:ext cx="5124450" cy="340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66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6600FF"/>
                </a:solidFill>
                <a:latin typeface="宋体" panose="02010600030101010101" pitchFamily="2" charset="-122"/>
              </a:rPr>
              <a:t>春天来了，桃花笑红了脸，解冻的溪水欢快地奔跑起来了。</a:t>
            </a:r>
            <a:endParaRPr lang="zh-CN" altLang="zh-CN" sz="3200" b="1" dirty="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 descr="tim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40363" y="2053168"/>
            <a:ext cx="3295650" cy="305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57200" y="1115484"/>
            <a:ext cx="5335588" cy="58477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自由读最后一自然段，思考：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46125" y="2391833"/>
            <a:ext cx="78247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在这所民族小学学习的同学们是什么感受？</a:t>
            </a:r>
            <a:endParaRPr lang="zh-CN" altLang="en-US" sz="34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Picture 8" descr="c5ab065d3e37b629-fb9e6d6a7e77af60-31779f8e356d066c3f7d59b292027032"/>
          <p:cNvPicPr>
            <a:picLocks noChangeAspect="1" noChangeArrowheads="1"/>
          </p:cNvPicPr>
          <p:nvPr/>
        </p:nvPicPr>
        <p:blipFill>
          <a:blip r:embed="rId1" cstate="email"/>
          <a:srcRect l="-4601"/>
          <a:stretch>
            <a:fillRect/>
          </a:stretch>
        </p:blipFill>
        <p:spPr bwMode="auto">
          <a:xfrm>
            <a:off x="3352800" y="3710518"/>
            <a:ext cx="2439988" cy="262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框 34818"/>
          <p:cNvSpPr txBox="1">
            <a:spLocks noChangeArrowheads="1"/>
          </p:cNvSpPr>
          <p:nvPr/>
        </p:nvSpPr>
        <p:spPr bwMode="auto">
          <a:xfrm>
            <a:off x="898526" y="1686985"/>
            <a:ext cx="7345363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这就是我们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可爱</a:t>
            </a:r>
            <a:r>
              <a:rPr lang="zh-CN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的小学，一所边疆的小学。古老的铜钟，挂在大青树粗壮的枝干上。凤尾竹的影子，在洁白的粉墙上摇晃</a:t>
            </a:r>
            <a:r>
              <a:rPr lang="zh-CN" altLang="zh-CN" sz="3200" b="1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endParaRPr lang="zh-CN" altLang="zh-CN" sz="32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timg (10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5" y="-55033"/>
            <a:ext cx="9150350" cy="694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101010"/>
              </a:clrFrom>
              <a:clrTo>
                <a:srgbClr val="10101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9526" y="789518"/>
            <a:ext cx="1966913" cy="93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3850" y="836085"/>
            <a:ext cx="504983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noProof="1">
                <a:solidFill>
                  <a:srgbClr val="0000FF"/>
                </a:solidFill>
                <a:latin typeface="宋体" panose="02010600030101010101" pitchFamily="2" charset="-122"/>
              </a:rPr>
              <a:t>凤尾竹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占位符 46082"/>
          <p:cNvSpPr>
            <a:spLocks noGrp="1" noChangeArrowheads="1"/>
          </p:cNvSpPr>
          <p:nvPr/>
        </p:nvSpPr>
        <p:spPr bwMode="auto">
          <a:xfrm>
            <a:off x="600075" y="1907118"/>
            <a:ext cx="8229600" cy="267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这是一所</a:t>
            </a:r>
            <a:r>
              <a:rPr lang="zh-CN" altLang="en-US" sz="4000" b="1" u="sng">
                <a:solidFill>
                  <a:prstClr val="black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的学校；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这是一所</a:t>
            </a:r>
            <a:r>
              <a:rPr lang="zh-CN" altLang="en-US" sz="4000" b="1" u="sng">
                <a:solidFill>
                  <a:prstClr val="black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的学校；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15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这是一所</a:t>
            </a:r>
            <a:r>
              <a:rPr lang="zh-CN" altLang="en-US" sz="4000" b="1" u="sng">
                <a:solidFill>
                  <a:prstClr val="black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4000" b="1">
                <a:solidFill>
                  <a:prstClr val="black"/>
                </a:solidFill>
                <a:latin typeface="宋体" panose="02010600030101010101" pitchFamily="2" charset="-122"/>
              </a:rPr>
              <a:t>的学校</a:t>
            </a:r>
            <a:r>
              <a:rPr lang="en-US" altLang="zh-CN" sz="4000" b="1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endParaRPr lang="en-US" altLang="zh-CN" sz="4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3012" name="矩形 46083"/>
          <p:cNvSpPr>
            <a:spLocks noChangeArrowheads="1" noChangeShapeType="1" noTextEdit="1"/>
          </p:cNvSpPr>
          <p:nvPr/>
        </p:nvSpPr>
        <p:spPr bwMode="auto">
          <a:xfrm>
            <a:off x="3533660" y="1907118"/>
            <a:ext cx="1146175" cy="490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美丽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3013" name="矩形 46084"/>
          <p:cNvSpPr>
            <a:spLocks noChangeArrowheads="1" noChangeShapeType="1" noTextEdit="1"/>
          </p:cNvSpPr>
          <p:nvPr/>
        </p:nvSpPr>
        <p:spPr bwMode="auto">
          <a:xfrm>
            <a:off x="3587750" y="2708950"/>
            <a:ext cx="1138238" cy="5210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团结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3014" name="矩形 46085"/>
          <p:cNvSpPr>
            <a:spLocks noChangeArrowheads="1" noChangeShapeType="1" noTextEdit="1"/>
          </p:cNvSpPr>
          <p:nvPr/>
        </p:nvSpPr>
        <p:spPr bwMode="auto">
          <a:xfrm>
            <a:off x="3013076" y="3429000"/>
            <a:ext cx="2619375" cy="493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欢乐、祥和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  <p:bldP spid="430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48038" y="1116013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结尾点题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70025" y="2098675"/>
            <a:ext cx="71516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点题是用简单的话把文章的中心表达出来，在结尾点题，可以让文章结构完整，直接抒发情感。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7663" y="2052638"/>
            <a:ext cx="12096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57338" y="4137025"/>
            <a:ext cx="71516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内容要和课文主题一致，语句简洁真挚。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7663" y="4137025"/>
            <a:ext cx="11287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7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448" y="453446"/>
            <a:ext cx="3430747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方正楷体_GBK" pitchFamily="65" charset="-122"/>
                <a:cs typeface="+mn-ea"/>
                <a:sym typeface="+mn-ea"/>
              </a:rPr>
              <a:t>总结全文</a:t>
            </a:r>
            <a:r>
              <a:rPr lang="zh-CN" altLang="en-US" sz="2800" b="1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宋体-PUA" charset="0"/>
                <a:ea typeface="宋体-PUA" charset="0"/>
                <a:cs typeface="+mn-ea"/>
                <a:sym typeface="+mn-ea"/>
              </a:rPr>
              <a:t>，</a:t>
            </a:r>
            <a:r>
              <a:rPr lang="zh-CN" altLang="en-US" sz="2800" b="1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感悟中心</a:t>
            </a:r>
            <a:endParaRPr lang="en-US" altLang="zh-CN" sz="2800" b="1" noProof="1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120900" y="2084918"/>
            <a:ext cx="407988" cy="2865967"/>
          </a:xfrm>
          <a:prstGeom prst="leftBrace">
            <a:avLst>
              <a:gd name="adj1" fmla="val 90278"/>
              <a:gd name="adj2" fmla="val 4826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559050" y="3712634"/>
            <a:ext cx="1784350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上课时：安静</a:t>
            </a:r>
            <a:endParaRPr lang="zh-CN" altLang="en-US" sz="28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6276976" y="2118785"/>
            <a:ext cx="366713" cy="2815167"/>
          </a:xfrm>
          <a:prstGeom prst="leftBrace">
            <a:avLst>
              <a:gd name="adj1" fmla="val 90278"/>
              <a:gd name="adj2" fmla="val 4884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638676" y="3746501"/>
            <a:ext cx="1598613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下课时：热闹</a:t>
            </a:r>
            <a:endParaRPr lang="zh-CN" altLang="en-US" sz="28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478088" y="2084917"/>
            <a:ext cx="1782762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上学路上</a:t>
            </a:r>
            <a:endParaRPr lang="zh-CN" altLang="en-US" sz="28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638676" y="2084917"/>
            <a:ext cx="1876425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来到学校</a:t>
            </a:r>
            <a:endParaRPr lang="zh-CN" altLang="en-US" sz="28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065588" y="4127500"/>
            <a:ext cx="500062" cy="137584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065588" y="2377017"/>
            <a:ext cx="500062" cy="135467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6797676" y="2815167"/>
            <a:ext cx="2062163" cy="10669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美丽、团结</a:t>
            </a:r>
            <a:endParaRPr lang="zh-CN" altLang="en-US" sz="2800" b="1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欢乐、祥和</a:t>
            </a:r>
            <a:endParaRPr lang="zh-CN" altLang="en-US" sz="2800" b="1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222250" y="2679700"/>
            <a:ext cx="1898650" cy="112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大青树下的小学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bldLvl="0" animBg="1"/>
      <p:bldP spid="7" grpId="0"/>
      <p:bldP spid="9" grpId="0"/>
      <p:bldP spid="10" grpId="0"/>
      <p:bldP spid="16" grpId="0" bldLvl="0" animBg="1"/>
      <p:bldP spid="17" grpId="0" bldLvl="0" animBg="1"/>
      <p:bldP spid="18" grpId="0" bldLvl="0" animBg="1"/>
      <p:bldP spid="2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179512" y="447512"/>
            <a:ext cx="252028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思想提升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84214" y="1727200"/>
            <a:ext cx="792003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本文通过描写一所边疆的小学，反映了孩子们幸福的学习生活，体现了祖国各民族之间的友爱和团结，表达了作者自豪、赞美的感情。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你能不能用手中的画笔把文中可爱的小学画下来呢？</a:t>
            </a:r>
            <a:b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2" y="357431"/>
            <a:ext cx="252028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课后习题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8917" name="TextBox 3"/>
          <p:cNvSpPr txBox="1">
            <a:spLocks noChangeArrowheads="1"/>
          </p:cNvSpPr>
          <p:nvPr/>
        </p:nvSpPr>
        <p:spPr bwMode="auto">
          <a:xfrm>
            <a:off x="819150" y="2880785"/>
            <a:ext cx="7791450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指导：本文的朗读基调是轻松愉快的。上学前的所见所闻要读得轻松而富有朝气。读上课部分时，语速放缓，语调轻柔，展现同学们读书的专注和环境的安静；读下课玩耍部分时，语速放快，读出热闹感，描写小动物们行为的语句要读出趣味感。最后一段要读得深情而有余味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6" name="TextBox 2"/>
          <p:cNvSpPr txBox="1">
            <a:spLocks noChangeArrowheads="1"/>
          </p:cNvSpPr>
          <p:nvPr/>
        </p:nvSpPr>
        <p:spPr bwMode="auto">
          <a:xfrm>
            <a:off x="700088" y="1382184"/>
            <a:ext cx="752951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朗读课文，一边读一边想象课文描写的画面。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在文中画出有新鲜感的词句和同学交流。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39" descr="구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5838" y="992188"/>
            <a:ext cx="682625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 1"/>
          <p:cNvSpPr/>
          <p:nvPr/>
        </p:nvSpPr>
        <p:spPr>
          <a:xfrm>
            <a:off x="898843" y="5467985"/>
            <a:ext cx="76533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622300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这些小朋友来自不同的民族，他们将要走进一个共同的地方，那就是：大青树下的小学。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6" name="Picture 10" descr="C:\Users\Administrator\AppData\Roaming\Tencent\Users\541737432\QQ\WinTemp\RichOle\39GIY6{~LTBHVIY)X9V6IN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3035"/>
            <a:ext cx="7866380" cy="5314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3"/>
          <p:cNvSpPr txBox="1">
            <a:spLocks noChangeArrowheads="1"/>
          </p:cNvSpPr>
          <p:nvPr/>
        </p:nvSpPr>
        <p:spPr bwMode="auto">
          <a:xfrm>
            <a:off x="781050" y="1784351"/>
            <a:ext cx="7791450" cy="23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交流示例：“下课了，大家在大青树下跳孔雀舞、摔跤、做游戏，招引来许多小鸟，连松鼠、山狸也赶来看热闹。”这一句很有新鲜感。大青树下的小学不仅有团结、快乐的小学生，还有各种可爱的不怕人的小动物，人与动物相处融洽，多么美妙呀！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Box 3"/>
          <p:cNvSpPr txBox="1">
            <a:spLocks noChangeArrowheads="1"/>
          </p:cNvSpPr>
          <p:nvPr/>
        </p:nvSpPr>
        <p:spPr bwMode="auto">
          <a:xfrm>
            <a:off x="1111251" y="2690284"/>
            <a:ext cx="719137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这所学校坐落在祖国的西南边陲，景色富含民族特色；学校里的学生来自各个民族，他们身穿民族服装，团结和谐，将校园装点得更加绚丽多彩。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819151" y="1189567"/>
            <a:ext cx="75295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这所学校有什么特别的地方？用自己的话说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一说。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2"/>
          <p:cNvSpPr txBox="1">
            <a:spLocks noChangeArrowheads="1"/>
          </p:cNvSpPr>
          <p:nvPr/>
        </p:nvSpPr>
        <p:spPr bwMode="auto">
          <a:xfrm>
            <a:off x="696914" y="1407584"/>
            <a:ext cx="77501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你的学校是什么样的？同学们在学校里做些什 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么？选择一个场景说一说。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7" name="TextBox 4"/>
          <p:cNvSpPr txBox="1">
            <a:spLocks noChangeArrowheads="1"/>
          </p:cNvSpPr>
          <p:nvPr/>
        </p:nvSpPr>
        <p:spPr bwMode="auto">
          <a:xfrm>
            <a:off x="1619251" y="3194051"/>
            <a:ext cx="5789613" cy="125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</a:rPr>
              <a:t>教室里            操场上           花坛边</a:t>
            </a:r>
            <a:endParaRPr lang="zh-CN" altLang="en-US" sz="2800" b="1" dirty="0">
              <a:solidFill>
                <a:srgbClr val="FF00FF"/>
              </a:solidFill>
            </a:endParaRPr>
          </a:p>
          <a:p>
            <a:pPr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</a:rPr>
              <a:t>图书室里       教学楼前       大树下</a:t>
            </a:r>
            <a:endParaRPr lang="zh-CN" altLang="en-US" sz="28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Box 3"/>
          <p:cNvSpPr txBox="1">
            <a:spLocks noChangeArrowheads="1"/>
          </p:cNvSpPr>
          <p:nvPr/>
        </p:nvSpPr>
        <p:spPr bwMode="auto">
          <a:xfrm>
            <a:off x="742950" y="1439333"/>
            <a:ext cx="7791450" cy="323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现在是课外活动时间，操场上热闹极了。这里三五个同学在跳绳，那儿七八个同学在玩老鹰捉小鸡的游戏，几个女孩子正在沙坑里比赛看谁跳得更远。最有人气的还是乒乓球台了，打比赛的，看比赛的，把乒乓球台围了个严严实实，恐怕连蚊子都难以钻进去呢！当然，还有一些不爱热闹的同学，或寻一个小凳，或倚一棵大树，捧着一本书，正津津有味地读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7"/>
          <p:cNvPicPr>
            <a:picLocks noChangeAspect="1" noChangeArrowheads="1"/>
          </p:cNvPicPr>
          <p:nvPr/>
        </p:nvPicPr>
        <p:blipFill>
          <a:blip r:embed="rId1" cstate="email"/>
          <a:srcRect l="244" t="18028" r="-244" b="3133"/>
          <a:stretch>
            <a:fillRect/>
          </a:stretch>
        </p:blipFill>
        <p:spPr bwMode="auto">
          <a:xfrm>
            <a:off x="9525" y="-35984"/>
            <a:ext cx="9169400" cy="691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 167"/>
          <p:cNvSpPr/>
          <p:nvPr/>
        </p:nvSpPr>
        <p:spPr>
          <a:xfrm>
            <a:off x="2087564" y="2150534"/>
            <a:ext cx="4359275" cy="1553633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3328" y="2150253"/>
            <a:ext cx="4817344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7200" b="1" noProof="1">
                <a:ln w="50800" cmpd="thickThin">
                  <a:solidFill>
                    <a:srgbClr val="70AD47">
                      <a:lumMod val="75000"/>
                    </a:srgbClr>
                  </a:solidFill>
                  <a:prstDash val="solid"/>
                </a:ln>
                <a:solidFill>
                  <a:prstClr val="white"/>
                </a:solidFill>
              </a:rPr>
              <a:t>谢谢观看！</a:t>
            </a:r>
            <a:endParaRPr lang="zh-CN" altLang="en-US" sz="7200" b="1" noProof="1">
              <a:ln w="50800" cmpd="thickThin">
                <a:solidFill>
                  <a:srgbClr val="70AD47">
                    <a:lumMod val="75000"/>
                  </a:srgbClr>
                </a:solidFill>
                <a:prstDash val="solid"/>
              </a:ln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963613" y="210502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marL="0" marR="0" lvl="0" indent="0" algn="l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94163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7" tIns="105037" rIns="105037" bIns="105037" spcCol="1270" anchor="ctr"/>
          <a:lstStyle/>
          <a:p>
            <a:pPr marL="0" marR="0" lvl="0" indent="800100" algn="l" defTabSz="1244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992188" y="2973388"/>
            <a:ext cx="721836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请同学们自由朗读课文，注意读准字音，读通句子，难读的地方多读几遍。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43012" name="组合 5"/>
          <p:cNvGrpSpPr/>
          <p:nvPr/>
        </p:nvGrpSpPr>
        <p:grpSpPr>
          <a:xfrm>
            <a:off x="923925" y="1803400"/>
            <a:ext cx="2287588" cy="831850"/>
            <a:chOff x="924035" y="907522"/>
            <a:chExt cx="2287080" cy="832905"/>
          </a:xfrm>
        </p:grpSpPr>
        <p:grpSp>
          <p:nvGrpSpPr>
            <p:cNvPr id="43013" name="组合 4"/>
            <p:cNvGrpSpPr/>
            <p:nvPr/>
          </p:nvGrpSpPr>
          <p:grpSpPr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43014" name="Picture 10" descr="C:\Users\Administrator\Desktop\绿.pn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3015" name="Picture 6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 b="5344"/>
              <a:stretch>
                <a:fillRect/>
              </a:stretch>
            </p:blipFill>
            <p:spPr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54513" cy="528425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自读提示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TextBox 38"/>
          <p:cNvSpPr txBox="1"/>
          <p:nvPr/>
        </p:nvSpPr>
        <p:spPr>
          <a:xfrm>
            <a:off x="2722563" y="369411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坝子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41550" y="4438650"/>
            <a:ext cx="27368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三峡大坝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7763" y="3201988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bà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036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/>
          </p:cNvSpPr>
          <p:nvPr/>
        </p:nvSpPr>
        <p:spPr>
          <a:xfrm>
            <a:off x="44450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TextBox 44"/>
          <p:cNvSpPr txBox="1"/>
          <p:nvPr/>
        </p:nvSpPr>
        <p:spPr>
          <a:xfrm>
            <a:off x="1697038" y="2244884"/>
            <a:ext cx="2097087" cy="922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坝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3725" y="3719513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飞扬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86525" y="4440238"/>
            <a:ext cx="25447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扬眉吐气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1913" y="3194050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yáng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041" name="TextBox 44"/>
          <p:cNvSpPr txBox="1"/>
          <p:nvPr/>
        </p:nvSpPr>
        <p:spPr>
          <a:xfrm>
            <a:off x="5780088" y="2247266"/>
            <a:ext cx="2486025" cy="922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042" name="组合 4"/>
          <p:cNvGrpSpPr/>
          <p:nvPr/>
        </p:nvGrpSpPr>
        <p:grpSpPr>
          <a:xfrm>
            <a:off x="579438" y="1628775"/>
            <a:ext cx="1331912" cy="527753"/>
            <a:chOff x="579880" y="770997"/>
            <a:chExt cx="1331484" cy="528733"/>
          </a:xfrm>
        </p:grpSpPr>
        <p:sp>
          <p:nvSpPr>
            <p:cNvPr id="44" name="圆角矩形 43"/>
            <p:cNvSpPr/>
            <p:nvPr/>
          </p:nvSpPr>
          <p:spPr>
            <a:xfrm>
              <a:off x="590550" y="770997"/>
              <a:ext cx="1298860" cy="52873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5" name="Group 47"/>
          <p:cNvGraphicFramePr>
            <a:graphicFrameLocks noGrp="1"/>
          </p:cNvGraphicFramePr>
          <p:nvPr/>
        </p:nvGraphicFramePr>
        <p:xfrm>
          <a:off x="912813" y="39719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6"/>
          <p:cNvSpPr txBox="1"/>
          <p:nvPr/>
        </p:nvSpPr>
        <p:spPr>
          <a:xfrm>
            <a:off x="947738" y="39766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坝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5148263" y="39846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Box 26"/>
          <p:cNvSpPr txBox="1"/>
          <p:nvPr/>
        </p:nvSpPr>
        <p:spPr>
          <a:xfrm>
            <a:off x="5183188" y="39893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TextBox 38"/>
          <p:cNvSpPr txBox="1"/>
          <p:nvPr/>
        </p:nvSpPr>
        <p:spPr>
          <a:xfrm>
            <a:off x="2662238" y="3703638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44725" y="4449763"/>
            <a:ext cx="27860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百读不厌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6013" y="3209925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dú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60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/>
          </p:cNvSpPr>
          <p:nvPr/>
        </p:nvSpPr>
        <p:spPr>
          <a:xfrm>
            <a:off x="44450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TextBox 44"/>
          <p:cNvSpPr txBox="1"/>
          <p:nvPr/>
        </p:nvSpPr>
        <p:spPr>
          <a:xfrm>
            <a:off x="1630363" y="2241550"/>
            <a:ext cx="2284412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　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2288" y="3765550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摔倒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8263" y="4475163"/>
            <a:ext cx="27638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破碗破摔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0788" y="3175000"/>
            <a:ext cx="1592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shuāi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065" name="TextBox 44"/>
          <p:cNvSpPr txBox="1"/>
          <p:nvPr/>
        </p:nvSpPr>
        <p:spPr>
          <a:xfrm>
            <a:off x="5749925" y="2238375"/>
            <a:ext cx="167957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跤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066" name="组合 23"/>
          <p:cNvGrpSpPr/>
          <p:nvPr/>
        </p:nvGrpSpPr>
        <p:grpSpPr>
          <a:xfrm>
            <a:off x="579438" y="1628775"/>
            <a:ext cx="1331912" cy="527753"/>
            <a:chOff x="579880" y="770997"/>
            <a:chExt cx="1331484" cy="528733"/>
          </a:xfrm>
        </p:grpSpPr>
        <p:sp>
          <p:nvSpPr>
            <p:cNvPr id="25" name="圆角矩形 24"/>
            <p:cNvSpPr/>
            <p:nvPr/>
          </p:nvSpPr>
          <p:spPr>
            <a:xfrm>
              <a:off x="590550" y="770997"/>
              <a:ext cx="1298860" cy="52873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912813" y="39719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Box 26"/>
          <p:cNvSpPr txBox="1"/>
          <p:nvPr/>
        </p:nvSpPr>
        <p:spPr>
          <a:xfrm>
            <a:off x="947738" y="39766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5148263" y="39846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Box 26"/>
          <p:cNvSpPr txBox="1"/>
          <p:nvPr/>
        </p:nvSpPr>
        <p:spPr>
          <a:xfrm>
            <a:off x="5183188" y="39893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TextBox 38"/>
          <p:cNvSpPr txBox="1"/>
          <p:nvPr/>
        </p:nvSpPr>
        <p:spPr>
          <a:xfrm>
            <a:off x="2735263" y="3716338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跌跤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32088" y="4468813"/>
            <a:ext cx="14430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滑跤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3775" y="3146425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jiāo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084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/>
          </p:cNvSpPr>
          <p:nvPr/>
        </p:nvSpPr>
        <p:spPr>
          <a:xfrm>
            <a:off x="44450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TextBox 44"/>
          <p:cNvSpPr txBox="1"/>
          <p:nvPr/>
        </p:nvSpPr>
        <p:spPr>
          <a:xfrm>
            <a:off x="1733550" y="2239963"/>
            <a:ext cx="1843088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跤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83400" y="3695700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凤凰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1913" y="4452938"/>
            <a:ext cx="25542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凤毛麟角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7613" y="3167063"/>
            <a:ext cx="1592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fèng </a:t>
            </a:r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089" name="TextBox 44"/>
          <p:cNvSpPr txBox="1"/>
          <p:nvPr/>
        </p:nvSpPr>
        <p:spPr>
          <a:xfrm>
            <a:off x="5684838" y="2254250"/>
            <a:ext cx="2252662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尾竹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90" name="组合 23"/>
          <p:cNvGrpSpPr/>
          <p:nvPr/>
        </p:nvGrpSpPr>
        <p:grpSpPr>
          <a:xfrm>
            <a:off x="579438" y="1628775"/>
            <a:ext cx="1331912" cy="527753"/>
            <a:chOff x="579880" y="770997"/>
            <a:chExt cx="1331484" cy="528733"/>
          </a:xfrm>
        </p:grpSpPr>
        <p:sp>
          <p:nvSpPr>
            <p:cNvPr id="25" name="圆角矩形 24"/>
            <p:cNvSpPr/>
            <p:nvPr/>
          </p:nvSpPr>
          <p:spPr>
            <a:xfrm>
              <a:off x="590550" y="770997"/>
              <a:ext cx="1298860" cy="52873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912813" y="39846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Box 26"/>
          <p:cNvSpPr txBox="1"/>
          <p:nvPr/>
        </p:nvSpPr>
        <p:spPr>
          <a:xfrm>
            <a:off x="947738" y="39893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跤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5148263" y="39973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Box 26"/>
          <p:cNvSpPr txBox="1"/>
          <p:nvPr/>
        </p:nvSpPr>
        <p:spPr>
          <a:xfrm>
            <a:off x="5183188" y="40020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8" grpId="0"/>
      <p:bldP spid="3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3529</Words>
  <Application>WPS 演示</Application>
  <PresentationFormat>全屏显示(4:3)</PresentationFormat>
  <Paragraphs>368</Paragraphs>
  <Slides>54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72" baseType="lpstr">
      <vt:lpstr>Arial</vt:lpstr>
      <vt:lpstr>宋体</vt:lpstr>
      <vt:lpstr>Wingdings</vt:lpstr>
      <vt:lpstr>Calibri Light</vt:lpstr>
      <vt:lpstr>Calibri</vt:lpstr>
      <vt:lpstr>黑体</vt:lpstr>
      <vt:lpstr>楷体_GB2312</vt:lpstr>
      <vt:lpstr>新宋体</vt:lpstr>
      <vt:lpstr>楷体</vt:lpstr>
      <vt:lpstr>Times New Roman</vt:lpstr>
      <vt:lpstr>微软雅黑</vt:lpstr>
      <vt:lpstr>Calibri</vt:lpstr>
      <vt:lpstr>方正姚体</vt:lpstr>
      <vt:lpstr>Arial Unicode MS</vt:lpstr>
      <vt:lpstr>方正楷体_GBK</vt:lpstr>
      <vt:lpstr>宋体-PUA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Administrator</cp:lastModifiedBy>
  <cp:revision>7</cp:revision>
  <dcterms:created xsi:type="dcterms:W3CDTF">2018-09-25T05:04:00Z</dcterms:created>
  <dcterms:modified xsi:type="dcterms:W3CDTF">2019-09-02T14:44:55Z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