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57" r:id="rId3"/>
    <p:sldId id="260" r:id="rId4"/>
    <p:sldId id="264" r:id="rId5"/>
    <p:sldId id="262" r:id="rId6"/>
    <p:sldId id="269" r:id="rId7"/>
    <p:sldId id="270" r:id="rId8"/>
    <p:sldId id="267" r:id="rId9"/>
    <p:sldId id="286" r:id="rId10"/>
    <p:sldId id="271" r:id="rId11"/>
    <p:sldId id="288" r:id="rId12"/>
    <p:sldId id="289" r:id="rId13"/>
    <p:sldId id="290" r:id="rId14"/>
    <p:sldId id="291" r:id="rId15"/>
    <p:sldId id="276" r:id="rId16"/>
    <p:sldId id="277" r:id="rId17"/>
    <p:sldId id="278" r:id="rId18"/>
    <p:sldId id="292" r:id="rId19"/>
    <p:sldId id="279" r:id="rId20"/>
    <p:sldId id="281" r:id="rId21"/>
    <p:sldId id="287" r:id="rId22"/>
    <p:sldId id="282" r:id="rId23"/>
    <p:sldId id="283" r:id="rId24"/>
    <p:sldId id="284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78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70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3"/>
          <a:stretch>
            <a:fillRect/>
          </a:stretch>
        </p:blipFill>
        <p:spPr>
          <a:xfrm rot="12496506">
            <a:off x="504822" y="119774"/>
            <a:ext cx="1992022" cy="119635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0" y="0"/>
            <a:ext cx="914402" cy="1828804"/>
            <a:chOff x="10356714" y="646887"/>
            <a:chExt cx="914402" cy="182880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6714" y="646887"/>
              <a:ext cx="914402" cy="182880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10479932" y="753891"/>
              <a:ext cx="7911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0" i="0" dirty="0">
                  <a:solidFill>
                    <a:srgbClr val="C00000"/>
                  </a:solidFill>
                  <a:latin typeface="inpin heiti" charset="-122"/>
                  <a:ea typeface="inpin heiti" charset="-122"/>
                </a:rPr>
                <a:t>花</a:t>
              </a:r>
              <a:r>
                <a:rPr lang="zh-CN" altLang="en-US" sz="1400" b="0" i="0" dirty="0">
                  <a:latin typeface="inpin heiti" charset="-122"/>
                  <a:ea typeface="inpin heiti" charset="-122"/>
                </a:rPr>
                <a:t>魂</a:t>
              </a: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822458" y="260892"/>
            <a:ext cx="1673225" cy="379413"/>
          </a:xfr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C00000"/>
                </a:solidFill>
                <a:latin typeface="inpin heiti" charset="-122"/>
                <a:ea typeface="inpin heiti" charset="-122"/>
              </a:defRPr>
            </a:lvl1pPr>
          </a:lstStyle>
          <a:p>
            <a:pPr lvl="0"/>
            <a:r>
              <a:rPr lang="zh-CN" altLang="en-US" dirty="0"/>
              <a:t>认一认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alphaModFix amt="70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3"/>
          <a:stretch>
            <a:fillRect/>
          </a:stretch>
        </p:blipFill>
        <p:spPr>
          <a:xfrm rot="12496506">
            <a:off x="504822" y="119774"/>
            <a:ext cx="1992022" cy="119635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0" y="0"/>
            <a:ext cx="914402" cy="1828804"/>
            <a:chOff x="10356714" y="646887"/>
            <a:chExt cx="914402" cy="182880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6714" y="646887"/>
              <a:ext cx="914402" cy="182880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10479932" y="753891"/>
              <a:ext cx="7911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0" i="0" dirty="0">
                  <a:solidFill>
                    <a:srgbClr val="C00000"/>
                  </a:solidFill>
                  <a:latin typeface="inpin heiti" charset="-122"/>
                  <a:ea typeface="inpin heiti" charset="-122"/>
                </a:rPr>
                <a:t>花</a:t>
              </a:r>
              <a:r>
                <a:rPr lang="zh-CN" altLang="en-US" sz="1400" b="0" i="0" dirty="0">
                  <a:latin typeface="inpin heiti" charset="-122"/>
                  <a:ea typeface="inpin heiti" charset="-122"/>
                </a:rPr>
                <a:t>魂</a:t>
              </a: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822458" y="332078"/>
            <a:ext cx="1673225" cy="379413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lvl="0"/>
            <a:r>
              <a:rPr lang="zh-CN" altLang="en-US" dirty="0"/>
              <a:t>认一认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9D1A4-0841-42F8-B444-ABFDDD63562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BC3B-A840-4369-AAE5-99697067B5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alphaModFix amt="70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3"/>
          <a:stretch>
            <a:fillRect/>
          </a:stretch>
        </p:blipFill>
        <p:spPr>
          <a:xfrm rot="12496506">
            <a:off x="504822" y="119774"/>
            <a:ext cx="1992022" cy="119635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0" y="0"/>
            <a:ext cx="914402" cy="1828804"/>
            <a:chOff x="10356714" y="646887"/>
            <a:chExt cx="914402" cy="182880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6714" y="646887"/>
              <a:ext cx="914402" cy="182880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10479932" y="753891"/>
              <a:ext cx="7911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0" i="0" dirty="0">
                  <a:solidFill>
                    <a:srgbClr val="C00000"/>
                  </a:solidFill>
                  <a:latin typeface="inpin heiti" charset="-122"/>
                  <a:ea typeface="inpin heiti" charset="-122"/>
                </a:rPr>
                <a:t>花</a:t>
              </a:r>
              <a:r>
                <a:rPr lang="zh-CN" altLang="en-US" sz="1400" b="0" i="0" dirty="0">
                  <a:latin typeface="inpin heiti" charset="-122"/>
                  <a:ea typeface="inpin heiti" charset="-122"/>
                </a:rPr>
                <a:t>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9C68-FA58-47B4-9BF8-A5F0BBD182C9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7D1AD-B6C7-4610-9AA2-F50FD4FD5B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2CC59C68-FA58-47B4-9BF8-A5F0BBD182C9}" type="datetimeFigureOut">
              <a:rPr lang="zh-CN" altLang="en-US" smtClean="0"/>
              <a:pPr/>
              <a:t>2019/5/8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3F77D1AD-B6C7-4610-9AA2-F50FD4FD5B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F419D1A4-0841-42F8-B444-ABFDDD635624}" type="datetimeFigureOut">
              <a:rPr lang="zh-CN" altLang="en-US" smtClean="0"/>
              <a:pPr/>
              <a:t>2019/5/8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5A0FBC3B-A840-4369-AAE5-99697067B5C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57b798e4b625df102c1b698ac40fc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0800" y="-24765"/>
            <a:ext cx="4269740" cy="10058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3962" y="3818255"/>
            <a:ext cx="5189855" cy="1186180"/>
          </a:xfrm>
        </p:spPr>
        <p:txBody>
          <a:bodyPr>
            <a:no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梅花魂</a:t>
            </a:r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古风武侠柔情舒缓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511425" y="-2606675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矢量梅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26" b="6228"/>
          <a:stretch>
            <a:fillRect/>
          </a:stretch>
        </p:blipFill>
        <p:spPr bwMode="auto">
          <a:xfrm>
            <a:off x="9229284" y="0"/>
            <a:ext cx="3001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读一读</a:t>
            </a:r>
          </a:p>
        </p:txBody>
      </p:sp>
      <p:sp>
        <p:nvSpPr>
          <p:cNvPr id="8" name="矩形 7"/>
          <p:cNvSpPr/>
          <p:nvPr/>
        </p:nvSpPr>
        <p:spPr>
          <a:xfrm>
            <a:off x="2692352" y="0"/>
            <a:ext cx="6536932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8027" y="1586596"/>
            <a:ext cx="6125581" cy="448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外祖父家中有不少古玩，我偶尔摆弄，老人也不甚在意。唯独书房里那一幅墨梅图，他分外爱惜，家人碰也碰不得。我五岁那年，有一回到书房玩耍，不小心在上面留了个脏手印，外祖父顿时拉下脸。有生以来，我第一次听到他训斥我妈：“孩子要管教好，这清白的梅花，是玷污得的吗？”训罢，便用保险刀轻轻刮去污迹，又用细绸子慢慢抹净。看见慈祥的外祖父大发脾气，我心里又害怕又奇怪：一枝画梅，有什么稀罕的呢？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有一天，妈妈忽然跟我说：“莺儿，我们要回唐山去！”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“干吗要回去呢？”</a:t>
            </a:r>
          </a:p>
        </p:txBody>
      </p:sp>
      <p:sp>
        <p:nvSpPr>
          <p:cNvPr id="11" name="标题 1"/>
          <p:cNvSpPr txBox="1"/>
          <p:nvPr/>
        </p:nvSpPr>
        <p:spPr>
          <a:xfrm>
            <a:off x="954153" y="2493517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梅花魂</a:t>
            </a:r>
          </a:p>
        </p:txBody>
      </p:sp>
    </p:spTree>
    <p:extLst>
      <p:ext uri="{BB962C8B-B14F-4D97-AF65-F5344CB8AC3E}">
        <p14:creationId xmlns:p14="http://schemas.microsoft.com/office/powerpoint/2010/main" val="254237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矢量梅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26" b="6228"/>
          <a:stretch>
            <a:fillRect/>
          </a:stretch>
        </p:blipFill>
        <p:spPr bwMode="auto">
          <a:xfrm>
            <a:off x="9229284" y="0"/>
            <a:ext cx="3001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读一读</a:t>
            </a:r>
          </a:p>
        </p:txBody>
      </p:sp>
      <p:sp>
        <p:nvSpPr>
          <p:cNvPr id="8" name="矩形 7"/>
          <p:cNvSpPr/>
          <p:nvPr/>
        </p:nvSpPr>
        <p:spPr>
          <a:xfrm>
            <a:off x="2692352" y="0"/>
            <a:ext cx="6536932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8027" y="779839"/>
            <a:ext cx="612558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“那儿才是我们的祖国呀！”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哦！祖国，就是那地图上像一只金鸡的地方吗？就是那拥有长江、黄河、万里长城的国土吗？我欢呼起来，小小的心充满了欢乐。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可是，我马上想起了外祖父，我亲爱的外祖父。我问妈妈：“外公走吗？</a:t>
            </a:r>
            <a:r>
              <a:rPr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”</a:t>
            </a:r>
            <a:endParaRPr lang="en-US" altLang="zh-CN" sz="16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“外公年纪太大了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……”</a:t>
            </a: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我跑进外祖父的书房，老人正躺在藤沙发上。我说：“外公，您也回祖国去吧！</a:t>
            </a:r>
            <a:r>
              <a:rPr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”</a:t>
            </a:r>
            <a:endParaRPr lang="en-US" altLang="zh-CN" sz="16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想不到外祖父竟像小孩子一样，“呜呜呜”地哭了起来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……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954153" y="2493517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梅花魂</a:t>
            </a:r>
          </a:p>
        </p:txBody>
      </p:sp>
    </p:spTree>
    <p:extLst>
      <p:ext uri="{BB962C8B-B14F-4D97-AF65-F5344CB8AC3E}">
        <p14:creationId xmlns:p14="http://schemas.microsoft.com/office/powerpoint/2010/main" val="296649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矢量梅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26" b="6228"/>
          <a:stretch>
            <a:fillRect/>
          </a:stretch>
        </p:blipFill>
        <p:spPr bwMode="auto">
          <a:xfrm>
            <a:off x="9229284" y="0"/>
            <a:ext cx="3001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读一读</a:t>
            </a:r>
          </a:p>
        </p:txBody>
      </p:sp>
      <p:sp>
        <p:nvSpPr>
          <p:cNvPr id="8" name="矩形 7"/>
          <p:cNvSpPr/>
          <p:nvPr/>
        </p:nvSpPr>
        <p:spPr>
          <a:xfrm>
            <a:off x="2692352" y="0"/>
            <a:ext cx="6536932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8027" y="1307282"/>
            <a:ext cx="6125581" cy="50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离别的前一天早上，外祖父早早地起了床，把我叫到书房里，郑重地递给我一卷白杭绸包着的东西。我打开一看，原来是那幅墨梅，就说：“外公，这不是您最宝贵的画吗？”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“是啊，莺儿，你要好好保存！这梅花，是我们中国最有名的花。旁的花，大抵是春暖才开花，她却不一样，愈是寒冷，愈是风欺雪压，花开得愈精神，愈秀气。她是最有品格、最有灵魂、最有骨气的！几千年来，我们中华民族出了许多有气节的人物，他们不管历经多少磨难，不管受到怎样的欺凌，从来都是顶天立地，不肯低头折节。他们就像这梅花一样。一个中国人，无论在怎样的境遇里，总要有梅花的秉性才好！”</a:t>
            </a:r>
          </a:p>
        </p:txBody>
      </p:sp>
      <p:sp>
        <p:nvSpPr>
          <p:cNvPr id="11" name="标题 1"/>
          <p:cNvSpPr txBox="1"/>
          <p:nvPr/>
        </p:nvSpPr>
        <p:spPr>
          <a:xfrm>
            <a:off x="954153" y="2493517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梅花魂</a:t>
            </a:r>
          </a:p>
        </p:txBody>
      </p:sp>
    </p:spTree>
    <p:extLst>
      <p:ext uri="{BB962C8B-B14F-4D97-AF65-F5344CB8AC3E}">
        <p14:creationId xmlns:p14="http://schemas.microsoft.com/office/powerpoint/2010/main" val="295195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矢量梅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26" b="6228"/>
          <a:stretch>
            <a:fillRect/>
          </a:stretch>
        </p:blipFill>
        <p:spPr bwMode="auto">
          <a:xfrm>
            <a:off x="9229284" y="0"/>
            <a:ext cx="3001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读一读</a:t>
            </a:r>
          </a:p>
        </p:txBody>
      </p:sp>
      <p:sp>
        <p:nvSpPr>
          <p:cNvPr id="8" name="矩形 7"/>
          <p:cNvSpPr/>
          <p:nvPr/>
        </p:nvSpPr>
        <p:spPr>
          <a:xfrm>
            <a:off x="2692352" y="0"/>
            <a:ext cx="6536932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8027" y="1307282"/>
            <a:ext cx="6125581" cy="448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回国的那一天正是元旦，虽然热带是无所谓隆冬的，但腊月天气，也毕竟凉飕飕的。外祖父把我们送到码头。赤道吹来的风撩乱了老人平日梳理得整整齐齐的银发，我觉得外祖父一下子衰老了许多。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船快开了，妈妈只好狠下心来，拉着我登上大客轮。想不到泪眼蒙胧的外祖父也随着上了船，递给我一块手绢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——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一色雪白的细亚麻布上绣着血色的梅花。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多少年过去了，我每次看到外祖父珍藏的这幅梅花图和给我的手绢，就想到，这不只是花，而且是身在异国的华侨老人一颗眷恋祖国的心。</a:t>
            </a:r>
          </a:p>
        </p:txBody>
      </p:sp>
      <p:sp>
        <p:nvSpPr>
          <p:cNvPr id="11" name="标题 1"/>
          <p:cNvSpPr txBox="1"/>
          <p:nvPr/>
        </p:nvSpPr>
        <p:spPr>
          <a:xfrm>
            <a:off x="954153" y="2493517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梅花魂</a:t>
            </a:r>
          </a:p>
        </p:txBody>
      </p:sp>
    </p:spTree>
    <p:extLst>
      <p:ext uri="{BB962C8B-B14F-4D97-AF65-F5344CB8AC3E}">
        <p14:creationId xmlns:p14="http://schemas.microsoft.com/office/powerpoint/2010/main" val="46849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66174" y="2313187"/>
            <a:ext cx="7273637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-141843"/>
            <a:ext cx="6349206" cy="6349206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文章概括</a:t>
            </a:r>
          </a:p>
        </p:txBody>
      </p:sp>
      <p:sp>
        <p:nvSpPr>
          <p:cNvPr id="10" name="矩形 9"/>
          <p:cNvSpPr/>
          <p:nvPr/>
        </p:nvSpPr>
        <p:spPr>
          <a:xfrm>
            <a:off x="1813784" y="1980367"/>
            <a:ext cx="211903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第一段</a:t>
            </a:r>
            <a:endParaRPr lang="en-US" altLang="zh-CN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（</a:t>
            </a:r>
            <a:r>
              <a:rPr lang="en-US" altLang="zh-CN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1</a:t>
            </a: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）</a:t>
            </a:r>
          </a:p>
          <a:p>
            <a:pPr algn="ctr">
              <a:lnSpc>
                <a:spcPct val="150000"/>
              </a:lnSpc>
            </a:pP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第二段</a:t>
            </a:r>
            <a:endParaRPr lang="en-US" altLang="zh-CN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（</a:t>
            </a:r>
            <a:r>
              <a:rPr lang="en-US" altLang="zh-CN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2</a:t>
            </a: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－</a:t>
            </a:r>
            <a:r>
              <a:rPr lang="en-US" altLang="zh-CN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15</a:t>
            </a: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）</a:t>
            </a:r>
            <a:endParaRPr lang="en-US" altLang="zh-CN" sz="1600" spc="300" dirty="0">
              <a:solidFill>
                <a:srgbClr val="C00000"/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第三段</a:t>
            </a:r>
            <a:endParaRPr lang="en-US" altLang="zh-CN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（</a:t>
            </a:r>
            <a:r>
              <a:rPr lang="en-US" altLang="zh-CN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16</a:t>
            </a:r>
            <a:r>
              <a:rPr lang="zh-CN" altLang="en-US" sz="16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）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638179" y="1838960"/>
            <a:ext cx="0" cy="392176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784824" y="1536174"/>
            <a:ext cx="72397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由梅花想到外祖父。</a:t>
            </a:r>
          </a:p>
          <a:p>
            <a:pPr>
              <a:lnSpc>
                <a:spcPct val="150000"/>
              </a:lnSpc>
            </a:pP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endParaRPr lang="en-US" altLang="zh-CN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回忆几件具体事情反映外祖父对祖国的眷恋之情。</a:t>
            </a:r>
          </a:p>
          <a:p>
            <a:pPr>
              <a:lnSpc>
                <a:spcPct val="150000"/>
              </a:lnSpc>
            </a:pPr>
            <a:endParaRPr lang="en-US" altLang="zh-CN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从梅花想到外祖父的爱国心。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文章概括</a:t>
            </a:r>
          </a:p>
        </p:txBody>
      </p:sp>
      <p:sp>
        <p:nvSpPr>
          <p:cNvPr id="12" name="矩形 11"/>
          <p:cNvSpPr/>
          <p:nvPr/>
        </p:nvSpPr>
        <p:spPr>
          <a:xfrm>
            <a:off x="437861" y="6165336"/>
            <a:ext cx="2328902" cy="501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吟诗落泪</a:t>
            </a:r>
          </a:p>
        </p:txBody>
      </p:sp>
      <p:sp>
        <p:nvSpPr>
          <p:cNvPr id="6" name="矩形 5"/>
          <p:cNvSpPr/>
          <p:nvPr/>
        </p:nvSpPr>
        <p:spPr>
          <a:xfrm>
            <a:off x="2568356" y="6166228"/>
            <a:ext cx="232890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珍爱墨梅图</a:t>
            </a:r>
          </a:p>
        </p:txBody>
      </p:sp>
      <p:sp>
        <p:nvSpPr>
          <p:cNvPr id="7" name="矩形 6"/>
          <p:cNvSpPr/>
          <p:nvPr/>
        </p:nvSpPr>
        <p:spPr>
          <a:xfrm>
            <a:off x="9323435" y="6164444"/>
            <a:ext cx="2775941" cy="501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因不能回国而痛哭</a:t>
            </a:r>
          </a:p>
        </p:txBody>
      </p:sp>
      <p:sp>
        <p:nvSpPr>
          <p:cNvPr id="8" name="矩形 7"/>
          <p:cNvSpPr/>
          <p:nvPr/>
        </p:nvSpPr>
        <p:spPr>
          <a:xfrm>
            <a:off x="7258089" y="6164444"/>
            <a:ext cx="277594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送墨梅图</a:t>
            </a:r>
          </a:p>
        </p:txBody>
      </p:sp>
      <p:sp>
        <p:nvSpPr>
          <p:cNvPr id="9" name="矩形 8"/>
          <p:cNvSpPr/>
          <p:nvPr/>
        </p:nvSpPr>
        <p:spPr>
          <a:xfrm>
            <a:off x="4929187" y="6165336"/>
            <a:ext cx="277594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送绣梅手绢</a:t>
            </a:r>
          </a:p>
        </p:txBody>
      </p:sp>
      <p:sp>
        <p:nvSpPr>
          <p:cNvPr id="3" name="右箭头 2"/>
          <p:cNvSpPr/>
          <p:nvPr/>
        </p:nvSpPr>
        <p:spPr>
          <a:xfrm>
            <a:off x="1783386" y="6394831"/>
            <a:ext cx="758895" cy="16256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162513" y="6394831"/>
            <a:ext cx="758895" cy="16256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6547494" y="6393939"/>
            <a:ext cx="758895" cy="16256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8564540" y="6393939"/>
            <a:ext cx="758895" cy="16256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7" b="15259"/>
          <a:stretch>
            <a:fillRect/>
          </a:stretch>
        </p:blipFill>
        <p:spPr>
          <a:xfrm>
            <a:off x="437861" y="1565703"/>
            <a:ext cx="1817384" cy="44977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 t="19067" r="55708" b="15540"/>
          <a:stretch>
            <a:fillRect/>
          </a:stretch>
        </p:blipFill>
        <p:spPr>
          <a:xfrm>
            <a:off x="4724230" y="1595291"/>
            <a:ext cx="1778000" cy="4468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749" y="1595291"/>
            <a:ext cx="2542389" cy="4468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2"/>
          <a:stretch>
            <a:fillRect/>
          </a:stretch>
        </p:blipFill>
        <p:spPr>
          <a:xfrm>
            <a:off x="2693106" y="1600148"/>
            <a:ext cx="1593263" cy="44633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19"/>
          <a:stretch>
            <a:fillRect/>
          </a:stretch>
        </p:blipFill>
        <p:spPr>
          <a:xfrm>
            <a:off x="6940091" y="1589988"/>
            <a:ext cx="1833797" cy="44734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  <p:bldP spid="9" grpId="0"/>
      <p:bldP spid="3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句子赏析</a:t>
            </a:r>
          </a:p>
        </p:txBody>
      </p:sp>
      <p:sp>
        <p:nvSpPr>
          <p:cNvPr id="6" name="矩形 5"/>
          <p:cNvSpPr/>
          <p:nvPr/>
        </p:nvSpPr>
        <p:spPr>
          <a:xfrm>
            <a:off x="1205769" y="2166310"/>
            <a:ext cx="7811628" cy="58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1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、这清白的梅花，是玷污得的吗？ </a:t>
            </a:r>
          </a:p>
        </p:txBody>
      </p:sp>
      <p:sp>
        <p:nvSpPr>
          <p:cNvPr id="7" name="矩形 6"/>
          <p:cNvSpPr/>
          <p:nvPr/>
        </p:nvSpPr>
        <p:spPr>
          <a:xfrm>
            <a:off x="1205769" y="3251544"/>
            <a:ext cx="7811628" cy="113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2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、旁的花，大抵是春暖才开花，她却不一样，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愈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是寒冷，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愈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是风欺雪压，花开得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愈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精神，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愈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秀气。 </a:t>
            </a:r>
          </a:p>
        </p:txBody>
      </p:sp>
      <p:sp>
        <p:nvSpPr>
          <p:cNvPr id="8" name="矩形 7"/>
          <p:cNvSpPr/>
          <p:nvPr/>
        </p:nvSpPr>
        <p:spPr>
          <a:xfrm>
            <a:off x="1205769" y="4890776"/>
            <a:ext cx="7811628" cy="58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3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、她是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最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有品格、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最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有灵魂、</a:t>
            </a:r>
            <a:r>
              <a:rPr lang="zh-CN" altLang="en-US" sz="24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最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有骨气的！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-141843"/>
            <a:ext cx="6349206" cy="6349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句子赏析</a:t>
            </a:r>
          </a:p>
        </p:txBody>
      </p:sp>
      <p:sp>
        <p:nvSpPr>
          <p:cNvPr id="6" name="矩形 5"/>
          <p:cNvSpPr/>
          <p:nvPr/>
        </p:nvSpPr>
        <p:spPr>
          <a:xfrm>
            <a:off x="1205769" y="2166310"/>
            <a:ext cx="7811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4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、几千年来，我们中华民族出了许多有气节的人物，他们不管历经多少磨难，不管受到怎样的欺凌，从来都是顶天立地，不肯低头折节。他们就像这梅花一样。</a:t>
            </a:r>
          </a:p>
        </p:txBody>
      </p:sp>
      <p:sp>
        <p:nvSpPr>
          <p:cNvPr id="8" name="矩形 7"/>
          <p:cNvSpPr/>
          <p:nvPr/>
        </p:nvSpPr>
        <p:spPr>
          <a:xfrm>
            <a:off x="1205769" y="4890776"/>
            <a:ext cx="7811628" cy="113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5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、一个中国人，无论在怎样的境遇里，总要有梅花的秉性才好！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-141843"/>
            <a:ext cx="6349206" cy="634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5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-141843"/>
            <a:ext cx="6349206" cy="6349206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主旨探究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1176298" y="2493517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思乡情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277628" y="2154379"/>
            <a:ext cx="6638532" cy="678276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3780" y="2201129"/>
            <a:ext cx="647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独在异乡为异客，每逢佳节倍思亲。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77628" y="3393899"/>
            <a:ext cx="6638532" cy="678276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3780" y="3440649"/>
            <a:ext cx="647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春草明年绿，王孙归不归。 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277628" y="4629181"/>
            <a:ext cx="6638532" cy="678276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3780" y="4675931"/>
            <a:ext cx="6472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自在飞花轻似梦，无边丝雨细如愁。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94" y="-141843"/>
            <a:ext cx="6349206" cy="6349206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主旨探究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1198112" y="2201129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象征手法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959384" y="1861990"/>
            <a:ext cx="3153652" cy="39088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1824" y="1861990"/>
            <a:ext cx="23990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梅花：</a:t>
            </a:r>
            <a:endParaRPr lang="en-US" altLang="zh-CN" sz="3200" dirty="0">
              <a:solidFill>
                <a:srgbClr val="C00000"/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不怕风欺雪压，有品格、有灵魂、有骨气。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7440571" y="1861990"/>
            <a:ext cx="3153652" cy="39088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53011" y="1861990"/>
            <a:ext cx="23990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中华民族：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顶天立地，不肯低头折节。</a:t>
            </a:r>
          </a:p>
        </p:txBody>
      </p:sp>
      <p:sp>
        <p:nvSpPr>
          <p:cNvPr id="5" name="左右箭头 4"/>
          <p:cNvSpPr/>
          <p:nvPr/>
        </p:nvSpPr>
        <p:spPr>
          <a:xfrm>
            <a:off x="6153676" y="3534629"/>
            <a:ext cx="1246255" cy="284480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12" grpId="0" animBg="1"/>
      <p:bldP spid="13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25040" y="906860"/>
            <a:ext cx="5821680" cy="1325563"/>
          </a:xfrm>
        </p:spPr>
        <p:txBody>
          <a:bodyPr>
            <a:no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 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212448" y="2433003"/>
            <a:ext cx="685800" cy="3276917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736448" y="2433003"/>
            <a:ext cx="685800" cy="3276917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260448" y="2433003"/>
            <a:ext cx="685800" cy="3276917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2448" y="3354199"/>
            <a:ext cx="677108" cy="20479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课前准备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40794" y="3354199"/>
            <a:ext cx="677108" cy="20479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课文学习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56102" y="3354199"/>
            <a:ext cx="677108" cy="20479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课后讨论</a:t>
            </a:r>
          </a:p>
        </p:txBody>
      </p:sp>
      <p:sp>
        <p:nvSpPr>
          <p:cNvPr id="10" name="椭圆 9"/>
          <p:cNvSpPr/>
          <p:nvPr/>
        </p:nvSpPr>
        <p:spPr>
          <a:xfrm>
            <a:off x="1377382" y="2699235"/>
            <a:ext cx="347240" cy="34724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905728" y="2699235"/>
            <a:ext cx="347240" cy="34724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32429" y="2699235"/>
            <a:ext cx="347240" cy="34724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786B1A8-FBDC-486A-909C-D4DE718684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669" y="460937"/>
            <a:ext cx="5376683" cy="6379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9" grpId="0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450E279-97C0-4630-AF4C-8496D2103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28" y="2475210"/>
            <a:ext cx="4408343" cy="173248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B1F028-0291-42ED-8B83-ECE9AF2EB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617336"/>
            <a:ext cx="5253271" cy="43777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68452" y="2804395"/>
            <a:ext cx="4855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+mj-cs"/>
              </a:rPr>
              <a:t>课后讨论</a:t>
            </a:r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1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填一填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9930" y="1683358"/>
            <a:ext cx="9632140" cy="4165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看到梅花，“我”不禁想起了外祖父生前的几件事：外祖父读唐诗宋词时（            ）；因为“我”弄脏了墨梅图而（            ）；因为不能回国而（          ）；临别时，（          ）；临上船时，（          ）。从（             ）的梅花身上，我们体会到了（            ）的民族精神，也深切地感受到了身在异国的华侨老人（          ）。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435" r="28919" b="69610"/>
          <a:stretch/>
        </p:blipFill>
        <p:spPr>
          <a:xfrm>
            <a:off x="10583693" y="332078"/>
            <a:ext cx="1468877" cy="1248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填一填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9930" y="1541118"/>
            <a:ext cx="96321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看到梅花，“我”不禁想起了外祖父生前的几件事：外祖父读唐诗宋词时（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悄然落泪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）；因为“我”弄脏了墨梅图而（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大发脾气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）；因为不能回国而（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徒增伤感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）；临别时，（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送我墨梅图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）；临上船时，（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赠予我绣梅手绢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）。从（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不畏严寒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）的梅花身上，我们体会到了（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坚韧不拔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）的民族精神，也深切地感受到了身在异国的华侨老人（</a:t>
            </a:r>
            <a:r>
              <a:rPr lang="zh-CN" altLang="en-US" sz="30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对故国的思念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）。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435" r="28919" b="69610"/>
          <a:stretch/>
        </p:blipFill>
        <p:spPr>
          <a:xfrm>
            <a:off x="10583693" y="332078"/>
            <a:ext cx="1468877" cy="1248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64254"/>
            <a:ext cx="12192000" cy="3828218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主题概括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89415" y="2286827"/>
            <a:ext cx="2804390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梅花魂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93805" y="2286827"/>
            <a:ext cx="2804390" cy="82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民族魂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98195" y="2286827"/>
            <a:ext cx="2804391" cy="82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爱国心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/>
      <p:bldP spid="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3463047"/>
            <a:ext cx="3801137" cy="1325563"/>
          </a:xfrm>
        </p:spPr>
        <p:txBody>
          <a:bodyPr>
            <a:noAutofit/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谢谢！</a:t>
            </a:r>
          </a:p>
        </p:txBody>
      </p:sp>
      <p:pic>
        <p:nvPicPr>
          <p:cNvPr id="3" name="图片 2" descr="a57b798e4b625df102c1b698ac40fc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800" y="-24765"/>
            <a:ext cx="4269740" cy="1005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450E279-97C0-4630-AF4C-8496D2103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28" y="2475210"/>
            <a:ext cx="4408343" cy="173248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B1F028-0291-42ED-8B83-ECE9AF2EB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617336"/>
            <a:ext cx="5253271" cy="43777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68452" y="2804395"/>
            <a:ext cx="48550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+mj-cs"/>
              </a:rPr>
              <a:t>课前准备</a:t>
            </a:r>
          </a:p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31"/>
          <a:stretch/>
        </p:blipFill>
        <p:spPr>
          <a:xfrm>
            <a:off x="6421150" y="3991384"/>
            <a:ext cx="6211837" cy="2866616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关于梅</a:t>
            </a:r>
          </a:p>
        </p:txBody>
      </p:sp>
      <p:sp>
        <p:nvSpPr>
          <p:cNvPr id="3" name="矩形 2"/>
          <p:cNvSpPr/>
          <p:nvPr/>
        </p:nvSpPr>
        <p:spPr>
          <a:xfrm>
            <a:off x="2075743" y="2090172"/>
            <a:ext cx="80405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       因为“梅花”又名红梅，所以是中国的传统名花。它不仅是清雅俊逸的风度使古今诗人画家为它赞美，更以它的冰肌玉骨、凌寒留香被   喻为民族的精华而为世人所敬重。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5355077"/>
            <a:ext cx="12192000" cy="5374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95705"/>
            <a:ext cx="12192000" cy="5374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关于梅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313" y="1471598"/>
            <a:ext cx="3144483" cy="47700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140" y="1471598"/>
            <a:ext cx="2593836" cy="47700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06" y="1471598"/>
            <a:ext cx="3172063" cy="47700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3429000"/>
            <a:ext cx="12192000" cy="99708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关于梅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682508" y="1775115"/>
            <a:ext cx="4413492" cy="4174538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8883" y="2948902"/>
            <a:ext cx="3080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墙角数枝梅，</a:t>
            </a:r>
            <a:endParaRPr lang="en-US" altLang="zh-CN" sz="28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凌寒独自开。 </a:t>
            </a:r>
          </a:p>
          <a:p>
            <a:pPr algn="ctr">
              <a:lnSpc>
                <a:spcPct val="150000"/>
              </a:lnSpc>
            </a:pP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遥知不是雪，</a:t>
            </a:r>
            <a:endParaRPr lang="en-US" altLang="zh-CN" sz="28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为有暗香来。 </a:t>
            </a:r>
          </a:p>
        </p:txBody>
      </p:sp>
      <p:sp>
        <p:nvSpPr>
          <p:cNvPr id="10" name="矩形 9"/>
          <p:cNvSpPr/>
          <p:nvPr/>
        </p:nvSpPr>
        <p:spPr>
          <a:xfrm>
            <a:off x="2348883" y="2042614"/>
            <a:ext cx="3080742" cy="6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pc="300" dirty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梅花 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（王安石）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7"/>
          <a:stretch/>
        </p:blipFill>
        <p:spPr>
          <a:xfrm flipH="1">
            <a:off x="5341082" y="627937"/>
            <a:ext cx="3568709" cy="62300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292" y="0"/>
            <a:ext cx="378570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8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7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86392" y="5314600"/>
            <a:ext cx="8098388" cy="5374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6392" y="3598148"/>
            <a:ext cx="8098388" cy="5374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6392" y="1881696"/>
            <a:ext cx="8098388" cy="5374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认一认</a:t>
            </a:r>
          </a:p>
        </p:txBody>
      </p:sp>
      <p:sp>
        <p:nvSpPr>
          <p:cNvPr id="3" name="矩形 2"/>
          <p:cNvSpPr/>
          <p:nvPr/>
        </p:nvSpPr>
        <p:spPr>
          <a:xfrm>
            <a:off x="2507258" y="1881696"/>
            <a:ext cx="80405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梅花魂    幽芳    漂泊    葬身    颇负盛名   </a:t>
            </a:r>
          </a:p>
          <a:p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腮边    古玩    不甚在意    分外    玷污   </a:t>
            </a: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训罢    杭绸    大抵    顶天立地    折节  </a:t>
            </a:r>
          </a:p>
          <a:p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秉性    无所谓    隆冬    凉飕飕    梳理  </a:t>
            </a: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衰老    蒙 眬    手绢    华侨    眷恋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450E279-97C0-4630-AF4C-8496D2103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28" y="2475210"/>
            <a:ext cx="4408343" cy="173248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B1F028-0291-42ED-8B83-ECE9AF2EB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617336"/>
            <a:ext cx="5253271" cy="43777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68452" y="2804395"/>
            <a:ext cx="4855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  <a:cs typeface="+mj-cs"/>
              </a:rPr>
              <a:t>课文学习</a:t>
            </a:r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43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矢量梅花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26" b="6228"/>
          <a:stretch>
            <a:fillRect/>
          </a:stretch>
        </p:blipFill>
        <p:spPr bwMode="auto">
          <a:xfrm>
            <a:off x="9229284" y="0"/>
            <a:ext cx="3001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34033" y="332078"/>
            <a:ext cx="1673225" cy="379413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读一读</a:t>
            </a:r>
          </a:p>
        </p:txBody>
      </p:sp>
      <p:pic>
        <p:nvPicPr>
          <p:cNvPr id="7" name="人教版小学五年级语文上册第6课《梅花魂》MP3课文朗读免费下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4433" y="5835199"/>
            <a:ext cx="487363" cy="4873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92352" y="0"/>
            <a:ext cx="6536932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8027" y="1307282"/>
            <a:ext cx="6125581" cy="50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故乡的梅花又开了。那朵朵冷艳、缕缕幽芳的梅花，总让我想起飘泊他乡、葬身异国的外祖父。</a:t>
            </a:r>
          </a:p>
          <a:p>
            <a:pPr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我出生在东南亚的星岛，从小和外祖父生活在一起。外祖父年轻时读了不少经、史、诗、词，又能书善画，在星岛文坛颇负盛名。我很小的时候，外祖父常常抱着我，坐在梨花木大交椅上，一遍又一遍地教我读唐诗宋词。每当读到“独在异乡为异客，每逢佳节倍思亲”“春草明年绿，王孙归不归”“自在飞花轻似梦，无边丝雨细如愁”之类的句子，常会有一颗两颗冰凉的泪珠落在我的腮边、手背。这时候，我会拍着手笑起来：“外公哭了！外公哭了！”老人总是摇摇头，长长地叹一口气，说：“莺儿，你还小呢，不懂！”</a:t>
            </a:r>
          </a:p>
        </p:txBody>
      </p:sp>
      <p:sp>
        <p:nvSpPr>
          <p:cNvPr id="11" name="标题 1"/>
          <p:cNvSpPr txBox="1"/>
          <p:nvPr/>
        </p:nvSpPr>
        <p:spPr>
          <a:xfrm>
            <a:off x="954153" y="2493517"/>
            <a:ext cx="1330960" cy="2667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npin heiti" charset="-122"/>
                <a:ea typeface="inpin heiti" charset="-122"/>
              </a:rPr>
              <a:t>梅花魂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537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1428</Words>
  <Application>Microsoft Office PowerPoint</Application>
  <PresentationFormat>宽屏</PresentationFormat>
  <Paragraphs>113</Paragraphs>
  <Slides>24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inpin heiti</vt:lpstr>
      <vt:lpstr>Arial</vt:lpstr>
      <vt:lpstr>Office 主题</vt:lpstr>
      <vt:lpstr>自定义设计方案</vt:lpstr>
      <vt:lpstr>梅花魂 </vt:lpstr>
      <vt:lpstr>目 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张月</dc:creator>
  <cp:lastModifiedBy>ll</cp:lastModifiedBy>
  <cp:revision>45</cp:revision>
  <dcterms:created xsi:type="dcterms:W3CDTF">2017-08-07T07:07:00Z</dcterms:created>
  <dcterms:modified xsi:type="dcterms:W3CDTF">2019-05-08T13:14:42Z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