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8" r:id="rId3"/>
    <p:sldId id="279" r:id="rId4"/>
    <p:sldId id="277" r:id="rId5"/>
    <p:sldId id="280" r:id="rId6"/>
    <p:sldId id="281" r:id="rId7"/>
    <p:sldId id="285" r:id="rId8"/>
    <p:sldId id="282" r:id="rId9"/>
    <p:sldId id="269" r:id="rId10"/>
    <p:sldId id="284" r:id="rId11"/>
    <p:sldId id="286" r:id="rId12"/>
    <p:sldId id="271" r:id="rId13"/>
    <p:sldId id="272" r:id="rId14"/>
    <p:sldId id="268" r:id="rId15"/>
    <p:sldId id="276" r:id="rId16"/>
    <p:sldId id="283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00"/>
    <a:srgbClr val="FFFF00"/>
    <a:srgbClr val="0000FF"/>
    <a:srgbClr val="CC3300"/>
    <a:srgbClr val="CC9900"/>
    <a:srgbClr val="CC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10" d="100"/>
          <a:sy n="110" d="100"/>
        </p:scale>
        <p:origin x="-72" y="-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D6D9AD7-3E50-4AB7-8327-2BA40F6E0E84}" type="datetimeFigureOut">
              <a:rPr lang="zh-CN" altLang="en-US"/>
              <a:pPr>
                <a:defRPr/>
              </a:pPr>
              <a:t>2017-10-17</a:t>
            </a:fld>
            <a:endParaRPr lang="en-US" altLang="zh-CN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699850-77EC-41F5-8D13-24040DE5E1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9699" name="页眉占位符 3"/>
          <p:cNvSpPr txBox="1">
            <a:spLocks noGrp="1" noChangeArrowheads="1"/>
          </p:cNvSpPr>
          <p:nvPr/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1200">
                <a:latin typeface="Calibri" pitchFamily="34" charset="0"/>
              </a:rPr>
              <a:t>状元成才路</a:t>
            </a:r>
          </a:p>
        </p:txBody>
      </p:sp>
      <p:sp>
        <p:nvSpPr>
          <p:cNvPr id="29700" name="页脚占位符 4"/>
          <p:cNvSpPr txBox="1">
            <a:spLocks noGrp="1" noChangeArrowheads="1"/>
          </p:cNvSpPr>
          <p:nvPr/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Font typeface="Arial" charset="0"/>
              <a:buNone/>
            </a:pPr>
            <a:r>
              <a:rPr lang="zh-CN" altLang="en-US" sz="1200">
                <a:latin typeface="Calibri" pitchFamily="34" charset="0"/>
              </a:rPr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F472C-31EC-4EC1-9A81-4490EE11EB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4F319-EA74-423F-A8C9-12B80BC2D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07197-02CA-48A9-A538-053277749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DADBD-E894-45C3-9D91-0EC96A3C8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6EBAF-0938-401B-8F96-739FA74B0A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40321-B7F7-4B55-AA37-A3FF7645FF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9A713-6E5B-4A95-822D-D393C64FB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A7969-4055-4799-A33B-6A2EC5A68C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3FB78-8AC5-4564-8516-3AC22908A9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E8AEC-954A-4554-8C09-64AB453378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CAD97-26A9-4CE8-9273-140436B38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7818CA8-3AA2-4BD0-93AB-D90659FF7A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22920;&#22920;&#30561;&#20102;2\&#20799;&#27468;%20-%20&#19990;&#19978;&#21482;&#26377;&#22920;&#22920;&#22909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2920;&#22920;&#30561;&#20102;&#65288;&#30740;&#31350;&#35838;&#65289;\&#51060;&#47336;&#47560;%20(&#26446;&#38384;&#29641;)%20-%20Kiss%20The%20Rain%20(&#38632;&#30340;&#21360;&#35760;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22920;&#22920;&#30561;&#20102;2\&#51060;&#47336;&#47560;%20(&#26446;&#38384;&#29641;)%20-%20Kiss%20The%20Rain%20(&#38632;&#30340;&#21360;&#35760;)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我的文件\我的教学课件人教版部编本\二上\07妈妈睡了\妈妈睡了课件主页图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儿歌 - 世上只有妈妈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55013" y="4678363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23554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468313" y="1131888"/>
            <a:ext cx="7559675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楷体"/>
                <a:ea typeface="楷体"/>
                <a:cs typeface="楷体"/>
              </a:rPr>
              <a:t>    照样子，说一说。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>
                <a:solidFill>
                  <a:srgbClr val="0000FF"/>
                </a:solidFill>
              </a:rPr>
              <a:t>明亮的眼睛　水汪汪的眼睛　（　　　）的眼睛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68313" y="2500313"/>
            <a:ext cx="71183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0000FF"/>
                </a:solidFill>
              </a:rPr>
              <a:t>乌黑的头发　波浪似的头发　（　　　）的头发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3072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温柔</a:t>
            </a:r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971550" y="1131888"/>
            <a:ext cx="72009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楷体"/>
                <a:ea typeface="楷体"/>
                <a:cs typeface="楷体"/>
              </a:rPr>
              <a:t>    睡梦中的妈妈好温柔。妈妈微微地笑着。是的，她在微微地笑着，嘴巴、眼角都笑弯了，好像在睡梦中，妈妈又想好了一个故事，等会儿讲给我听</a:t>
            </a:r>
            <a:r>
              <a:rPr lang="en-US" altLang="zh-CN" sz="2800">
                <a:latin typeface="楷体"/>
                <a:ea typeface="楷体"/>
                <a:cs typeface="楷体"/>
              </a:rPr>
              <a:t>……</a:t>
            </a:r>
            <a:endParaRPr lang="zh-CN" altLang="en-US" sz="2800">
              <a:latin typeface="楷体"/>
              <a:ea typeface="楷体"/>
              <a:cs typeface="楷体"/>
            </a:endParaRPr>
          </a:p>
        </p:txBody>
      </p:sp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3779838" y="555625"/>
            <a:ext cx="3384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000">
                <a:solidFill>
                  <a:srgbClr val="0000FF"/>
                </a:solidFill>
              </a:rPr>
              <a:t>那我们还可以说谁温柔？</a:t>
            </a:r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>
            <a:off x="4356100" y="1851025"/>
            <a:ext cx="71438" cy="73025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4716463" y="1851025"/>
            <a:ext cx="71437" cy="73025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4140200" y="411163"/>
            <a:ext cx="2808288" cy="7207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3276600" y="3940175"/>
            <a:ext cx="536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CC0000"/>
                </a:solidFill>
              </a:rPr>
              <a:t>你能用课文中的话说说温柔的妈妈吗？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 animBg="1"/>
      <p:bldP spid="30729" grpId="0" animBg="1"/>
      <p:bldP spid="30731" grpId="0" animBg="1"/>
      <p:bldP spid="307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24578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温柔</a:t>
            </a:r>
          </a:p>
        </p:txBody>
      </p:sp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971550" y="1131888"/>
            <a:ext cx="72009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楷体"/>
                <a:ea typeface="楷体"/>
                <a:cs typeface="楷体"/>
              </a:rPr>
              <a:t>    睡梦中的妈妈好温柔。妈妈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微微地笑着</a:t>
            </a:r>
            <a:r>
              <a:rPr lang="zh-CN" altLang="en-US" sz="2800">
                <a:latin typeface="楷体"/>
                <a:ea typeface="楷体"/>
                <a:cs typeface="楷体"/>
              </a:rPr>
              <a:t>。是的，她在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微微地笑着</a:t>
            </a:r>
            <a:r>
              <a:rPr lang="zh-CN" altLang="en-US" sz="2800">
                <a:latin typeface="楷体"/>
                <a:ea typeface="楷体"/>
                <a:cs typeface="楷体"/>
              </a:rPr>
              <a:t>，嘴巴、眼角都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笑弯了</a:t>
            </a:r>
            <a:r>
              <a:rPr lang="zh-CN" altLang="en-US" sz="2800">
                <a:latin typeface="楷体"/>
                <a:ea typeface="楷体"/>
                <a:cs typeface="楷体"/>
              </a:rPr>
              <a:t>，好像在睡梦中，妈妈又想好了一个故事，等会儿讲给我听</a:t>
            </a:r>
            <a:r>
              <a:rPr lang="en-US" altLang="zh-CN" sz="2800">
                <a:latin typeface="楷体"/>
                <a:ea typeface="楷体"/>
                <a:cs typeface="楷体"/>
              </a:rPr>
              <a:t>……</a:t>
            </a:r>
            <a:endParaRPr lang="zh-CN" altLang="en-US" sz="280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25602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好 累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550" y="1131888"/>
            <a:ext cx="72009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楷体"/>
                <a:ea typeface="楷体"/>
                <a:cs typeface="楷体"/>
              </a:rPr>
              <a:t>    妈妈的呼吸那么</a:t>
            </a:r>
            <a:r>
              <a:rPr lang="zh-CN" altLang="en-US" sz="24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沉</a:t>
            </a:r>
            <a:r>
              <a:rPr lang="zh-CN" altLang="en-US" sz="2400"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1550" y="1851025"/>
            <a:ext cx="72009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楷体"/>
                <a:ea typeface="楷体"/>
                <a:cs typeface="楷体"/>
              </a:rPr>
              <a:t>    她乌黑的头发粘在微微渗出</a:t>
            </a:r>
            <a:r>
              <a:rPr lang="zh-CN" altLang="en-US" sz="24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汗珠</a:t>
            </a:r>
            <a:r>
              <a:rPr lang="zh-CN" altLang="en-US" sz="2400">
                <a:latin typeface="楷体"/>
                <a:ea typeface="楷体"/>
                <a:cs typeface="楷体"/>
              </a:rPr>
              <a:t>的额头上。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1550" y="2571750"/>
            <a:ext cx="72009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楷体"/>
                <a:ea typeface="楷体"/>
                <a:cs typeface="楷体"/>
              </a:rPr>
              <a:t>    窗外，小鸟在唱着歌，风儿在树叶间散步，发出沙沙的响声，可是妈妈</a:t>
            </a:r>
            <a:r>
              <a:rPr lang="zh-CN" altLang="en-US" sz="24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全听不到</a:t>
            </a:r>
            <a:r>
              <a:rPr lang="zh-CN" altLang="en-US" sz="2400"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71550" y="4300538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000">
                <a:solidFill>
                  <a:srgbClr val="0000FF"/>
                </a:solidFill>
              </a:rPr>
              <a:t>想一想，说一说，妈妈为什么会这么累？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26626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539750" y="5556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好 累</a:t>
            </a:r>
          </a:p>
        </p:txBody>
      </p:sp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971550" y="1131888"/>
            <a:ext cx="72009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>
                <a:latin typeface="楷体"/>
                <a:ea typeface="楷体"/>
                <a:cs typeface="楷体"/>
              </a:rPr>
              <a:t>    她干了好多活儿，累了，乏了，她真该好好睡一觉。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1550" y="3579813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000">
                <a:solidFill>
                  <a:srgbClr val="0000FF"/>
                </a:solidFill>
              </a:rPr>
              <a:t>说一说，妈妈要干哪些活儿？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1550" y="4300538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000">
                <a:solidFill>
                  <a:srgbClr val="0000FF"/>
                </a:solidFill>
              </a:rPr>
              <a:t>想一想，妈妈为什么要干这么多活呢？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img3.imgtn.bdimg.com/it/u=1484665450,2042093123&amp;fm=26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 descr="http://img1.imgtn.bdimg.com/it/u=330694835,2348436872&amp;fm=26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465138"/>
            <a:ext cx="47625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 descr="http://img4.imgtn.bdimg.com/it/u=1919123045,3778009719&amp;fm=26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409825"/>
            <a:ext cx="4860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92725" y="2889250"/>
            <a:ext cx="3851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7030A0"/>
                </a:solidFill>
              </a:rPr>
              <a:t>    </a:t>
            </a:r>
            <a:r>
              <a:rPr lang="zh-CN" altLang="en-US" sz="4400" b="1">
                <a:solidFill>
                  <a:srgbClr val="0000FF"/>
                </a:solidFill>
              </a:rPr>
              <a:t>妈妈还可能做了些什么？</a:t>
            </a:r>
          </a:p>
        </p:txBody>
      </p:sp>
      <p:pic>
        <p:nvPicPr>
          <p:cNvPr id="29702" name="이루마 (李闰珉) - Kiss The Rain (雨的印记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75688" y="4084638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64848" fill="hold"/>
                                        <p:tgtEl>
                                          <p:spTgt spid="297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1"/>
          <p:cNvGrpSpPr>
            <a:grpSpLocks/>
          </p:cNvGrpSpPr>
          <p:nvPr/>
        </p:nvGrpSpPr>
        <p:grpSpPr bwMode="auto">
          <a:xfrm>
            <a:off x="1187450" y="627063"/>
            <a:ext cx="2160588" cy="523875"/>
            <a:chOff x="755576" y="543982"/>
            <a:chExt cx="2160240" cy="524286"/>
          </a:xfrm>
        </p:grpSpPr>
        <p:pic>
          <p:nvPicPr>
            <p:cNvPr id="28676" name="Picture 5" descr="C:\Users\Administrator\Desktop\1.t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5576" y="555526"/>
              <a:ext cx="2160240" cy="512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7" name="TextBox 3"/>
            <p:cNvSpPr txBox="1">
              <a:spLocks noChangeArrowheads="1"/>
            </p:cNvSpPr>
            <p:nvPr/>
          </p:nvSpPr>
          <p:spPr bwMode="auto">
            <a:xfrm>
              <a:off x="884352" y="543982"/>
              <a:ext cx="18002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latin typeface="黑体" pitchFamily="2" charset="-122"/>
                  <a:ea typeface="黑体" pitchFamily="2" charset="-122"/>
                </a:rPr>
                <a:t>课后作业</a:t>
              </a:r>
            </a:p>
          </p:txBody>
        </p:sp>
      </p:grpSp>
      <p:sp>
        <p:nvSpPr>
          <p:cNvPr id="28674" name="Text Box 8"/>
          <p:cNvSpPr txBox="1">
            <a:spLocks noChangeArrowheads="1"/>
          </p:cNvSpPr>
          <p:nvPr/>
        </p:nvSpPr>
        <p:spPr bwMode="auto">
          <a:xfrm>
            <a:off x="900113" y="1276350"/>
            <a:ext cx="72009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、妈妈辛苦了，为妈妈做一件事，如倒茶，捶背，拿拖鞋。</a:t>
            </a:r>
          </a:p>
          <a:p>
            <a:r>
              <a:rPr lang="en-US" altLang="zh-CN" sz="3200" b="1"/>
              <a:t>2</a:t>
            </a:r>
            <a:r>
              <a:rPr lang="zh-CN" altLang="en-US" sz="3200" b="1"/>
              <a:t>、观察一下你的妈妈，写下来，读给妈妈听。</a:t>
            </a:r>
          </a:p>
          <a:p>
            <a:endParaRPr lang="zh-CN" altLang="en-US" sz="3200" b="1"/>
          </a:p>
        </p:txBody>
      </p:sp>
      <p:pic>
        <p:nvPicPr>
          <p:cNvPr id="28675" name="图片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" y="227013"/>
            <a:ext cx="93662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http://img5.imgtn.bdimg.com/it/u=238372824,1619487821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g1.imgtn.bdimg.com/it/u=4011938632,3605180389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30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img5.imgtn.bdimg.com/it/u=1801869352,2910266807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img1.imgtn.bdimg.com/it/u=2826459496,3405816415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17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img0.imgtn.bdimg.com/it/u=3146788249,819738917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260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5724525" y="0"/>
            <a:ext cx="3240088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00FF"/>
                </a:solidFill>
              </a:rPr>
              <a:t>每个人从出生，陪伴我们最多的人应该是</a:t>
            </a:r>
            <a:r>
              <a:rPr lang="en-US" altLang="zh-CN" sz="5400">
                <a:solidFill>
                  <a:srgbClr val="0000FF"/>
                </a:solidFill>
              </a:rPr>
              <a:t>——</a:t>
            </a:r>
            <a:endParaRPr lang="zh-CN" altLang="en-US" sz="5400">
              <a:solidFill>
                <a:srgbClr val="0000FF"/>
              </a:solidFill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6300788" y="3813175"/>
            <a:ext cx="30956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C00000"/>
                </a:solidFill>
              </a:rPr>
              <a:t>妈妈！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img0.imgtn.bdimg.com/it/u=3146788249,819738917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260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5724525" y="0"/>
            <a:ext cx="3240088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00FF"/>
                </a:solidFill>
              </a:rPr>
              <a:t>每个人从出生，陪伴我们最多的人应该是</a:t>
            </a:r>
            <a:r>
              <a:rPr lang="en-US" altLang="zh-CN" sz="5400">
                <a:solidFill>
                  <a:srgbClr val="0000FF"/>
                </a:solidFill>
              </a:rPr>
              <a:t>——</a:t>
            </a:r>
            <a:endParaRPr lang="zh-CN" altLang="en-US" sz="5400">
              <a:solidFill>
                <a:srgbClr val="0000FF"/>
              </a:solidFill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6300788" y="3813175"/>
            <a:ext cx="30956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C00000"/>
                </a:solidFill>
              </a:rPr>
              <a:t>妈妈！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>
            <a:spLocks noChangeArrowheads="1"/>
          </p:cNvSpPr>
          <p:nvPr/>
        </p:nvSpPr>
        <p:spPr bwMode="auto">
          <a:xfrm>
            <a:off x="4859338" y="519113"/>
            <a:ext cx="3529012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6000" b="1">
                <a:latin typeface="华文楷体"/>
                <a:ea typeface="华文楷体"/>
                <a:cs typeface="华文楷体"/>
              </a:rPr>
              <a:t>妈妈睡了</a:t>
            </a:r>
          </a:p>
        </p:txBody>
      </p:sp>
      <p:pic>
        <p:nvPicPr>
          <p:cNvPr id="21506" name="图片 1" descr="QQ截图201707200011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8"/>
            <a:ext cx="917257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이루마 (李闰珉) - Kiss The Rain (雨的印记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36512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848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0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2400" b="1">
                <a:latin typeface="楷体"/>
                <a:ea typeface="楷体"/>
                <a:cs typeface="楷体"/>
              </a:rPr>
              <a:t>独家授权百度文库提供付费下载</a:t>
            </a:r>
          </a:p>
          <a:p>
            <a:pPr algn="ctr">
              <a:buFont typeface="Arial" charset="0"/>
              <a:buNone/>
            </a:pPr>
            <a:endParaRPr lang="zh-CN" altLang="zh-CN" sz="24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endParaRPr lang="zh-CN" altLang="zh-CN" sz="2000" b="1">
              <a:latin typeface="楷体"/>
              <a:ea typeface="楷体"/>
              <a:cs typeface="楷体"/>
            </a:endParaRPr>
          </a:p>
          <a:p>
            <a:pPr algn="ctr">
              <a:buFont typeface="Arial" charset="0"/>
              <a:buNone/>
            </a:pPr>
            <a:r>
              <a:rPr lang="zh-CN" altLang="zh-CN" sz="2000" b="1">
                <a:latin typeface="楷体"/>
                <a:ea typeface="楷体"/>
                <a:cs typeface="楷体"/>
              </a:rPr>
              <a:t>百度搜索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杨春早</a:t>
            </a:r>
            <a:r>
              <a:rPr lang="en-US" altLang="zh-CN" sz="20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000" b="1">
                <a:latin typeface="楷体"/>
                <a:ea typeface="楷体"/>
                <a:cs typeface="楷体"/>
              </a:rPr>
              <a:t>，收藏我的文库主页可随时查看最新精品课件</a:t>
            </a:r>
          </a:p>
        </p:txBody>
      </p:sp>
      <p:pic>
        <p:nvPicPr>
          <p:cNvPr id="22530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/>
          <a:srcRect l="20708" t="6348" r="2821"/>
          <a:stretch>
            <a:fillRect/>
          </a:stretch>
        </p:blipFill>
        <p:spPr bwMode="auto">
          <a:xfrm>
            <a:off x="539750" y="0"/>
            <a:ext cx="1728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539750" y="5556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美 丽</a:t>
            </a:r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971550" y="1131888"/>
            <a:ext cx="72009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楷体"/>
                <a:ea typeface="楷体"/>
                <a:cs typeface="楷体"/>
              </a:rPr>
              <a:t>    睡梦中的妈妈真美丽。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明亮的眼睛</a:t>
            </a:r>
            <a:r>
              <a:rPr lang="zh-CN" altLang="en-US" sz="2800">
                <a:latin typeface="楷体"/>
                <a:ea typeface="楷体"/>
                <a:cs typeface="楷体"/>
              </a:rPr>
              <a:t>闭上了，紧紧地闭着</a:t>
            </a:r>
            <a:r>
              <a:rPr lang="en-US" altLang="zh-CN" sz="2800">
                <a:latin typeface="楷体"/>
                <a:ea typeface="楷体"/>
                <a:cs typeface="楷体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弯弯的眉毛</a:t>
            </a:r>
            <a:r>
              <a:rPr lang="en-US" altLang="zh-CN" sz="2800">
                <a:latin typeface="楷体"/>
                <a:ea typeface="楷体"/>
                <a:cs typeface="楷体"/>
              </a:rPr>
              <a:t>,</a:t>
            </a:r>
            <a:r>
              <a:rPr lang="zh-CN" altLang="en-US" sz="2800">
                <a:latin typeface="楷体"/>
                <a:ea typeface="楷体"/>
                <a:cs typeface="楷体"/>
              </a:rPr>
              <a:t>也在睡觉，睡在妈妈</a:t>
            </a:r>
            <a:r>
              <a:rPr lang="zh-CN" altLang="en-US" sz="28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红润的脸</a:t>
            </a:r>
            <a:r>
              <a:rPr lang="zh-CN" altLang="en-US" sz="2800">
                <a:latin typeface="楷体"/>
                <a:ea typeface="楷体"/>
                <a:cs typeface="楷体"/>
              </a:rPr>
              <a:t>上。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1550" y="4300538"/>
            <a:ext cx="7632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000">
                <a:solidFill>
                  <a:srgbClr val="0000FF"/>
                </a:solidFill>
              </a:rPr>
              <a:t>说一说，红色的词句有什么特点？</a:t>
            </a: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3924300" y="2571750"/>
            <a:ext cx="3743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1042988" y="3292475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4211638" y="2787650"/>
            <a:ext cx="2447925" cy="576263"/>
          </a:xfrm>
          <a:prstGeom prst="wedgeEllipseCallout">
            <a:avLst>
              <a:gd name="adj1" fmla="val -51037"/>
              <a:gd name="adj2" fmla="val -827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b="1">
                <a:solidFill>
                  <a:srgbClr val="0000FF"/>
                </a:solidFill>
              </a:rPr>
              <a:t>修辞手法？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5724525" y="2859088"/>
            <a:ext cx="1206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CC0000"/>
                </a:solidFill>
              </a:rPr>
              <a:t>（拟人）</a:t>
            </a: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380288" y="1924050"/>
            <a:ext cx="504825" cy="647700"/>
          </a:xfrm>
          <a:prstGeom prst="ellips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536" grpId="0" animBg="1"/>
      <p:bldP spid="22537" grpId="0" animBg="1"/>
      <p:bldP spid="22539" grpId="0" animBg="1"/>
      <p:bldP spid="22540" grpId="0"/>
      <p:bldP spid="22541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Pages>0</Pages>
  <Words>702</Words>
  <Characters>0</Characters>
  <Application>Microsoft Office PowerPoint</Application>
  <DocSecurity>0</DocSecurity>
  <PresentationFormat>On-screen Show (16:9)</PresentationFormat>
  <Lines>0</Lines>
  <Paragraphs>58</Paragraphs>
  <Slides>16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Calibri</vt:lpstr>
      <vt:lpstr>华文楷体</vt:lpstr>
      <vt:lpstr>楷体</vt:lpstr>
      <vt:lpstr>黑体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chunzao</dc:creator>
  <cp:keywords/>
  <dc:description/>
  <cp:lastModifiedBy>admin</cp:lastModifiedBy>
  <cp:revision>64</cp:revision>
  <dcterms:created xsi:type="dcterms:W3CDTF">2015-06-24T08:28:39Z</dcterms:created>
  <dcterms:modified xsi:type="dcterms:W3CDTF">2017-10-17T07:40:10Z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