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5"/>
  </p:notesMasterIdLst>
  <p:sldIdLst>
    <p:sldId id="256" r:id="rId4"/>
    <p:sldId id="338" r:id="rId6"/>
    <p:sldId id="358" r:id="rId7"/>
    <p:sldId id="337" r:id="rId8"/>
    <p:sldId id="356" r:id="rId9"/>
    <p:sldId id="357" r:id="rId10"/>
    <p:sldId id="439" r:id="rId11"/>
    <p:sldId id="342" r:id="rId12"/>
    <p:sldId id="437" r:id="rId13"/>
    <p:sldId id="261" r:id="rId14"/>
    <p:sldId id="258" r:id="rId15"/>
    <p:sldId id="299" r:id="rId16"/>
    <p:sldId id="300" r:id="rId17"/>
    <p:sldId id="301" r:id="rId18"/>
    <p:sldId id="303" r:id="rId19"/>
    <p:sldId id="293" r:id="rId20"/>
    <p:sldId id="373" r:id="rId21"/>
    <p:sldId id="374" r:id="rId22"/>
    <p:sldId id="375" r:id="rId23"/>
    <p:sldId id="376" r:id="rId24"/>
    <p:sldId id="377" r:id="rId25"/>
    <p:sldId id="305" r:id="rId26"/>
    <p:sldId id="438" r:id="rId27"/>
    <p:sldId id="407" r:id="rId28"/>
    <p:sldId id="408" r:id="rId29"/>
    <p:sldId id="321" r:id="rId30"/>
    <p:sldId id="340" r:id="rId31"/>
    <p:sldId id="441" r:id="rId32"/>
    <p:sldId id="360" r:id="rId33"/>
    <p:sldId id="361" r:id="rId34"/>
    <p:sldId id="343" r:id="rId35"/>
    <p:sldId id="413" r:id="rId36"/>
    <p:sldId id="359" r:id="rId37"/>
    <p:sldId id="362" r:id="rId38"/>
    <p:sldId id="363" r:id="rId39"/>
    <p:sldId id="348" r:id="rId40"/>
    <p:sldId id="364" r:id="rId41"/>
    <p:sldId id="365" r:id="rId42"/>
    <p:sldId id="366" r:id="rId43"/>
    <p:sldId id="354" r:id="rId44"/>
    <p:sldId id="367" r:id="rId45"/>
    <p:sldId id="368" r:id="rId46"/>
    <p:sldId id="369" r:id="rId47"/>
    <p:sldId id="370" r:id="rId48"/>
    <p:sldId id="329" r:id="rId49"/>
    <p:sldId id="272" r:id="rId50"/>
    <p:sldId id="372" r:id="rId51"/>
    <p:sldId id="334" r:id="rId52"/>
    <p:sldId id="335" r:id="rId53"/>
    <p:sldId id="482" r:id="rId54"/>
  </p:sldIdLst>
  <p:sldSz cx="9144000" cy="5143500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FFFF"/>
    <a:srgbClr val="FF00FF"/>
    <a:srgbClr val="66FFFF"/>
    <a:srgbClr val="6600FF"/>
    <a:srgbClr val="CCFFCC"/>
    <a:srgbClr val="FFCCC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387"/>
  </p:normalViewPr>
  <p:slideViewPr>
    <p:cSldViewPr showGuides="1">
      <p:cViewPr varScale="1">
        <p:scale>
          <a:sx n="112" d="100"/>
          <a:sy n="112" d="100"/>
        </p:scale>
        <p:origin x="-744" y="-84"/>
      </p:cViewPr>
      <p:guideLst>
        <p:guide orient="horz" pos="1620"/>
        <p:guide pos="29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7" Type="http://schemas.openxmlformats.org/officeDocument/2006/relationships/tableStyles" Target="tableStyles.xml"/><Relationship Id="rId56" Type="http://schemas.openxmlformats.org/officeDocument/2006/relationships/viewProps" Target="viewProps.xml"/><Relationship Id="rId55" Type="http://schemas.openxmlformats.org/officeDocument/2006/relationships/presProps" Target="presProps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5120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0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3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FF">
            <a:alpha val="13000"/>
          </a:srgbClr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FF">
            <a:alpha val="13000"/>
          </a:srgbClr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jpeg"/><Relationship Id="rId1" Type="http://schemas.openxmlformats.org/officeDocument/2006/relationships/image" Target="../media/image27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1.jpeg"/><Relationship Id="rId1" Type="http://schemas.openxmlformats.org/officeDocument/2006/relationships/image" Target="../media/image5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2.jpe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4.GIF"/><Relationship Id="rId2" Type="http://schemas.openxmlformats.org/officeDocument/2006/relationships/image" Target="../media/image53.jpeg"/><Relationship Id="rId1" Type="http://schemas.openxmlformats.org/officeDocument/2006/relationships/image" Target="../media/image45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5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5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0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6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.tiff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8.jpeg"/><Relationship Id="rId1" Type="http://schemas.openxmlformats.org/officeDocument/2006/relationships/image" Target="../media/image57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9.jpeg"/><Relationship Id="rId1" Type="http://schemas.openxmlformats.org/officeDocument/2006/relationships/image" Target="../media/image45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0.pn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1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7" name="标题 1"/>
          <p:cNvSpPr txBox="1"/>
          <p:nvPr/>
        </p:nvSpPr>
        <p:spPr>
          <a:xfrm>
            <a:off x="-60325" y="1809750"/>
            <a:ext cx="3765550" cy="1193165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lvl="0" algn="ctr" eaLnBrk="1" hangingPunct="1"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17 .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动物王国</a:t>
            </a:r>
            <a:endParaRPr lang="zh-CN" altLang="en-US" sz="3600" b="1" dirty="0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algn="ctr" eaLnBrk="1" hangingPunct="1"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开大会</a:t>
            </a:r>
            <a:endParaRPr lang="zh-CN" altLang="en-US" sz="3600" b="1" dirty="0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173990" y="3002915"/>
            <a:ext cx="3696335" cy="1270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  <a:alpha val="13000"/>
          </a:schemeClr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194" name="组合 27"/>
          <p:cNvGrpSpPr/>
          <p:nvPr/>
        </p:nvGrpSpPr>
        <p:grpSpPr>
          <a:xfrm>
            <a:off x="3635375" y="195263"/>
            <a:ext cx="1928813" cy="723900"/>
            <a:chOff x="2694384" y="508317"/>
            <a:chExt cx="1845563" cy="637982"/>
          </a:xfrm>
        </p:grpSpPr>
        <p:sp>
          <p:nvSpPr>
            <p:cNvPr id="24" name="矩形: 圆角 28"/>
            <p:cNvSpPr/>
            <p:nvPr/>
          </p:nvSpPr>
          <p:spPr bwMode="auto">
            <a:xfrm rot="19996946">
              <a:off x="2694384" y="609051"/>
              <a:ext cx="565061" cy="471491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我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endParaRPr>
            </a:p>
          </p:txBody>
        </p:sp>
        <p:sp>
          <p:nvSpPr>
            <p:cNvPr id="25" name="矩形: 圆角 29"/>
            <p:cNvSpPr/>
            <p:nvPr/>
          </p:nvSpPr>
          <p:spPr bwMode="auto">
            <a:xfrm rot="432022">
              <a:off x="3358179" y="508317"/>
              <a:ext cx="565061" cy="471491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会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endParaRPr>
            </a:p>
          </p:txBody>
        </p:sp>
        <p:sp>
          <p:nvSpPr>
            <p:cNvPr id="26" name="矩形: 圆角 30"/>
            <p:cNvSpPr/>
            <p:nvPr/>
          </p:nvSpPr>
          <p:spPr bwMode="auto">
            <a:xfrm rot="1932324">
              <a:off x="3973366" y="674807"/>
              <a:ext cx="566581" cy="471492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写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endParaRPr>
            </a:p>
          </p:txBody>
        </p:sp>
      </p:grpSp>
      <p:grpSp>
        <p:nvGrpSpPr>
          <p:cNvPr id="18" name="组合 4"/>
          <p:cNvGrpSpPr/>
          <p:nvPr/>
        </p:nvGrpSpPr>
        <p:grpSpPr>
          <a:xfrm>
            <a:off x="3908425" y="1538288"/>
            <a:ext cx="1887538" cy="1970087"/>
            <a:chOff x="317986" y="1665630"/>
            <a:chExt cx="1887537" cy="1970088"/>
          </a:xfrm>
        </p:grpSpPr>
        <p:pic>
          <p:nvPicPr>
            <p:cNvPr id="8209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10" name="TextBox 4"/>
            <p:cNvSpPr txBox="1"/>
            <p:nvPr/>
          </p:nvSpPr>
          <p:spPr>
            <a:xfrm>
              <a:off x="343617" y="1665630"/>
              <a:ext cx="1838325" cy="19389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要</a:t>
              </a:r>
              <a:endParaRPr lang="zh-CN" altLang="en-US" sz="12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4314825" y="822325"/>
            <a:ext cx="1117600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yào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323013" y="1420813"/>
            <a:ext cx="1814513" cy="10779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zhònɡ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yào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重  要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503988" y="2457450"/>
            <a:ext cx="1452563" cy="10779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zhǔ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yào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主 要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矩形 10"/>
          <p:cNvSpPr/>
          <p:nvPr/>
        </p:nvSpPr>
        <p:spPr>
          <a:xfrm>
            <a:off x="395288" y="4406900"/>
            <a:ext cx="1081087" cy="57150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造句：</a:t>
            </a:r>
            <a:endParaRPr lang="zh-CN" altLang="en-US" sz="2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9" name="矩形 10"/>
          <p:cNvSpPr/>
          <p:nvPr/>
        </p:nvSpPr>
        <p:spPr>
          <a:xfrm>
            <a:off x="1295400" y="4405313"/>
            <a:ext cx="6661150" cy="573087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小兔子玩耍时突然想起了一件</a:t>
            </a:r>
            <a:r>
              <a:rPr lang="zh-CN" altLang="en-US" sz="2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重要</a:t>
            </a:r>
            <a:r>
              <a:rPr lang="zh-CN" altLang="en-US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的事情。</a:t>
            </a:r>
            <a:endParaRPr lang="zh-CN" altLang="en-US" sz="2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9" name="矩形 10"/>
          <p:cNvSpPr/>
          <p:nvPr/>
        </p:nvSpPr>
        <p:spPr>
          <a:xfrm>
            <a:off x="388938" y="3800475"/>
            <a:ext cx="1081087" cy="509588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笔顺：</a:t>
            </a:r>
            <a:endParaRPr lang="zh-CN" altLang="en-US" sz="2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8202" name="组合 1"/>
          <p:cNvGrpSpPr/>
          <p:nvPr/>
        </p:nvGrpSpPr>
        <p:grpSpPr>
          <a:xfrm>
            <a:off x="179388" y="84138"/>
            <a:ext cx="2927350" cy="1003300"/>
            <a:chOff x="179512" y="84330"/>
            <a:chExt cx="2927161" cy="1002532"/>
          </a:xfrm>
        </p:grpSpPr>
        <p:grpSp>
          <p:nvGrpSpPr>
            <p:cNvPr id="8205" name="组合 3"/>
            <p:cNvGrpSpPr/>
            <p:nvPr/>
          </p:nvGrpSpPr>
          <p:grpSpPr>
            <a:xfrm>
              <a:off x="885872" y="483518"/>
              <a:ext cx="2220801" cy="544595"/>
              <a:chOff x="1610558" y="939497"/>
              <a:chExt cx="2221001" cy="659622"/>
            </a:xfrm>
          </p:grpSpPr>
          <p:pic>
            <p:nvPicPr>
              <p:cNvPr id="8207" name="图片 1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EFD"/>
                  </a:clrFrom>
                  <a:clrTo>
                    <a:srgbClr val="FFFEFD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743398" y="991683"/>
                <a:ext cx="2088161" cy="6074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8208" name="文本框 2"/>
              <p:cNvSpPr txBox="1"/>
              <p:nvPr/>
            </p:nvSpPr>
            <p:spPr>
              <a:xfrm>
                <a:off x="1610558" y="939497"/>
                <a:ext cx="1927143" cy="6341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lvl="0" algn="ctr" eaLnBrk="1" hangingPunct="1"/>
                <a:r>
                  <a:rPr lang="zh-CN" altLang="en-US" sz="2800" b="1" dirty="0">
                    <a:solidFill>
                      <a:srgbClr val="0070C0"/>
                    </a:solidFill>
                    <a:latin typeface="黑体" panose="02010600030101010101" pitchFamily="49" charset="-122"/>
                    <a:ea typeface="黑体" panose="02010600030101010101" pitchFamily="49" charset="-122"/>
                  </a:rPr>
                  <a:t>字词学习</a:t>
                </a:r>
                <a:endParaRPr lang="zh-CN" altLang="en-US" sz="2800" b="1" dirty="0">
                  <a:solidFill>
                    <a:srgbClr val="0070C0"/>
                  </a:solidFill>
                  <a:latin typeface="黑体" panose="02010600030101010101" pitchFamily="49" charset="-122"/>
                  <a:ea typeface="黑体" panose="02010600030101010101" pitchFamily="49" charset="-122"/>
                </a:endParaRPr>
              </a:p>
            </p:txBody>
          </p:sp>
        </p:grpSp>
        <p:pic>
          <p:nvPicPr>
            <p:cNvPr id="8206" name="Picture 8" descr="F:\外部文件\状元矢量无对联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9512" y="84330"/>
              <a:ext cx="991131" cy="1002532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" name="Picture 22" descr="C:\Documents and Settings\Administrator\桌面\人一语大课堂（下）\人一语大课堂正文\要a.t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0025" y="3949700"/>
            <a:ext cx="4764088" cy="346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3" descr="C:\Documents and Settings\Administrator\桌面\人一语大课堂（下）\人一语大课堂正文\重要.T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4363" y="1404938"/>
            <a:ext cx="2805112" cy="2333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7" grpId="0"/>
      <p:bldP spid="28" grpId="0" animBg="1"/>
      <p:bldP spid="29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  <a:alpha val="13000"/>
          </a:schemeClr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" name="组合 4"/>
          <p:cNvGrpSpPr/>
          <p:nvPr/>
        </p:nvGrpSpPr>
        <p:grpSpPr>
          <a:xfrm>
            <a:off x="3908425" y="1250950"/>
            <a:ext cx="1887538" cy="1970088"/>
            <a:chOff x="317986" y="1665630"/>
            <a:chExt cx="1887537" cy="1970088"/>
          </a:xfrm>
        </p:grpSpPr>
        <p:pic>
          <p:nvPicPr>
            <p:cNvPr id="9227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8" name="TextBox 4"/>
            <p:cNvSpPr txBox="1"/>
            <p:nvPr/>
          </p:nvSpPr>
          <p:spPr>
            <a:xfrm>
              <a:off x="343617" y="1665630"/>
              <a:ext cx="1838325" cy="19389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连</a:t>
              </a:r>
              <a:endParaRPr lang="zh-CN" altLang="en-US" sz="12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213225" y="517525"/>
            <a:ext cx="142875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lián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78513" y="1250950"/>
            <a:ext cx="3276600" cy="10779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liú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lián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wànɡ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fǎn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流  连  忘返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83350" y="2335213"/>
            <a:ext cx="1865313" cy="12001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lián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jiē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连  接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10"/>
          <p:cNvSpPr/>
          <p:nvPr/>
        </p:nvSpPr>
        <p:spPr>
          <a:xfrm>
            <a:off x="395288" y="4119563"/>
            <a:ext cx="1081087" cy="57150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造句：</a:t>
            </a:r>
            <a:endParaRPr lang="zh-CN" altLang="en-US" sz="2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" name="矩形 10"/>
          <p:cNvSpPr/>
          <p:nvPr/>
        </p:nvSpPr>
        <p:spPr>
          <a:xfrm>
            <a:off x="1327150" y="4130675"/>
            <a:ext cx="7200900" cy="50800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这里的风景秀丽，令人</a:t>
            </a:r>
            <a:r>
              <a:rPr lang="zh-CN" altLang="en-US" sz="2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流连忘返</a:t>
            </a:r>
            <a:r>
              <a:rPr lang="zh-CN" altLang="en-US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2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8938" y="3513138"/>
            <a:ext cx="1081087" cy="509587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笔顺：</a:t>
            </a:r>
            <a:endParaRPr lang="zh-CN" altLang="en-US" sz="2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3" name="Picture 13" descr="C:\Documents and Settings\Administrator\桌面\人一语大课堂（下）\人一语大课堂正文\连a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6363" y="3684588"/>
            <a:ext cx="3581400" cy="338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14" descr="C:\Documents and Settings\Administrator\桌面\人一语大课堂（下）\人一语大课堂正文\流连忘返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588" y="1171575"/>
            <a:ext cx="2798762" cy="22113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  <a:alpha val="13000"/>
          </a:schemeClr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" name="组合 4"/>
          <p:cNvGrpSpPr/>
          <p:nvPr/>
        </p:nvGrpSpPr>
        <p:grpSpPr>
          <a:xfrm>
            <a:off x="3908425" y="1250950"/>
            <a:ext cx="1887538" cy="1970088"/>
            <a:chOff x="317986" y="1665630"/>
            <a:chExt cx="1887537" cy="1970088"/>
          </a:xfrm>
        </p:grpSpPr>
        <p:pic>
          <p:nvPicPr>
            <p:cNvPr id="10251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52" name="TextBox 4"/>
            <p:cNvSpPr txBox="1"/>
            <p:nvPr/>
          </p:nvSpPr>
          <p:spPr>
            <a:xfrm>
              <a:off x="343617" y="1665630"/>
              <a:ext cx="1838325" cy="19389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百</a:t>
              </a:r>
              <a:endParaRPr lang="zh-CN" altLang="en-US" sz="12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356100" y="515938"/>
            <a:ext cx="111760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bǎi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91225" y="1200150"/>
            <a:ext cx="2901950" cy="10779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bǎi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huā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qí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fànɡ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百 花 齐 放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45263" y="2270125"/>
            <a:ext cx="1452563" cy="10779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yì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bǎi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一 百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10"/>
          <p:cNvSpPr/>
          <p:nvPr/>
        </p:nvSpPr>
        <p:spPr>
          <a:xfrm>
            <a:off x="395288" y="4119563"/>
            <a:ext cx="1081087" cy="57150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造句：</a:t>
            </a:r>
            <a:endParaRPr lang="zh-CN" altLang="en-US" sz="2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" name="矩形 10"/>
          <p:cNvSpPr/>
          <p:nvPr/>
        </p:nvSpPr>
        <p:spPr>
          <a:xfrm>
            <a:off x="1327150" y="4183063"/>
            <a:ext cx="7566025" cy="50800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绿绿的草原上</a:t>
            </a:r>
            <a:r>
              <a:rPr lang="zh-CN" altLang="en-US" sz="2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百花齐放</a:t>
            </a:r>
            <a:r>
              <a:rPr lang="zh-CN" altLang="en-US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2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8938" y="3513138"/>
            <a:ext cx="1081087" cy="509587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笔顺：</a:t>
            </a:r>
            <a:endParaRPr lang="zh-CN" altLang="en-US" sz="2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3" name="Picture 13" descr="C:\Documents and Settings\Administrator\桌面\人一语大课堂（下）\人一语大课堂正文\百花齐放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2338" y="1241425"/>
            <a:ext cx="2659062" cy="2011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14" descr="C:\Documents and Settings\Administrator\桌面\人一语大课堂（下）\人一语大课堂正文\百a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6375" y="3616325"/>
            <a:ext cx="2660650" cy="3032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  <a:alpha val="13000"/>
          </a:schemeClr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" name="组合 4"/>
          <p:cNvGrpSpPr/>
          <p:nvPr/>
        </p:nvGrpSpPr>
        <p:grpSpPr>
          <a:xfrm>
            <a:off x="3908425" y="1250950"/>
            <a:ext cx="1887538" cy="1970088"/>
            <a:chOff x="317986" y="1665630"/>
            <a:chExt cx="1887537" cy="1970088"/>
          </a:xfrm>
        </p:grpSpPr>
        <p:pic>
          <p:nvPicPr>
            <p:cNvPr id="11275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6" name="TextBox 4"/>
            <p:cNvSpPr txBox="1"/>
            <p:nvPr/>
          </p:nvSpPr>
          <p:spPr>
            <a:xfrm>
              <a:off x="343617" y="1665630"/>
              <a:ext cx="1838325" cy="19389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还</a:t>
              </a:r>
              <a:endParaRPr lang="zh-CN" altLang="en-US" sz="12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292600" y="533400"/>
            <a:ext cx="1119188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hái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04025" y="1247775"/>
            <a:ext cx="1452563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hái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zài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还 在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23075" y="2185988"/>
            <a:ext cx="1685925" cy="12001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hái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shì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还 是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10"/>
          <p:cNvSpPr/>
          <p:nvPr/>
        </p:nvSpPr>
        <p:spPr>
          <a:xfrm>
            <a:off x="395288" y="4119563"/>
            <a:ext cx="1081087" cy="57150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造句：</a:t>
            </a:r>
            <a:endParaRPr lang="zh-CN" altLang="en-US" sz="2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" name="矩形 10"/>
          <p:cNvSpPr/>
          <p:nvPr/>
        </p:nvSpPr>
        <p:spPr>
          <a:xfrm>
            <a:off x="1327150" y="4130675"/>
            <a:ext cx="6794500" cy="50800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夜深了，王老师</a:t>
            </a:r>
            <a:r>
              <a:rPr lang="zh-CN" altLang="en-US" sz="2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还在</a:t>
            </a:r>
            <a:r>
              <a:rPr lang="zh-CN" altLang="en-US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批改作业，不曾休息。</a:t>
            </a:r>
            <a:endParaRPr lang="zh-CN" altLang="en-US" sz="2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8938" y="3513138"/>
            <a:ext cx="1081087" cy="509587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笔顺：</a:t>
            </a:r>
            <a:endParaRPr lang="zh-CN" altLang="en-US" sz="2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3" name="Picture 13" descr="C:\Documents and Settings\Administrator\桌面\人一语大课堂（下）\人一语大课堂正文\还在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725" y="1263650"/>
            <a:ext cx="2547938" cy="2122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14" descr="C:\Documents and Settings\Administrator\桌面\人一语大课堂（下）\人一语大课堂正文\还a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3675" y="3697288"/>
            <a:ext cx="4578350" cy="325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  <a:alpha val="13000"/>
          </a:schemeClr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" name="组合 4"/>
          <p:cNvGrpSpPr/>
          <p:nvPr/>
        </p:nvGrpSpPr>
        <p:grpSpPr>
          <a:xfrm>
            <a:off x="3908425" y="1250950"/>
            <a:ext cx="1887538" cy="1970088"/>
            <a:chOff x="317986" y="1665630"/>
            <a:chExt cx="1887537" cy="1970088"/>
          </a:xfrm>
        </p:grpSpPr>
        <p:pic>
          <p:nvPicPr>
            <p:cNvPr id="12299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00" name="TextBox 4"/>
            <p:cNvSpPr txBox="1"/>
            <p:nvPr/>
          </p:nvSpPr>
          <p:spPr>
            <a:xfrm>
              <a:off x="343617" y="1665630"/>
              <a:ext cx="1838325" cy="19389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舌</a:t>
              </a:r>
              <a:endParaRPr lang="zh-CN" altLang="en-US" sz="12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292600" y="536575"/>
            <a:ext cx="111760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shé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07163" y="1131888"/>
            <a:ext cx="1452563" cy="10779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shé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tou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舌 头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72225" y="2276475"/>
            <a:ext cx="2020888" cy="1076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shé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jiān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舌  尖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10"/>
          <p:cNvSpPr/>
          <p:nvPr/>
        </p:nvSpPr>
        <p:spPr>
          <a:xfrm>
            <a:off x="395288" y="4119563"/>
            <a:ext cx="1081087" cy="57150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造句：</a:t>
            </a:r>
            <a:endParaRPr lang="zh-CN" altLang="en-US" sz="2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" name="矩形 10"/>
          <p:cNvSpPr/>
          <p:nvPr/>
        </p:nvSpPr>
        <p:spPr>
          <a:xfrm>
            <a:off x="1327150" y="4130675"/>
            <a:ext cx="7200900" cy="509588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夏天的午后，小狗热得直吐</a:t>
            </a:r>
            <a:r>
              <a:rPr lang="zh-CN" altLang="en-US" sz="2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舌头</a:t>
            </a:r>
            <a:r>
              <a:rPr lang="zh-CN" altLang="en-US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2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8938" y="3513138"/>
            <a:ext cx="1081087" cy="509587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笔顺：</a:t>
            </a:r>
            <a:endParaRPr lang="zh-CN" altLang="en-US" sz="2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3" name="Picture 13" descr="C:\Documents and Settings\Administrator\桌面\人一语大课堂（下）\人一语大课堂正文\舌a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2713" y="3600450"/>
            <a:ext cx="3516312" cy="334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14" descr="C:\Documents and Settings\Administrator\桌面\人一语大课堂（下）\人一语大课堂正文\舌头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650" y="1119188"/>
            <a:ext cx="2549525" cy="2120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  <a:alpha val="13000"/>
          </a:schemeClr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" name="组合 4"/>
          <p:cNvGrpSpPr/>
          <p:nvPr/>
        </p:nvGrpSpPr>
        <p:grpSpPr>
          <a:xfrm>
            <a:off x="3908425" y="1250950"/>
            <a:ext cx="1887538" cy="1970088"/>
            <a:chOff x="317986" y="1665630"/>
            <a:chExt cx="1887537" cy="1970088"/>
          </a:xfrm>
        </p:grpSpPr>
        <p:pic>
          <p:nvPicPr>
            <p:cNvPr id="1332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24" name="TextBox 4"/>
            <p:cNvSpPr txBox="1"/>
            <p:nvPr/>
          </p:nvSpPr>
          <p:spPr>
            <a:xfrm>
              <a:off x="343617" y="1665630"/>
              <a:ext cx="1838325" cy="19389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点</a:t>
              </a:r>
              <a:endParaRPr lang="zh-CN" altLang="en-US" sz="12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138613" y="469900"/>
            <a:ext cx="142875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diǎn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07163" y="1163638"/>
            <a:ext cx="1452563" cy="10779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yǔ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diǎn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雨 点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07163" y="2182813"/>
            <a:ext cx="1960563" cy="10779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jǐ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diǎn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几 点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10"/>
          <p:cNvSpPr/>
          <p:nvPr/>
        </p:nvSpPr>
        <p:spPr>
          <a:xfrm>
            <a:off x="395288" y="4119563"/>
            <a:ext cx="1081087" cy="57150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造句：</a:t>
            </a:r>
            <a:endParaRPr lang="zh-CN" altLang="en-US" sz="2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" name="矩形 10"/>
          <p:cNvSpPr/>
          <p:nvPr/>
        </p:nvSpPr>
        <p:spPr>
          <a:xfrm>
            <a:off x="1252538" y="4152900"/>
            <a:ext cx="7200900" cy="573088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雨点</a:t>
            </a:r>
            <a:r>
              <a:rPr lang="zh-CN" altLang="en-US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像断了线的珍珠似的落了下来。</a:t>
            </a:r>
            <a:endParaRPr lang="zh-CN" altLang="en-US" sz="2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8938" y="3513138"/>
            <a:ext cx="1081087" cy="509587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笔顺：</a:t>
            </a:r>
            <a:endParaRPr lang="zh-CN" altLang="en-US" sz="2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3" name="Picture 13" descr="C:\Documents and Settings\Administrator\桌面\人一语大课堂（下）\人一语大课堂正文\雨点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13" y="719138"/>
            <a:ext cx="3082925" cy="2566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14" descr="C:\Documents and Settings\Administrator\桌面\人一语大课堂（下）\人一语大课堂正文\点a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9075" y="3665538"/>
            <a:ext cx="4676775" cy="333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4339" name="Text Box 5"/>
          <p:cNvSpPr txBox="1"/>
          <p:nvPr/>
        </p:nvSpPr>
        <p:spPr>
          <a:xfrm>
            <a:off x="754380" y="381635"/>
            <a:ext cx="3700145" cy="95313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FF99">
                  <a:alpha val="82001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拿起你的小手，</a:t>
            </a:r>
            <a:endParaRPr lang="zh-CN" altLang="en-US" sz="2800" b="1" dirty="0">
              <a:solidFill>
                <a:srgbClr val="FF00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      书空生字笔顺吧！</a:t>
            </a:r>
            <a:endParaRPr lang="zh-CN" altLang="en-US" sz="2800" b="1" dirty="0">
              <a:solidFill>
                <a:srgbClr val="FF00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pic>
        <p:nvPicPr>
          <p:cNvPr id="14340" name="图片 5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2" t="6206" r="-1630" b="19043"/>
          <a:stretch>
            <a:fillRect/>
          </a:stretch>
        </p:blipFill>
        <p:spPr>
          <a:xfrm>
            <a:off x="6448425" y="1474788"/>
            <a:ext cx="1565275" cy="1631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图片 5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2" t="6206" r="-1630" b="19043"/>
          <a:stretch>
            <a:fillRect/>
          </a:stretch>
        </p:blipFill>
        <p:spPr>
          <a:xfrm>
            <a:off x="6735128" y="3173413"/>
            <a:ext cx="1565275" cy="1630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图片 5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2" t="6206" r="-1630" b="19043"/>
          <a:stretch>
            <a:fillRect/>
          </a:stretch>
        </p:blipFill>
        <p:spPr>
          <a:xfrm>
            <a:off x="1518920" y="1474788"/>
            <a:ext cx="1566863" cy="1631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" name="Rectangle 14"/>
          <p:cNvSpPr/>
          <p:nvPr/>
        </p:nvSpPr>
        <p:spPr>
          <a:xfrm>
            <a:off x="1973263" y="1819275"/>
            <a:ext cx="6572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要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38" name="Rectangle 15"/>
          <p:cNvSpPr/>
          <p:nvPr/>
        </p:nvSpPr>
        <p:spPr>
          <a:xfrm>
            <a:off x="6831330" y="1818958"/>
            <a:ext cx="65722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连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0" name="Rectangle 16"/>
          <p:cNvSpPr/>
          <p:nvPr/>
        </p:nvSpPr>
        <p:spPr>
          <a:xfrm>
            <a:off x="7189470" y="3560763"/>
            <a:ext cx="65722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百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pic>
        <p:nvPicPr>
          <p:cNvPr id="14346" name="图片 5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2" t="6206" r="-1630" b="19043"/>
          <a:stretch>
            <a:fillRect/>
          </a:stretch>
        </p:blipFill>
        <p:spPr>
          <a:xfrm>
            <a:off x="3467100" y="3151188"/>
            <a:ext cx="1565275" cy="1631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7" name="图片 5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2" t="6206" r="-1630" b="19043"/>
          <a:stretch>
            <a:fillRect/>
          </a:stretch>
        </p:blipFill>
        <p:spPr>
          <a:xfrm>
            <a:off x="1689100" y="3151188"/>
            <a:ext cx="1565275" cy="16303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" name="Rectangle 15"/>
          <p:cNvSpPr/>
          <p:nvPr/>
        </p:nvSpPr>
        <p:spPr>
          <a:xfrm>
            <a:off x="2093913" y="3570288"/>
            <a:ext cx="65722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还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6" name="Rectangle 16"/>
          <p:cNvSpPr/>
          <p:nvPr/>
        </p:nvSpPr>
        <p:spPr>
          <a:xfrm>
            <a:off x="3879850" y="3560763"/>
            <a:ext cx="65722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舌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pic>
        <p:nvPicPr>
          <p:cNvPr id="14350" name="图片 5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2" t="6206" r="-1630" b="19043"/>
          <a:stretch>
            <a:fillRect/>
          </a:stretch>
        </p:blipFill>
        <p:spPr>
          <a:xfrm>
            <a:off x="5089525" y="3171825"/>
            <a:ext cx="1565275" cy="1631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" name="Rectangle 16"/>
          <p:cNvSpPr/>
          <p:nvPr/>
        </p:nvSpPr>
        <p:spPr>
          <a:xfrm>
            <a:off x="5502275" y="3581400"/>
            <a:ext cx="6572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点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40" grpId="0"/>
      <p:bldP spid="45" grpId="0"/>
      <p:bldP spid="46" grpId="0"/>
      <p:bldP spid="4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  <a:alpha val="13000"/>
          </a:schemeClr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5362" name="组合 27"/>
          <p:cNvGrpSpPr/>
          <p:nvPr/>
        </p:nvGrpSpPr>
        <p:grpSpPr>
          <a:xfrm>
            <a:off x="3290888" y="339725"/>
            <a:ext cx="1928812" cy="723900"/>
            <a:chOff x="2694384" y="508317"/>
            <a:chExt cx="1845563" cy="637982"/>
          </a:xfrm>
        </p:grpSpPr>
        <p:sp>
          <p:nvSpPr>
            <p:cNvPr id="3" name="矩形: 圆角 28"/>
            <p:cNvSpPr/>
            <p:nvPr/>
          </p:nvSpPr>
          <p:spPr bwMode="auto">
            <a:xfrm rot="19996946">
              <a:off x="2694384" y="609051"/>
              <a:ext cx="565061" cy="471492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我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endParaRPr>
            </a:p>
          </p:txBody>
        </p:sp>
        <p:sp>
          <p:nvSpPr>
            <p:cNvPr id="4" name="矩形: 圆角 29"/>
            <p:cNvSpPr/>
            <p:nvPr/>
          </p:nvSpPr>
          <p:spPr bwMode="auto">
            <a:xfrm rot="432022">
              <a:off x="3358179" y="508317"/>
              <a:ext cx="565061" cy="471492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会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endParaRPr>
            </a:p>
          </p:txBody>
        </p:sp>
        <p:sp>
          <p:nvSpPr>
            <p:cNvPr id="5" name="矩形: 圆角 30"/>
            <p:cNvSpPr/>
            <p:nvPr/>
          </p:nvSpPr>
          <p:spPr bwMode="auto">
            <a:xfrm rot="1932324">
              <a:off x="3973367" y="674808"/>
              <a:ext cx="566580" cy="471491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认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endParaRPr>
            </a:p>
          </p:txBody>
        </p:sp>
      </p:grpSp>
      <p:sp>
        <p:nvSpPr>
          <p:cNvPr id="15363" name="TextBox 6"/>
          <p:cNvSpPr txBox="1"/>
          <p:nvPr/>
        </p:nvSpPr>
        <p:spPr>
          <a:xfrm>
            <a:off x="615950" y="1971675"/>
            <a:ext cx="1301750" cy="1444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8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物</a:t>
            </a:r>
            <a:endParaRPr lang="zh-CN" altLang="en-US" sz="8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00113" y="1279525"/>
            <a:ext cx="1319213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wù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矩形 9"/>
          <p:cNvSpPr/>
          <p:nvPr/>
        </p:nvSpPr>
        <p:spPr>
          <a:xfrm>
            <a:off x="2397125" y="3622675"/>
            <a:ext cx="1014413" cy="587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动物</a:t>
            </a:r>
            <a:endParaRPr lang="zh-CN" altLang="en-US" sz="32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5366" name="TextBox 6"/>
          <p:cNvSpPr txBox="1"/>
          <p:nvPr/>
        </p:nvSpPr>
        <p:spPr>
          <a:xfrm>
            <a:off x="4816475" y="1928813"/>
            <a:ext cx="1300163" cy="1446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8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虎</a:t>
            </a:r>
            <a:endParaRPr lang="zh-CN" altLang="en-US" sz="8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60950" y="1349375"/>
            <a:ext cx="752475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hǔ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" name="矩形 9"/>
          <p:cNvSpPr/>
          <p:nvPr/>
        </p:nvSpPr>
        <p:spPr>
          <a:xfrm>
            <a:off x="6913563" y="3687763"/>
            <a:ext cx="14763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老虎</a:t>
            </a:r>
            <a:endParaRPr lang="zh-CN" altLang="en-US" sz="32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51202" name="Picture 2" descr="C:\Documents and Settings\Administrator\桌面\人一语大课堂（下）\人一语大课堂正文\动物.T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7700" y="1611313"/>
            <a:ext cx="2295525" cy="2011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03" name="Picture 3" descr="C:\Documents and Settings\Administrator\桌面\人一语大课堂（下）\人一语大课堂正文\老虎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7763" y="1654175"/>
            <a:ext cx="2052637" cy="2041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  <a:alpha val="13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6386" name="TextBox 6"/>
          <p:cNvSpPr txBox="1"/>
          <p:nvPr/>
        </p:nvSpPr>
        <p:spPr>
          <a:xfrm>
            <a:off x="615950" y="1971675"/>
            <a:ext cx="1301750" cy="1444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8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熊</a:t>
            </a:r>
            <a:endParaRPr lang="zh-CN" altLang="en-US" sz="8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1825" y="1279525"/>
            <a:ext cx="2170113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xiónɡ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" name="矩形 9"/>
          <p:cNvSpPr/>
          <p:nvPr/>
        </p:nvSpPr>
        <p:spPr>
          <a:xfrm>
            <a:off x="2520950" y="3595688"/>
            <a:ext cx="1014413" cy="587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黑熊</a:t>
            </a:r>
            <a:endParaRPr lang="zh-CN" altLang="en-US" sz="32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6389" name="TextBox 6"/>
          <p:cNvSpPr txBox="1"/>
          <p:nvPr/>
        </p:nvSpPr>
        <p:spPr>
          <a:xfrm>
            <a:off x="4816475" y="1928813"/>
            <a:ext cx="1300163" cy="1446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8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通</a:t>
            </a:r>
            <a:endParaRPr lang="zh-CN" altLang="en-US" sz="8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94238" y="1341438"/>
            <a:ext cx="1319213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tōnɡ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5" name="矩形 9"/>
          <p:cNvSpPr/>
          <p:nvPr/>
        </p:nvSpPr>
        <p:spPr>
          <a:xfrm>
            <a:off x="6913563" y="3687763"/>
            <a:ext cx="14763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交通</a:t>
            </a:r>
            <a:endParaRPr lang="zh-CN" altLang="en-US" sz="32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52226" name="Picture 2" descr="C:\Documents and Settings\Administrator\桌面\人一语大课堂（下）\人一语大课堂正文\黑熊.TIF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58988" y="1401763"/>
            <a:ext cx="2212975" cy="2211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27" name="Picture 3" descr="C:\Documents and Settings\Administrator\桌面\人一语大课堂（下）\人一语大课堂正文\交通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7763" y="1584325"/>
            <a:ext cx="2706687" cy="20113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  <a:alpha val="13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7410" name="TextBox 6"/>
          <p:cNvSpPr txBox="1"/>
          <p:nvPr/>
        </p:nvSpPr>
        <p:spPr>
          <a:xfrm>
            <a:off x="561975" y="1995488"/>
            <a:ext cx="1301750" cy="1444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8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注</a:t>
            </a:r>
            <a:endParaRPr lang="zh-CN" altLang="en-US" sz="8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4838" y="1303338"/>
            <a:ext cx="1887538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zhù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" name="矩形 9"/>
          <p:cNvSpPr/>
          <p:nvPr/>
        </p:nvSpPr>
        <p:spPr>
          <a:xfrm>
            <a:off x="2466975" y="3621088"/>
            <a:ext cx="1014413" cy="587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注射</a:t>
            </a:r>
            <a:endParaRPr lang="zh-CN" altLang="en-US" sz="32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7413" name="TextBox 6"/>
          <p:cNvSpPr txBox="1"/>
          <p:nvPr/>
        </p:nvSpPr>
        <p:spPr>
          <a:xfrm>
            <a:off x="4883150" y="1885950"/>
            <a:ext cx="1301750" cy="1444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8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意</a:t>
            </a:r>
            <a:endParaRPr lang="zh-CN" altLang="en-US" sz="8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148263" y="1225550"/>
            <a:ext cx="1319213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yì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8" name="矩形 9"/>
          <p:cNvSpPr/>
          <p:nvPr/>
        </p:nvSpPr>
        <p:spPr>
          <a:xfrm>
            <a:off x="6659563" y="3527425"/>
            <a:ext cx="1014412" cy="587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意见</a:t>
            </a:r>
            <a:endParaRPr lang="zh-CN" altLang="en-US" sz="32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9" name="Picture 14" descr="C:\Documents and Settings\Administrator\桌面\人一语大课堂（下）\人一语大课堂正文\意见.T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4113" y="1414463"/>
            <a:ext cx="2082800" cy="1893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4" name="Picture 14" descr="C:\Documents and Settings\Administrator\桌面\人一语大课堂（下）\人一语大课堂正文\注射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1597025"/>
            <a:ext cx="2305050" cy="20240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1"/>
          <p:cNvGrpSpPr/>
          <p:nvPr/>
        </p:nvGrpSpPr>
        <p:grpSpPr>
          <a:xfrm>
            <a:off x="50800" y="84138"/>
            <a:ext cx="2930525" cy="1003300"/>
            <a:chOff x="179512" y="84330"/>
            <a:chExt cx="2930401" cy="1002532"/>
          </a:xfrm>
        </p:grpSpPr>
        <p:grpSp>
          <p:nvGrpSpPr>
            <p:cNvPr id="2055" name="组合 3"/>
            <p:cNvGrpSpPr/>
            <p:nvPr/>
          </p:nvGrpSpPr>
          <p:grpSpPr>
            <a:xfrm>
              <a:off x="889102" y="511038"/>
              <a:ext cx="2220811" cy="544595"/>
              <a:chOff x="1610558" y="939497"/>
              <a:chExt cx="2221001" cy="659622"/>
            </a:xfrm>
          </p:grpSpPr>
          <p:pic>
            <p:nvPicPr>
              <p:cNvPr id="2057" name="图片 1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EFD"/>
                  </a:clrFrom>
                  <a:clrTo>
                    <a:srgbClr val="FFFEFD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743398" y="991683"/>
                <a:ext cx="2088161" cy="6074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58" name="文本框 2"/>
              <p:cNvSpPr txBox="1"/>
              <p:nvPr/>
            </p:nvSpPr>
            <p:spPr>
              <a:xfrm>
                <a:off x="1610558" y="939497"/>
                <a:ext cx="1927143" cy="6341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lvl="0" algn="ctr" eaLnBrk="1" hangingPunct="1"/>
                <a:r>
                  <a:rPr lang="zh-CN" altLang="en-US" sz="2800" b="1" dirty="0">
                    <a:solidFill>
                      <a:srgbClr val="0070C0"/>
                    </a:solidFill>
                    <a:latin typeface="黑体" panose="02010600030101010101" pitchFamily="49" charset="-122"/>
                    <a:ea typeface="黑体" panose="02010600030101010101" pitchFamily="49" charset="-122"/>
                  </a:rPr>
                  <a:t>新课导入</a:t>
                </a:r>
                <a:endParaRPr lang="zh-CN" altLang="en-US" sz="2800" b="1" dirty="0">
                  <a:solidFill>
                    <a:srgbClr val="0070C0"/>
                  </a:solidFill>
                  <a:latin typeface="黑体" panose="02010600030101010101" pitchFamily="49" charset="-122"/>
                  <a:ea typeface="黑体" panose="02010600030101010101" pitchFamily="49" charset="-122"/>
                </a:endParaRPr>
              </a:p>
            </p:txBody>
          </p:sp>
        </p:grpSp>
        <p:pic>
          <p:nvPicPr>
            <p:cNvPr id="2056" name="Picture 8" descr="F:\外部文件\状元矢量无对联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9512" y="84330"/>
              <a:ext cx="991131" cy="100253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051" name="TextBox 1"/>
          <p:cNvSpPr txBox="1"/>
          <p:nvPr/>
        </p:nvSpPr>
        <p:spPr>
          <a:xfrm>
            <a:off x="779463" y="1203325"/>
            <a:ext cx="8120062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小朋友们，你们喜欢小动物吗？最喜欢什么动物？</a:t>
            </a:r>
            <a:endParaRPr lang="zh-CN" altLang="en-US" sz="28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2067" name="Picture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420000">
            <a:off x="236855" y="2152650"/>
            <a:ext cx="2814955" cy="23183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Picture 18" descr="http://pica.nipic.com/2007-11-30/20071130121216264_2.jpg"/>
          <p:cNvPicPr>
            <a:picLocks noChangeAspect="1"/>
          </p:cNvPicPr>
          <p:nvPr/>
        </p:nvPicPr>
        <p:blipFill>
          <a:blip r:embed="rId4"/>
          <a:srcRect l="14000" b="4665"/>
          <a:stretch>
            <a:fillRect/>
          </a:stretch>
        </p:blipFill>
        <p:spPr>
          <a:xfrm rot="180000">
            <a:off x="5782310" y="2054225"/>
            <a:ext cx="3134995" cy="2374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8" name="Picture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06115" y="2124075"/>
            <a:ext cx="2381885" cy="223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1205230" y="4359275"/>
            <a:ext cx="130556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zh-CN" sz="44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小猫</a:t>
            </a:r>
            <a:endParaRPr lang="zh-CN" altLang="zh-CN" sz="4400" b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43960" y="4297680"/>
            <a:ext cx="130556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4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小狗</a:t>
            </a:r>
            <a:endParaRPr lang="zh-CN" altLang="en-US" sz="4400" b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37885" y="4420870"/>
            <a:ext cx="120396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熊猫</a:t>
            </a:r>
            <a:endParaRPr lang="zh-CN" altLang="en-US" sz="4000" b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65525" y="516255"/>
            <a:ext cx="232791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 dirty="0" smtClean="0"/>
              <a:t>（第一课时）</a:t>
            </a:r>
            <a:endParaRPr lang="zh-CN" altLang="en-US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  <a:alpha val="13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8434" name="TextBox 6"/>
          <p:cNvSpPr txBox="1"/>
          <p:nvPr/>
        </p:nvSpPr>
        <p:spPr>
          <a:xfrm>
            <a:off x="4716463" y="1712913"/>
            <a:ext cx="1301750" cy="1446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8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鬼</a:t>
            </a:r>
            <a:endParaRPr lang="zh-CN" altLang="en-US" sz="8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32350" y="1046163"/>
            <a:ext cx="1887538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ɡuǐ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9"/>
          <p:cNvSpPr/>
          <p:nvPr/>
        </p:nvSpPr>
        <p:spPr>
          <a:xfrm>
            <a:off x="5705475" y="458788"/>
            <a:ext cx="1014413" cy="587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鬼脸</a:t>
            </a:r>
            <a:endParaRPr lang="zh-CN" altLang="en-US" sz="32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2" name="Picture 10" descr="C:\Documents and Settings\Administrator\桌面\人一语大课堂（下）\人一语大课堂正文\鬼脸.T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04335" y="3025775"/>
            <a:ext cx="2327275" cy="20389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8" name="TextBox 6"/>
          <p:cNvSpPr txBox="1"/>
          <p:nvPr/>
        </p:nvSpPr>
        <p:spPr>
          <a:xfrm>
            <a:off x="590550" y="1747838"/>
            <a:ext cx="1300163" cy="1446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8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遍</a:t>
            </a:r>
            <a:endParaRPr lang="zh-CN" altLang="en-US" sz="8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68313" y="1160463"/>
            <a:ext cx="1319213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biàn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6" name="矩形 9"/>
          <p:cNvSpPr/>
          <p:nvPr/>
        </p:nvSpPr>
        <p:spPr>
          <a:xfrm>
            <a:off x="2687638" y="3506788"/>
            <a:ext cx="14763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遍地</a:t>
            </a:r>
            <a:endParaRPr lang="zh-CN" altLang="en-US" sz="32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7" name="Picture 15" descr="C:\Documents and Settings\Administrator\桌面\人一语大课堂（下）\人一语大课堂正文\遍地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1838" y="1430338"/>
            <a:ext cx="2011362" cy="20113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5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  <a:alpha val="13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458" name="TextBox 6"/>
          <p:cNvSpPr txBox="1"/>
          <p:nvPr/>
        </p:nvSpPr>
        <p:spPr>
          <a:xfrm>
            <a:off x="769938" y="1957388"/>
            <a:ext cx="1300162" cy="1444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8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脸</a:t>
            </a:r>
            <a:endParaRPr lang="zh-CN" altLang="en-US" sz="8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9938" y="1355725"/>
            <a:ext cx="1319213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liǎn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9"/>
          <p:cNvSpPr/>
          <p:nvPr/>
        </p:nvSpPr>
        <p:spPr>
          <a:xfrm>
            <a:off x="2686050" y="3575050"/>
            <a:ext cx="11525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洗脸</a:t>
            </a:r>
            <a:endParaRPr lang="zh-CN" altLang="en-US" sz="32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5" name="Picture 11" descr="C:\Documents and Settings\Administrator\桌面\人一语大课堂（下）\人一语大课堂正文\洗脸.T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5038" y="1612900"/>
            <a:ext cx="2065337" cy="180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2" name="TextBox 6"/>
          <p:cNvSpPr txBox="1"/>
          <p:nvPr/>
        </p:nvSpPr>
        <p:spPr>
          <a:xfrm>
            <a:off x="5076825" y="1433195"/>
            <a:ext cx="1301750" cy="1446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8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准</a:t>
            </a:r>
            <a:endParaRPr lang="zh-CN" altLang="en-US" sz="8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76825" y="585470"/>
            <a:ext cx="1319213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zhǔn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矩形 9"/>
          <p:cNvSpPr/>
          <p:nvPr/>
        </p:nvSpPr>
        <p:spPr>
          <a:xfrm>
            <a:off x="5899785" y="4444365"/>
            <a:ext cx="1014413" cy="587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瞄准</a:t>
            </a:r>
            <a:endParaRPr lang="zh-CN" altLang="en-US" sz="32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9" name="Picture 10" descr="C:\Documents and Settings\Administrator\桌面\人一语大课堂（下）\人一语大课堂正文\瞄准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0265" y="2712085"/>
            <a:ext cx="1924050" cy="1806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  <a:alpha val="13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482" name="TextBox 6"/>
          <p:cNvSpPr txBox="1"/>
          <p:nvPr/>
        </p:nvSpPr>
        <p:spPr>
          <a:xfrm>
            <a:off x="2741613" y="1882775"/>
            <a:ext cx="1301750" cy="1446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8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第</a:t>
            </a:r>
            <a:endParaRPr lang="zh-CN" altLang="en-US" sz="8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55925" y="1174750"/>
            <a:ext cx="752475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dì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9"/>
          <p:cNvSpPr/>
          <p:nvPr/>
        </p:nvSpPr>
        <p:spPr>
          <a:xfrm>
            <a:off x="4646613" y="3506788"/>
            <a:ext cx="1014412" cy="587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第一</a:t>
            </a:r>
            <a:endParaRPr lang="zh-CN" altLang="en-US" sz="32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30713" y="1147763"/>
            <a:ext cx="1446212" cy="2181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3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400" y="20320"/>
            <a:ext cx="909256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6910" y="1015365"/>
            <a:ext cx="2589530" cy="836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5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2970" y="1852295"/>
            <a:ext cx="7648575" cy="3074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47990" y="99060"/>
            <a:ext cx="7510145" cy="4865370"/>
            <a:chOff x="96" y="156"/>
            <a:chExt cx="10030" cy="7662"/>
          </a:xfrm>
        </p:grpSpPr>
        <p:sp>
          <p:nvSpPr>
            <p:cNvPr id="7" name="文本框 6"/>
            <p:cNvSpPr txBox="1"/>
            <p:nvPr/>
          </p:nvSpPr>
          <p:spPr>
            <a:xfrm>
              <a:off x="96" y="1858"/>
              <a:ext cx="10030" cy="5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  <a:cs typeface="楷体_GB2312" panose="02010609030101010101" pitchFamily="49" charset="-122"/>
                </a:rPr>
                <a:t>1</a:t>
              </a:r>
              <a:r>
                <a:rPr lang="zh-CN" altLang="en-US" sz="4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  <a:cs typeface="楷体_GB2312" panose="02010609030101010101" pitchFamily="49" charset="-122"/>
                </a:rPr>
                <a:t>、</a:t>
              </a:r>
              <a:r>
                <a:rPr lang="zh-CN" altLang="en-US" sz="4000" b="1" dirty="0" smtClean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  <a:cs typeface="楷体_GB2312" panose="02010609030101010101" pitchFamily="49" charset="-122"/>
                </a:rPr>
                <a:t>加一笔变新字</a:t>
              </a:r>
              <a:endParaRPr lang="zh-CN" altLang="en-US" sz="40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endParaRPr>
            </a:p>
            <a:p>
              <a:r>
                <a:rPr lang="zh-CN" altLang="en-US" sz="4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  <a:cs typeface="楷体_GB2312" panose="02010609030101010101" pitchFamily="49" charset="-122"/>
                </a:rPr>
                <a:t>白</a:t>
              </a:r>
              <a:r>
                <a:rPr lang="en-US" altLang="zh-CN" sz="4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  <a:cs typeface="楷体_GB2312" panose="02010609030101010101" pitchFamily="49" charset="-122"/>
                </a:rPr>
                <a:t>+</a:t>
              </a:r>
              <a:r>
                <a:rPr lang="zh-CN" altLang="en-US" sz="4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  <a:cs typeface="楷体_GB2312" panose="02010609030101010101" pitchFamily="49" charset="-122"/>
                </a:rPr>
                <a:t>（ ）</a:t>
              </a:r>
              <a:r>
                <a:rPr lang="en-US" altLang="zh-CN" sz="4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  <a:cs typeface="楷体_GB2312" panose="02010609030101010101" pitchFamily="49" charset="-122"/>
                </a:rPr>
                <a:t>=</a:t>
              </a:r>
              <a:r>
                <a:rPr lang="zh-CN" altLang="en-US" sz="4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  <a:cs typeface="楷体_GB2312" panose="02010609030101010101" pitchFamily="49" charset="-122"/>
                </a:rPr>
                <a:t>百  古</a:t>
              </a:r>
              <a:r>
                <a:rPr lang="en-US" altLang="zh-CN" sz="4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  <a:cs typeface="楷体_GB2312" panose="02010609030101010101" pitchFamily="49" charset="-122"/>
                </a:rPr>
                <a:t>+</a:t>
              </a:r>
              <a:r>
                <a:rPr lang="zh-CN" altLang="en-US" sz="4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  <a:cs typeface="楷体_GB2312" panose="02010609030101010101" pitchFamily="49" charset="-122"/>
                </a:rPr>
                <a:t>（ ）</a:t>
              </a:r>
              <a:r>
                <a:rPr lang="en-US" altLang="zh-CN" sz="4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  <a:cs typeface="楷体_GB2312" panose="02010609030101010101" pitchFamily="49" charset="-122"/>
                </a:rPr>
                <a:t>=</a:t>
              </a:r>
              <a:r>
                <a:rPr lang="zh-CN" altLang="en-US" sz="4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  <a:cs typeface="楷体_GB2312" panose="02010609030101010101" pitchFamily="49" charset="-122"/>
                </a:rPr>
                <a:t>舌</a:t>
              </a:r>
              <a:endParaRPr lang="zh-CN" altLang="en-US" sz="40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endParaRPr>
            </a:p>
            <a:p>
              <a:r>
                <a:rPr lang="en-US" altLang="zh-CN" sz="4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  <a:cs typeface="楷体_GB2312" panose="02010609030101010101" pitchFamily="49" charset="-122"/>
                </a:rPr>
                <a:t>2</a:t>
              </a:r>
              <a:r>
                <a:rPr lang="zh-CN" altLang="en-US" sz="4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  <a:cs typeface="楷体_GB2312" panose="02010609030101010101" pitchFamily="49" charset="-122"/>
                </a:rPr>
                <a:t>、</a:t>
              </a:r>
              <a:r>
                <a:rPr lang="zh-CN" altLang="en-US" sz="4000" b="1" dirty="0" smtClean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  <a:cs typeface="楷体_GB2312" panose="02010609030101010101" pitchFamily="49" charset="-122"/>
                </a:rPr>
                <a:t>加偏旁变新字</a:t>
              </a:r>
              <a:endParaRPr lang="zh-CN" altLang="en-US" sz="40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endParaRPr>
            </a:p>
            <a:p>
              <a:r>
                <a:rPr lang="zh-CN" altLang="en-US" sz="4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  <a:cs typeface="楷体_GB2312" panose="02010609030101010101" pitchFamily="49" charset="-122"/>
                </a:rPr>
                <a:t>能</a:t>
              </a:r>
              <a:r>
                <a:rPr lang="en-US" altLang="zh-CN" sz="4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  <a:cs typeface="楷体_GB2312" panose="02010609030101010101" pitchFamily="49" charset="-122"/>
                </a:rPr>
                <a:t>+</a:t>
              </a:r>
              <a:r>
                <a:rPr lang="zh-CN" altLang="en-US" sz="4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  <a:cs typeface="楷体_GB2312" panose="02010609030101010101" pitchFamily="49" charset="-122"/>
                </a:rPr>
                <a:t>（ ）</a:t>
              </a:r>
              <a:r>
                <a:rPr lang="en-US" altLang="zh-CN" sz="4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  <a:cs typeface="楷体_GB2312" panose="02010609030101010101" pitchFamily="49" charset="-122"/>
                </a:rPr>
                <a:t>=</a:t>
              </a:r>
              <a:r>
                <a:rPr lang="zh-CN" altLang="en-US" sz="4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  <a:cs typeface="楷体_GB2312" panose="02010609030101010101" pitchFamily="49" charset="-122"/>
                </a:rPr>
                <a:t>熊  主</a:t>
              </a:r>
              <a:r>
                <a:rPr lang="en-US" altLang="zh-CN" sz="4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  <a:cs typeface="楷体_GB2312" panose="02010609030101010101" pitchFamily="49" charset="-122"/>
                </a:rPr>
                <a:t>+</a:t>
              </a:r>
              <a:r>
                <a:rPr lang="zh-CN" altLang="en-US" sz="4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  <a:cs typeface="楷体_GB2312" panose="02010609030101010101" pitchFamily="49" charset="-122"/>
                </a:rPr>
                <a:t>（ ）</a:t>
              </a:r>
              <a:r>
                <a:rPr lang="en-US" altLang="zh-CN" sz="4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  <a:cs typeface="楷体_GB2312" panose="02010609030101010101" pitchFamily="49" charset="-122"/>
                </a:rPr>
                <a:t>=</a:t>
              </a:r>
              <a:r>
                <a:rPr lang="zh-CN" altLang="en-US" sz="4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  <a:cs typeface="楷体_GB2312" panose="02010609030101010101" pitchFamily="49" charset="-122"/>
                </a:rPr>
                <a:t>注</a:t>
              </a:r>
              <a:endParaRPr lang="zh-CN" altLang="en-US" sz="40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endParaRPr>
            </a:p>
            <a:p>
              <a:r>
                <a:rPr lang="zh-CN" altLang="en-US" sz="4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  <a:cs typeface="楷体_GB2312" panose="02010609030101010101" pitchFamily="49" charset="-122"/>
                </a:rPr>
                <a:t>音</a:t>
              </a:r>
              <a:r>
                <a:rPr lang="en-US" altLang="zh-CN" sz="4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  <a:cs typeface="楷体_GB2312" panose="02010609030101010101" pitchFamily="49" charset="-122"/>
                </a:rPr>
                <a:t>+</a:t>
              </a:r>
              <a:r>
                <a:rPr lang="zh-CN" altLang="en-US" sz="4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  <a:cs typeface="楷体_GB2312" panose="02010609030101010101" pitchFamily="49" charset="-122"/>
                </a:rPr>
                <a:t>（ ）</a:t>
              </a:r>
              <a:r>
                <a:rPr lang="en-US" altLang="zh-CN" sz="4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  <a:cs typeface="楷体_GB2312" panose="02010609030101010101" pitchFamily="49" charset="-122"/>
                </a:rPr>
                <a:t>=</a:t>
              </a:r>
              <a:r>
                <a:rPr lang="zh-CN" altLang="en-US" sz="4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  <a:cs typeface="楷体_GB2312" panose="02010609030101010101" pitchFamily="49" charset="-122"/>
                </a:rPr>
                <a:t>意  </a:t>
              </a:r>
              <a:endParaRPr lang="zh-CN" altLang="en-US" sz="40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endParaRPr>
            </a:p>
            <a:p>
              <a:endParaRPr lang="zh-CN" altLang="en-US" sz="40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10" y="156"/>
              <a:ext cx="4626" cy="18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p>
              <a:pPr algn="ctr"/>
              <a:r>
                <a:rPr lang="zh-CN" altLang="en-US" sz="7200" b="1" i="1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effectLst/>
                  <a:latin typeface="楷体_GB2312" panose="02010609030101010101" pitchFamily="49" charset="-122"/>
                  <a:ea typeface="楷体_GB2312" panose="02010609030101010101" pitchFamily="49" charset="-122"/>
                </a:rPr>
                <a:t>加一加</a:t>
              </a:r>
              <a:endParaRPr lang="zh-CN" altLang="en-US" sz="7200" b="1" i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7885" y="570865"/>
            <a:ext cx="5916295" cy="3815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 b="1" dirty="0" smtClean="0">
                <a:solidFill>
                  <a:srgbClr val="FF0000"/>
                </a:solidFill>
              </a:rPr>
              <a:t>换一换</a:t>
            </a:r>
            <a:endParaRPr lang="zh-CN" altLang="en-US" sz="6600" b="1" dirty="0" smtClean="0">
              <a:solidFill>
                <a:srgbClr val="FF0000"/>
              </a:solidFill>
            </a:endParaRPr>
          </a:p>
          <a:p>
            <a:r>
              <a:rPr lang="en-US" altLang="zh-CN" sz="4400" b="1" dirty="0" smtClean="0"/>
              <a:t>1</a:t>
            </a:r>
            <a:r>
              <a:rPr lang="zh-CN" altLang="en-US" sz="4400" b="1" dirty="0" smtClean="0"/>
              <a:t>、换偏旁变新字</a:t>
            </a:r>
            <a:endParaRPr lang="zh-CN" altLang="en-US" sz="4400" b="1" dirty="0" smtClean="0"/>
          </a:p>
          <a:p>
            <a:r>
              <a:rPr lang="zh-CN" altLang="en-US" sz="4400" b="1" dirty="0" smtClean="0"/>
              <a:t>检</a:t>
            </a:r>
            <a:r>
              <a:rPr lang="en-US" altLang="zh-CN" sz="4400" b="1" dirty="0" smtClean="0"/>
              <a:t>—</a:t>
            </a:r>
            <a:r>
              <a:rPr lang="zh-CN" altLang="en-US" sz="4400" b="1" dirty="0" smtClean="0"/>
              <a:t>（ ）换（ ）</a:t>
            </a:r>
            <a:r>
              <a:rPr lang="en-US" altLang="zh-CN" sz="4400" b="1" dirty="0" smtClean="0"/>
              <a:t>=</a:t>
            </a:r>
            <a:r>
              <a:rPr lang="zh-CN" altLang="en-US" sz="4400" b="1" dirty="0" smtClean="0"/>
              <a:t>脸</a:t>
            </a:r>
            <a:endParaRPr lang="zh-CN" altLang="en-US" sz="4400" b="1" dirty="0" smtClean="0"/>
          </a:p>
          <a:p>
            <a:r>
              <a:rPr lang="zh-CN" altLang="en-US" sz="4400" b="1" dirty="0" smtClean="0"/>
              <a:t>弟</a:t>
            </a:r>
            <a:r>
              <a:rPr lang="en-US" altLang="zh-CN" sz="4400" b="1" dirty="0" smtClean="0"/>
              <a:t>—</a:t>
            </a:r>
            <a:r>
              <a:rPr lang="zh-CN" altLang="en-US" sz="4400" b="1" dirty="0" smtClean="0"/>
              <a:t>（ ）换（ ）</a:t>
            </a:r>
            <a:r>
              <a:rPr lang="en-US" altLang="zh-CN" sz="4400" b="1" dirty="0" smtClean="0"/>
              <a:t>=</a:t>
            </a:r>
            <a:r>
              <a:rPr lang="zh-CN" altLang="en-US" sz="4400" b="1" dirty="0" smtClean="0"/>
              <a:t>第</a:t>
            </a:r>
            <a:endParaRPr lang="zh-CN" altLang="en-US" sz="4400" b="1" dirty="0" smtClean="0"/>
          </a:p>
          <a:p>
            <a:r>
              <a:rPr lang="zh-CN" altLang="en-US" sz="4400" b="1" dirty="0" smtClean="0"/>
              <a:t>谁</a:t>
            </a:r>
            <a:r>
              <a:rPr lang="en-US" altLang="zh-CN" sz="4400" b="1" dirty="0" smtClean="0"/>
              <a:t>—</a:t>
            </a:r>
            <a:r>
              <a:rPr lang="zh-CN" altLang="en-US" sz="4400" b="1" dirty="0" smtClean="0"/>
              <a:t>（ ）换（ ）</a:t>
            </a:r>
            <a:r>
              <a:rPr lang="en-US" altLang="zh-CN" sz="4400" b="1" dirty="0" smtClean="0"/>
              <a:t>=</a:t>
            </a:r>
            <a:r>
              <a:rPr lang="zh-CN" altLang="en-US" sz="4400" b="1" dirty="0" smtClean="0"/>
              <a:t>准</a:t>
            </a:r>
            <a:endParaRPr lang="zh-CN" altLang="en-US" sz="4400" b="1" dirty="0" smtClean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accent6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/>
      <p:grpSp>
        <p:nvGrpSpPr>
          <p:cNvPr id="22530" name="组合 27"/>
          <p:cNvGrpSpPr/>
          <p:nvPr/>
        </p:nvGrpSpPr>
        <p:grpSpPr>
          <a:xfrm>
            <a:off x="3173413" y="338138"/>
            <a:ext cx="1930400" cy="723900"/>
            <a:chOff x="2694384" y="508317"/>
            <a:chExt cx="1845563" cy="637982"/>
          </a:xfrm>
        </p:grpSpPr>
        <p:sp>
          <p:nvSpPr>
            <p:cNvPr id="6" name="矩形: 圆角 28"/>
            <p:cNvSpPr/>
            <p:nvPr/>
          </p:nvSpPr>
          <p:spPr bwMode="auto">
            <a:xfrm rot="19996946">
              <a:off x="2694384" y="609051"/>
              <a:ext cx="564597" cy="471491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近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endParaRPr>
            </a:p>
          </p:txBody>
        </p:sp>
        <p:sp>
          <p:nvSpPr>
            <p:cNvPr id="7" name="矩形: 圆角 29"/>
            <p:cNvSpPr/>
            <p:nvPr/>
          </p:nvSpPr>
          <p:spPr bwMode="auto">
            <a:xfrm rot="432022">
              <a:off x="3359151" y="508317"/>
              <a:ext cx="564597" cy="471491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义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endParaRPr>
            </a:p>
          </p:txBody>
        </p:sp>
        <p:sp>
          <p:nvSpPr>
            <p:cNvPr id="8" name="矩形: 圆角 30"/>
            <p:cNvSpPr/>
            <p:nvPr/>
          </p:nvSpPr>
          <p:spPr bwMode="auto">
            <a:xfrm rot="1932324">
              <a:off x="3973832" y="674807"/>
              <a:ext cx="566115" cy="471492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词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03250" y="1204913"/>
            <a:ext cx="595471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通知</a:t>
            </a: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——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告知  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注意</a:t>
            </a: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——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留神</a:t>
            </a:r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grpSp>
        <p:nvGrpSpPr>
          <p:cNvPr id="22532" name="组合 27"/>
          <p:cNvGrpSpPr/>
          <p:nvPr/>
        </p:nvGrpSpPr>
        <p:grpSpPr>
          <a:xfrm>
            <a:off x="3076575" y="2770188"/>
            <a:ext cx="1930400" cy="723900"/>
            <a:chOff x="2694384" y="508317"/>
            <a:chExt cx="1845563" cy="637982"/>
          </a:xfrm>
        </p:grpSpPr>
        <p:sp>
          <p:nvSpPr>
            <p:cNvPr id="12" name="矩形: 圆角 28"/>
            <p:cNvSpPr/>
            <p:nvPr/>
          </p:nvSpPr>
          <p:spPr bwMode="auto">
            <a:xfrm rot="19996946">
              <a:off x="2694384" y="609051"/>
              <a:ext cx="564597" cy="471491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反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endParaRPr>
            </a:p>
          </p:txBody>
        </p:sp>
        <p:sp>
          <p:nvSpPr>
            <p:cNvPr id="13" name="矩形: 圆角 29"/>
            <p:cNvSpPr/>
            <p:nvPr/>
          </p:nvSpPr>
          <p:spPr bwMode="auto">
            <a:xfrm rot="432022">
              <a:off x="3359151" y="508317"/>
              <a:ext cx="564597" cy="471491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义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endParaRPr>
            </a:p>
          </p:txBody>
        </p:sp>
        <p:sp>
          <p:nvSpPr>
            <p:cNvPr id="14" name="矩形: 圆角 30"/>
            <p:cNvSpPr/>
            <p:nvPr/>
          </p:nvSpPr>
          <p:spPr bwMode="auto">
            <a:xfrm rot="1932324">
              <a:off x="3973833" y="674807"/>
              <a:ext cx="566114" cy="471492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词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827088" y="3717925"/>
            <a:ext cx="595471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参加</a:t>
            </a: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——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退出  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准时</a:t>
            </a: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——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迟到</a:t>
            </a:r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27088" y="4364038"/>
            <a:ext cx="265588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清楚</a:t>
            </a: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——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模糊</a:t>
            </a:r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81025" y="1924050"/>
            <a:ext cx="595471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清楚</a:t>
            </a: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——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明白  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准时</a:t>
            </a: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——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按时</a:t>
            </a:r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  <p:bldP spid="16" grpId="0"/>
      <p:bldP spid="1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rgbClr val="FFCCCC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/>
      <p:grpSp>
        <p:nvGrpSpPr>
          <p:cNvPr id="23554" name="组合 27"/>
          <p:cNvGrpSpPr/>
          <p:nvPr/>
        </p:nvGrpSpPr>
        <p:grpSpPr>
          <a:xfrm>
            <a:off x="2947988" y="609600"/>
            <a:ext cx="1930400" cy="723900"/>
            <a:chOff x="2694384" y="508317"/>
            <a:chExt cx="1845563" cy="637982"/>
          </a:xfrm>
        </p:grpSpPr>
        <p:sp>
          <p:nvSpPr>
            <p:cNvPr id="3" name="矩形: 圆角 28"/>
            <p:cNvSpPr/>
            <p:nvPr/>
          </p:nvSpPr>
          <p:spPr bwMode="auto">
            <a:xfrm rot="19996946">
              <a:off x="2694384" y="609051"/>
              <a:ext cx="564597" cy="471492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多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endParaRPr>
            </a:p>
          </p:txBody>
        </p:sp>
        <p:sp>
          <p:nvSpPr>
            <p:cNvPr id="4" name="矩形: 圆角 29"/>
            <p:cNvSpPr/>
            <p:nvPr/>
          </p:nvSpPr>
          <p:spPr bwMode="auto">
            <a:xfrm rot="432022">
              <a:off x="3359151" y="508317"/>
              <a:ext cx="564597" cy="471492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音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endParaRPr>
            </a:p>
          </p:txBody>
        </p:sp>
        <p:sp>
          <p:nvSpPr>
            <p:cNvPr id="5" name="矩形: 圆角 30"/>
            <p:cNvSpPr/>
            <p:nvPr/>
          </p:nvSpPr>
          <p:spPr bwMode="auto">
            <a:xfrm rot="1932324">
              <a:off x="3973832" y="674808"/>
              <a:ext cx="566115" cy="471491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字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endParaRPr>
            </a:p>
          </p:txBody>
        </p:sp>
      </p:grpSp>
      <p:grpSp>
        <p:nvGrpSpPr>
          <p:cNvPr id="23555" name="组合 6"/>
          <p:cNvGrpSpPr/>
          <p:nvPr/>
        </p:nvGrpSpPr>
        <p:grpSpPr>
          <a:xfrm>
            <a:off x="439738" y="1679575"/>
            <a:ext cx="1389062" cy="2162175"/>
            <a:chOff x="1137539" y="1757340"/>
            <a:chExt cx="1389021" cy="2162419"/>
          </a:xfrm>
        </p:grpSpPr>
        <p:pic>
          <p:nvPicPr>
            <p:cNvPr id="23569" name="Picture 2" descr="E:\图库。\嵌图\113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37539" y="1757340"/>
              <a:ext cx="1389021" cy="216241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70" name="TextBox 5"/>
            <p:cNvSpPr txBox="1"/>
            <p:nvPr/>
          </p:nvSpPr>
          <p:spPr>
            <a:xfrm>
              <a:off x="1556726" y="2943257"/>
              <a:ext cx="699209" cy="7079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4000" b="1" dirty="0">
                  <a:solidFill>
                    <a:srgbClr val="0000FF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要</a:t>
              </a:r>
              <a:endParaRPr lang="zh-CN" altLang="en-US" sz="40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  <p:sp>
        <p:nvSpPr>
          <p:cNvPr id="8" name="左大括号 7"/>
          <p:cNvSpPr/>
          <p:nvPr/>
        </p:nvSpPr>
        <p:spPr>
          <a:xfrm>
            <a:off x="1851025" y="1989138"/>
            <a:ext cx="431800" cy="1800225"/>
          </a:xfrm>
          <a:prstGeom prst="leftBrac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22500" y="1725613"/>
            <a:ext cx="2357438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yào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       )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52663" y="3317875"/>
            <a:ext cx="2357438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yāo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       )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44838" y="1624013"/>
            <a:ext cx="1111250" cy="6477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不要</a:t>
            </a:r>
            <a:endParaRPr lang="zh-CN" altLang="en-US" sz="3600" b="1" dirty="0">
              <a:solidFill>
                <a:srgbClr val="FF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144838" y="3201988"/>
            <a:ext cx="1111250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要求</a:t>
            </a:r>
            <a:endParaRPr lang="zh-CN" altLang="en-US" sz="3600" b="1" dirty="0">
              <a:solidFill>
                <a:srgbClr val="FF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23561" name="组合 6"/>
          <p:cNvGrpSpPr/>
          <p:nvPr/>
        </p:nvGrpSpPr>
        <p:grpSpPr>
          <a:xfrm>
            <a:off x="4624388" y="1752600"/>
            <a:ext cx="1389062" cy="2162175"/>
            <a:chOff x="1137539" y="1757340"/>
            <a:chExt cx="1389021" cy="2162419"/>
          </a:xfrm>
        </p:grpSpPr>
        <p:pic>
          <p:nvPicPr>
            <p:cNvPr id="23567" name="Picture 2" descr="E:\图库。\嵌图\113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37539" y="1757340"/>
              <a:ext cx="1389021" cy="216241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68" name="TextBox 5"/>
            <p:cNvSpPr txBox="1"/>
            <p:nvPr/>
          </p:nvSpPr>
          <p:spPr>
            <a:xfrm>
              <a:off x="1556726" y="2943257"/>
              <a:ext cx="699209" cy="7079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4000" b="1" dirty="0">
                  <a:solidFill>
                    <a:srgbClr val="0000FF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还</a:t>
              </a:r>
              <a:endParaRPr lang="zh-CN" altLang="en-US" sz="40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  <p:sp>
        <p:nvSpPr>
          <p:cNvPr id="17" name="左大括号 16"/>
          <p:cNvSpPr/>
          <p:nvPr/>
        </p:nvSpPr>
        <p:spPr>
          <a:xfrm>
            <a:off x="6035675" y="2062163"/>
            <a:ext cx="431800" cy="1800225"/>
          </a:xfrm>
          <a:prstGeom prst="leftBrac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07150" y="1798638"/>
            <a:ext cx="2357438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huán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      )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437313" y="3390900"/>
            <a:ext cx="2357438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hái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       )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329488" y="1697038"/>
            <a:ext cx="1111250" cy="6477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还给</a:t>
            </a:r>
            <a:endParaRPr lang="zh-CN" altLang="en-US" sz="3600" b="1" dirty="0">
              <a:solidFill>
                <a:srgbClr val="FF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329488" y="3275013"/>
            <a:ext cx="1111250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还要</a:t>
            </a:r>
            <a:endParaRPr lang="zh-CN" altLang="en-US" sz="3600" b="1" dirty="0">
              <a:solidFill>
                <a:srgbClr val="FF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20" grpId="0"/>
      <p:bldP spid="2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rgbClr val="00FFFF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454025" y="1919605"/>
            <a:ext cx="284988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学习课文</a:t>
            </a:r>
            <a:endParaRPr lang="zh-CN" altLang="en-US" sz="3600" b="1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38931" name="Picture 2" descr="http://pic38.nipic.com/20140228/2531170_153015453000_2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881"/>
          <a:stretch>
            <a:fillRect/>
          </a:stretch>
        </p:blipFill>
        <p:spPr>
          <a:xfrm>
            <a:off x="189230" y="315595"/>
            <a:ext cx="2828925" cy="21583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8865" y="196215"/>
            <a:ext cx="5277485" cy="47580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32460" y="3092450"/>
            <a:ext cx="215074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 dirty="0" smtClean="0"/>
              <a:t>（第</a:t>
            </a:r>
            <a:r>
              <a:rPr lang="en-US" altLang="zh-CN" sz="2800" b="1" dirty="0" smtClean="0"/>
              <a:t>2</a:t>
            </a:r>
            <a:r>
              <a:rPr lang="zh-CN" altLang="en-US" sz="2800" b="1" dirty="0" smtClean="0"/>
              <a:t>课时）</a:t>
            </a:r>
            <a:endParaRPr lang="zh-CN" altLang="en-US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55650" y="569913"/>
            <a:ext cx="6316663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课文中写到了动物王国的哪几种动物？</a:t>
            </a:r>
            <a:endParaRPr lang="zh-CN" altLang="en-US" sz="28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300788" y="1901825"/>
            <a:ext cx="2419350" cy="2290763"/>
            <a:chOff x="1008898" y="1779662"/>
            <a:chExt cx="2419350" cy="2290340"/>
          </a:xfrm>
        </p:grpSpPr>
        <p:pic>
          <p:nvPicPr>
            <p:cNvPr id="26634" name="Picture 2"/>
            <p:cNvPicPr>
              <a:picLocks noChangeAspect="1"/>
            </p:cNvPicPr>
            <p:nvPr/>
          </p:nvPicPr>
          <p:blipFill>
            <a:blip r:embed="rId1"/>
            <a:srcRect t="32227"/>
            <a:stretch>
              <a:fillRect/>
            </a:stretch>
          </p:blipFill>
          <p:spPr>
            <a:xfrm>
              <a:off x="1008898" y="1779662"/>
              <a:ext cx="2419350" cy="173005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35" name="TextBox 2"/>
            <p:cNvSpPr txBox="1"/>
            <p:nvPr/>
          </p:nvSpPr>
          <p:spPr>
            <a:xfrm>
              <a:off x="1547664" y="3546782"/>
              <a:ext cx="906017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2800" b="1" dirty="0">
                  <a:solidFill>
                    <a:srgbClr val="0000FF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狐狸</a:t>
              </a:r>
              <a:endPara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85775" y="1606550"/>
            <a:ext cx="3338513" cy="2779713"/>
            <a:chOff x="249852" y="1569735"/>
            <a:chExt cx="3338455" cy="2779794"/>
          </a:xfrm>
        </p:grpSpPr>
        <p:pic>
          <p:nvPicPr>
            <p:cNvPr id="26632" name="Picture 4" descr="http://img.taopic.com/uploads/allimg/130327/267859-13032G1322442.jpg"/>
            <p:cNvPicPr>
              <a:picLocks noChangeAspect="1"/>
            </p:cNvPicPr>
            <p:nvPr/>
          </p:nvPicPr>
          <p:blipFill>
            <a:blip r:embed="rId2"/>
            <a:srcRect b="16331"/>
            <a:stretch>
              <a:fillRect/>
            </a:stretch>
          </p:blipFill>
          <p:spPr>
            <a:xfrm>
              <a:off x="249852" y="1569735"/>
              <a:ext cx="3338455" cy="23016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33" name="TextBox 6"/>
            <p:cNvSpPr txBox="1"/>
            <p:nvPr/>
          </p:nvSpPr>
          <p:spPr>
            <a:xfrm>
              <a:off x="1403648" y="3826309"/>
              <a:ext cx="906017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2800" b="1" dirty="0">
                  <a:solidFill>
                    <a:srgbClr val="0000FF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老虎</a:t>
              </a:r>
              <a:endPara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779838" y="1885950"/>
            <a:ext cx="2006600" cy="2530475"/>
            <a:chOff x="3347864" y="1717252"/>
            <a:chExt cx="2006585" cy="2530563"/>
          </a:xfrm>
        </p:grpSpPr>
        <p:pic>
          <p:nvPicPr>
            <p:cNvPr id="26630" name="Picture 6" descr="http://imgx.xiawu.com/xzimg/i4/i1/17462030908493012/T1Lb0aFq4eXXXXXXXX_!!0-item_pic.jp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47864" y="1717252"/>
              <a:ext cx="2006585" cy="200658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31" name="TextBox 9"/>
            <p:cNvSpPr txBox="1"/>
            <p:nvPr/>
          </p:nvSpPr>
          <p:spPr>
            <a:xfrm>
              <a:off x="3898147" y="3724595"/>
              <a:ext cx="906017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2800" b="1" dirty="0">
                  <a:solidFill>
                    <a:srgbClr val="0000FF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狗熊</a:t>
              </a:r>
              <a:endPara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51205" name="Picture 5" descr="http://t0.fansimg.com/uploads2009/06/userid218694time20090619131112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284"/>
          <a:stretch>
            <a:fillRect/>
          </a:stretch>
        </p:blipFill>
        <p:spPr>
          <a:xfrm rot="-643826">
            <a:off x="4641850" y="1211263"/>
            <a:ext cx="4283075" cy="2749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07" name="Picture 7" descr="http://img3.fengniao.com/forum/attachpics/863/155/34510803_15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430377">
            <a:off x="227013" y="1228725"/>
            <a:ext cx="403225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1539875" y="130810"/>
            <a:ext cx="2019300" cy="101473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60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猴子</a:t>
            </a:r>
            <a:endParaRPr lang="zh-CN" altLang="en-US" sz="6000" b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 rot="21000000">
            <a:off x="5715953" y="290830"/>
            <a:ext cx="948055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60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鹿</a:t>
            </a:r>
            <a:endParaRPr lang="zh-CN" altLang="en-US" sz="6000" b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1187450" y="555625"/>
            <a:ext cx="2149475" cy="3690938"/>
            <a:chOff x="899592" y="555526"/>
            <a:chExt cx="2150645" cy="3691572"/>
          </a:xfrm>
        </p:grpSpPr>
        <p:pic>
          <p:nvPicPr>
            <p:cNvPr id="27654" name="Picture 2" descr="http://www.hui-ben.com/yiwu/20150207/news_img/20121018170453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99592" y="555526"/>
              <a:ext cx="2150645" cy="310768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55" name="TextBox 2"/>
            <p:cNvSpPr txBox="1"/>
            <p:nvPr/>
          </p:nvSpPr>
          <p:spPr>
            <a:xfrm>
              <a:off x="1475656" y="3723878"/>
              <a:ext cx="1266693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2800" b="1" dirty="0">
                  <a:solidFill>
                    <a:srgbClr val="0000FF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大灰狼</a:t>
              </a:r>
              <a:endPara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643438" y="806450"/>
            <a:ext cx="2857500" cy="3394075"/>
            <a:chOff x="4644008" y="805709"/>
            <a:chExt cx="2857500" cy="3394736"/>
          </a:xfrm>
        </p:grpSpPr>
        <p:pic>
          <p:nvPicPr>
            <p:cNvPr id="27652" name="Picture 4" descr="http://p4.so.qhmsg.com/t01ca2acffd2cbdc964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44008" y="805709"/>
              <a:ext cx="2857500" cy="28575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53" name="TextBox 5"/>
            <p:cNvSpPr txBox="1"/>
            <p:nvPr/>
          </p:nvSpPr>
          <p:spPr>
            <a:xfrm>
              <a:off x="5439411" y="3677225"/>
              <a:ext cx="1266693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2800" b="1" dirty="0">
                  <a:solidFill>
                    <a:srgbClr val="0000FF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梅花鹿</a:t>
              </a:r>
              <a:endPara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矩形 3"/>
          <p:cNvSpPr/>
          <p:nvPr/>
        </p:nvSpPr>
        <p:spPr>
          <a:xfrm>
            <a:off x="306388" y="1308100"/>
            <a:ext cx="4446587" cy="493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默读课文，思考下列问题。</a:t>
            </a:r>
            <a:endParaRPr lang="en-US" altLang="zh-CN" sz="2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468630" y="1770380"/>
            <a:ext cx="6487160" cy="18745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动物王国要开大会，狗熊一共给动物们下</a:t>
            </a:r>
            <a:endParaRPr lang="zh-CN" altLang="en-US" sz="26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了几次通知？</a:t>
            </a:r>
            <a:endParaRPr lang="zh-CN" altLang="en-US" sz="26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把狗熊的通知用</a:t>
            </a:r>
            <a:r>
              <a:rPr lang="en-US" altLang="zh-CN" sz="26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“——”</a:t>
            </a:r>
            <a:r>
              <a:rPr lang="zh-CN" altLang="en-US" sz="26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画下来。</a:t>
            </a:r>
            <a:endParaRPr lang="zh-CN" altLang="en-US" sz="26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grpSp>
        <p:nvGrpSpPr>
          <p:cNvPr id="28676" name="组合 6"/>
          <p:cNvGrpSpPr/>
          <p:nvPr/>
        </p:nvGrpSpPr>
        <p:grpSpPr>
          <a:xfrm>
            <a:off x="179388" y="84138"/>
            <a:ext cx="2927350" cy="1003300"/>
            <a:chOff x="179512" y="84330"/>
            <a:chExt cx="2927161" cy="1002532"/>
          </a:xfrm>
        </p:grpSpPr>
        <p:grpSp>
          <p:nvGrpSpPr>
            <p:cNvPr id="28679" name="组合 3"/>
            <p:cNvGrpSpPr/>
            <p:nvPr/>
          </p:nvGrpSpPr>
          <p:grpSpPr>
            <a:xfrm>
              <a:off x="885872" y="483518"/>
              <a:ext cx="2220801" cy="544595"/>
              <a:chOff x="1610558" y="939497"/>
              <a:chExt cx="2221001" cy="659622"/>
            </a:xfrm>
          </p:grpSpPr>
          <p:pic>
            <p:nvPicPr>
              <p:cNvPr id="28681" name="图片 1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EFD"/>
                  </a:clrFrom>
                  <a:clrTo>
                    <a:srgbClr val="FFFEFD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743398" y="991683"/>
                <a:ext cx="2088161" cy="6074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682" name="文本框 2"/>
              <p:cNvSpPr txBox="1"/>
              <p:nvPr/>
            </p:nvSpPr>
            <p:spPr>
              <a:xfrm>
                <a:off x="1610558" y="939497"/>
                <a:ext cx="1927143" cy="6341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lvl="0" algn="ctr" eaLnBrk="1" hangingPunct="1"/>
                <a:r>
                  <a:rPr lang="zh-CN" altLang="en-US" sz="2800" b="1" dirty="0">
                    <a:solidFill>
                      <a:srgbClr val="0070C0"/>
                    </a:solidFill>
                    <a:latin typeface="黑体" panose="02010600030101010101" pitchFamily="49" charset="-122"/>
                    <a:ea typeface="黑体" panose="02010600030101010101" pitchFamily="49" charset="-122"/>
                  </a:rPr>
                  <a:t>课文解读</a:t>
                </a:r>
                <a:endParaRPr lang="zh-CN" altLang="en-US" sz="2800" b="1" dirty="0">
                  <a:solidFill>
                    <a:srgbClr val="0070C0"/>
                  </a:solidFill>
                  <a:latin typeface="黑体" panose="02010600030101010101" pitchFamily="49" charset="-122"/>
                  <a:ea typeface="黑体" panose="02010600030101010101" pitchFamily="49" charset="-122"/>
                </a:endParaRPr>
              </a:p>
            </p:txBody>
          </p:sp>
        </p:grpSp>
        <p:pic>
          <p:nvPicPr>
            <p:cNvPr id="28680" name="Picture 8" descr="F:\外部文件\状元矢量无对联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9512" y="84330"/>
              <a:ext cx="991131" cy="100253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矩形 1"/>
          <p:cNvSpPr/>
          <p:nvPr/>
        </p:nvSpPr>
        <p:spPr>
          <a:xfrm>
            <a:off x="2813172" y="3840403"/>
            <a:ext cx="123142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4</a:t>
            </a:r>
            <a:r>
              <a:rPr kumimoji="0" lang="zh-CN" altLang="en-US" sz="5400" b="1" i="0" u="none" strike="noStrike" kern="1200" cap="none" spc="0" normalizeH="0" baseline="0" noProof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次</a:t>
            </a:r>
            <a:endParaRPr kumimoji="0" lang="zh-CN" altLang="en-US" sz="54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33070" y="79375"/>
            <a:ext cx="6426200" cy="4984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2400" b="1" dirty="0">
                <a:sym typeface="+mn-ea"/>
              </a:rPr>
              <a:t>           1</a:t>
            </a:r>
            <a:r>
              <a:rPr lang="zh-CN" altLang="en-US" sz="2400" b="1" dirty="0">
                <a:sym typeface="+mn-ea"/>
              </a:rPr>
              <a:t>、大家注意，动 物王国要开大会，请  你们都 参加！</a:t>
            </a:r>
            <a:endParaRPr lang="zh-CN" altLang="en-US" sz="2400" b="1" dirty="0">
              <a:sym typeface="+mn-ea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2400" b="1" dirty="0">
                <a:sym typeface="+mn-ea"/>
              </a:rPr>
              <a:t>           2</a:t>
            </a:r>
            <a:r>
              <a:rPr lang="zh-CN" altLang="en-US" sz="2400" b="1" dirty="0">
                <a:sym typeface="+mn-ea"/>
              </a:rPr>
              <a:t>、大家 注意，动  物 王 国</a:t>
            </a:r>
            <a:r>
              <a:rPr lang="en-US" altLang="zh-CN" sz="2400" b="1" dirty="0">
                <a:sym typeface="+mn-ea"/>
              </a:rPr>
              <a:t> </a:t>
            </a:r>
            <a:r>
              <a:rPr lang="zh-CN" altLang="en-US" sz="2400" b="1" dirty="0">
                <a:sym typeface="+mn-ea"/>
              </a:rPr>
              <a:t>要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在  明 天</a:t>
            </a:r>
            <a:r>
              <a:rPr lang="zh-CN" altLang="en-US" sz="2400" b="1" dirty="0">
                <a:sym typeface="+mn-ea"/>
              </a:rPr>
              <a:t>  开大会，请  你 们 都 参 加！</a:t>
            </a:r>
            <a:endParaRPr lang="zh-CN" altLang="en-US" sz="2400" b="1" dirty="0">
              <a:sym typeface="+mn-ea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2400" b="1" dirty="0">
                <a:sym typeface="+mn-ea"/>
              </a:rPr>
              <a:t>            3</a:t>
            </a:r>
            <a:r>
              <a:rPr lang="zh-CN" altLang="en-US" sz="2400" b="1" dirty="0">
                <a:sym typeface="+mn-ea"/>
              </a:rPr>
              <a:t>、大家 注意，动 物王 国要 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在  明 天   上 午八点 </a:t>
            </a:r>
            <a:r>
              <a:rPr lang="zh-CN" altLang="en-US" sz="2400" b="1" dirty="0">
                <a:sym typeface="+mn-ea"/>
              </a:rPr>
              <a:t>开大会，请 你 们 都 参加！</a:t>
            </a:r>
            <a:endParaRPr lang="zh-CN" altLang="en-US" sz="2400" b="1" dirty="0">
              <a:sym typeface="+mn-ea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2400" b="1" dirty="0">
                <a:sym typeface="+mn-ea"/>
              </a:rPr>
              <a:t>            4</a:t>
            </a:r>
            <a:r>
              <a:rPr lang="zh-CN" altLang="en-US" sz="2400" b="1" dirty="0">
                <a:sym typeface="+mn-ea"/>
              </a:rPr>
              <a:t>、请注意啦！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明天上午八点，在森林广场</a:t>
            </a:r>
            <a:r>
              <a:rPr lang="zh-CN" altLang="en-US" sz="2400" b="1" dirty="0">
                <a:solidFill>
                  <a:schemeClr val="tx1"/>
                </a:solidFill>
                <a:sym typeface="+mn-ea"/>
              </a:rPr>
              <a:t>开大会，请大家准时参加！</a:t>
            </a:r>
            <a:endParaRPr lang="zh-CN" altLang="en-US" sz="2400" b="1" dirty="0" smtClean="0">
              <a:solidFill>
                <a:schemeClr val="tx1"/>
              </a:solidFill>
              <a:sym typeface="+mn-ea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6660515" y="1503045"/>
            <a:ext cx="1872615" cy="864235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b="1">
                <a:solidFill>
                  <a:srgbClr val="0000FF"/>
                </a:solidFill>
              </a:rPr>
              <a:t>哪一天</a:t>
            </a:r>
            <a:endParaRPr lang="zh-CN" altLang="en-US" b="1">
              <a:solidFill>
                <a:srgbClr val="0000FF"/>
              </a:solidFill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6660515" y="2748915"/>
            <a:ext cx="1872615" cy="864235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b="1">
                <a:solidFill>
                  <a:srgbClr val="0000FF"/>
                </a:solidFill>
              </a:rPr>
              <a:t>什么时候</a:t>
            </a:r>
            <a:endParaRPr lang="zh-CN" altLang="en-US" b="1">
              <a:solidFill>
                <a:srgbClr val="0000FF"/>
              </a:solidFill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6787515" y="3961765"/>
            <a:ext cx="1872615" cy="864235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b="1">
                <a:solidFill>
                  <a:srgbClr val="0000FF"/>
                </a:solidFill>
              </a:rPr>
              <a:t>什么地方</a:t>
            </a:r>
            <a:endParaRPr lang="zh-CN" altLang="en-US" b="1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250825" y="1924050"/>
            <a:ext cx="8653463" cy="1479550"/>
            <a:chOff x="588688" y="2131253"/>
            <a:chExt cx="8653575" cy="1480074"/>
          </a:xfrm>
        </p:grpSpPr>
        <p:sp>
          <p:nvSpPr>
            <p:cNvPr id="29702" name="TextBox 2"/>
            <p:cNvSpPr txBox="1"/>
            <p:nvPr/>
          </p:nvSpPr>
          <p:spPr>
            <a:xfrm>
              <a:off x="588688" y="2300485"/>
              <a:ext cx="8519815" cy="13108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lnSpc>
                  <a:spcPct val="150000"/>
                </a:lnSpc>
              </a:pPr>
              <a:r>
                <a:rPr lang="zh-CN" altLang="en-US" sz="2800" b="1" dirty="0">
                  <a:latin typeface="Calibri" panose="020F0502020204030204" pitchFamily="34" charset="0"/>
                  <a:ea typeface="宋体" panose="02010600030101010101" pitchFamily="2" charset="-122"/>
                </a:rPr>
                <a:t>      狗熊   用 喇叭 大 声  喊：“大家注意，动  物 王  国</a:t>
              </a:r>
              <a:endPara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  <a:p>
              <a:pPr lvl="0" eaLnBrk="1" hangingPunct="1">
                <a:lnSpc>
                  <a:spcPct val="150000"/>
                </a:lnSpc>
              </a:pPr>
              <a:r>
                <a:rPr lang="zh-CN" altLang="en-US" sz="2800" b="1" dirty="0">
                  <a:latin typeface="Calibri" panose="020F0502020204030204" pitchFamily="34" charset="0"/>
                  <a:ea typeface="宋体" panose="02010600030101010101" pitchFamily="2" charset="-122"/>
                </a:rPr>
                <a:t>要开大会，请  你 们 都 参加！”</a:t>
              </a:r>
              <a:endPara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588688" y="2847470"/>
              <a:ext cx="5329307" cy="3382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yào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kāi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dà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huì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 </a:t>
              </a: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qǐnɡ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nǐ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 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men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dōu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cān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jiā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818879" y="2131253"/>
              <a:ext cx="8423384" cy="338258"/>
            </a:xfrm>
            <a:prstGeom prst="rect">
              <a:avLst/>
            </a:prstGeom>
            <a:noFill/>
          </p:spPr>
          <p:txBody>
            <a:bodyPr>
              <a:spAutoFit/>
            </a:bodyPr>
            <a:p>
              <a:pPr lvl="0" eaLnBrk="1" hangingPunct="1"/>
              <a:r>
                <a:rPr lang="en-US" altLang="zh-CN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 ɡǒu xiónɡ</a:t>
              </a:r>
              <a:r>
                <a:rPr lang="zh-CN" altLang="en-US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yònɡ</a:t>
              </a:r>
              <a:r>
                <a:rPr lang="zh-CN" altLang="en-US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lǎ bɑ</a:t>
              </a:r>
              <a:r>
                <a:rPr lang="zh-CN" altLang="en-US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 </a:t>
              </a:r>
              <a:r>
                <a:rPr lang="en-US" altLang="zh-CN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dà</a:t>
              </a:r>
              <a:r>
                <a:rPr lang="zh-CN" altLang="en-US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shēnɡ</a:t>
              </a:r>
              <a:r>
                <a:rPr lang="zh-CN" altLang="en-US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hǎn</a:t>
              </a:r>
              <a:r>
                <a:rPr lang="zh-CN" altLang="en-US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       </a:t>
              </a:r>
              <a:r>
                <a:rPr lang="en-US" altLang="zh-CN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dà jiā</a:t>
              </a:r>
              <a:r>
                <a:rPr lang="zh-CN" altLang="en-US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zhù yì</a:t>
              </a:r>
              <a:r>
                <a:rPr lang="zh-CN" altLang="en-US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   </a:t>
              </a:r>
              <a:r>
                <a:rPr lang="en-US" altLang="zh-CN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dònɡ</a:t>
              </a:r>
              <a:r>
                <a:rPr lang="zh-CN" altLang="en-US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wù</a:t>
              </a:r>
              <a:r>
                <a:rPr lang="zh-CN" altLang="en-US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wánɡ</a:t>
              </a:r>
              <a:r>
                <a:rPr lang="zh-CN" altLang="en-US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 </a:t>
              </a:r>
              <a:r>
                <a:rPr lang="en-US" altLang="zh-CN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ɡuó</a:t>
              </a:r>
              <a:endParaRPr lang="en-US" altLang="zh-CN" sz="1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3132138" y="334963"/>
            <a:ext cx="2735263" cy="708025"/>
          </a:xfrm>
          <a:prstGeom prst="rect">
            <a:avLst/>
          </a:prstGeom>
          <a:ln w="34925" cmpd="dbl">
            <a:solidFill>
              <a:srgbClr val="00B050"/>
            </a:solidFill>
            <a:prstDash val="sysDot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第一次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+mn-cs"/>
            </a:endParaRPr>
          </a:p>
        </p:txBody>
      </p:sp>
      <p:sp>
        <p:nvSpPr>
          <p:cNvPr id="29700" name="TextBox 8"/>
          <p:cNvSpPr txBox="1"/>
          <p:nvPr/>
        </p:nvSpPr>
        <p:spPr>
          <a:xfrm>
            <a:off x="427038" y="1276350"/>
            <a:ext cx="4873625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第一次狗熊怎么通知大家的？</a:t>
            </a:r>
            <a:endParaRPr lang="zh-CN" altLang="en-US" sz="28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53251" name="Picture 3" descr="http://pic2.ooopic.com/11/35/69/25bOOOPICe3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89413" y="2640013"/>
            <a:ext cx="3494087" cy="21669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536700" y="155575"/>
            <a:ext cx="5543550" cy="2751138"/>
            <a:chOff x="1465514" y="231338"/>
            <a:chExt cx="5544616" cy="2750339"/>
          </a:xfrm>
        </p:grpSpPr>
        <p:pic>
          <p:nvPicPr>
            <p:cNvPr id="30736" name="Picture 2" descr="http://pic38.nipic.com/20140228/2531170_153015453000_2.jp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4881"/>
            <a:stretch>
              <a:fillRect/>
            </a:stretch>
          </p:blipFill>
          <p:spPr>
            <a:xfrm>
              <a:off x="2627784" y="231338"/>
              <a:ext cx="2829563" cy="259420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37" name="TextBox 1"/>
            <p:cNvSpPr txBox="1"/>
            <p:nvPr/>
          </p:nvSpPr>
          <p:spPr>
            <a:xfrm>
              <a:off x="1465514" y="1670484"/>
              <a:ext cx="5544616" cy="1311193"/>
            </a:xfrm>
            <a:prstGeom prst="rect">
              <a:avLst/>
            </a:prstGeom>
            <a:solidFill>
              <a:srgbClr val="CCFFCC"/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lnSpc>
                  <a:spcPct val="150000"/>
                </a:lnSpc>
              </a:pPr>
              <a:r>
                <a:rPr lang="zh-CN" altLang="en-US" sz="2800" b="1" dirty="0">
                  <a:latin typeface="Calibri" panose="020F0502020204030204" pitchFamily="34" charset="0"/>
                  <a:ea typeface="宋体" panose="02010600030101010101" pitchFamily="2" charset="-122"/>
                </a:rPr>
                <a:t>        </a:t>
              </a:r>
              <a:r>
                <a:rPr lang="zh-CN" altLang="en-US" sz="2800" b="1" dirty="0">
                  <a:solidFill>
                    <a:srgbClr val="0000FF"/>
                  </a:solidFill>
                  <a:latin typeface="Calibri" panose="020F0502020204030204" pitchFamily="34" charset="0"/>
                  <a:ea typeface="宋体" panose="02010600030101010101" pitchFamily="2" charset="-122"/>
                </a:rPr>
                <a:t>大家注意，动物王国要开大会，请你们都参加！</a:t>
              </a:r>
              <a:endParaRPr lang="zh-CN" altLang="en-US" sz="28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55300" name="Picture 4" descr="http://www.qqmofasi.com/data/attachments/2014/06/06/78_C302TKENx2zqdUTQEDhu_large.jpg"/>
          <p:cNvPicPr>
            <a:picLocks noChangeAspect="1"/>
          </p:cNvPicPr>
          <p:nvPr/>
        </p:nvPicPr>
        <p:blipFill>
          <a:blip r:embed="rId2"/>
          <a:srcRect l="19540" r="18932"/>
          <a:stretch>
            <a:fillRect/>
          </a:stretch>
        </p:blipFill>
        <p:spPr>
          <a:xfrm>
            <a:off x="6961188" y="3014663"/>
            <a:ext cx="2182812" cy="21288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椭圆形标注 3"/>
          <p:cNvSpPr/>
          <p:nvPr/>
        </p:nvSpPr>
        <p:spPr>
          <a:xfrm>
            <a:off x="3851275" y="2919413"/>
            <a:ext cx="2624138" cy="1320800"/>
          </a:xfrm>
          <a:prstGeom prst="wedgeEllipseCallout">
            <a:avLst>
              <a:gd name="adj1" fmla="val 67959"/>
              <a:gd name="adj2" fmla="val 1250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r>
              <a:rPr lang="zh-CN" altLang="en-US" sz="2400" b="1" dirty="0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你说一百遍，大会也开不起来。</a:t>
            </a:r>
            <a:endParaRPr lang="zh-CN" altLang="en-US" sz="2400" b="1" dirty="0">
              <a:solidFill>
                <a:srgbClr val="FF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0" y="3236913"/>
            <a:ext cx="4762500" cy="1682750"/>
            <a:chOff x="0" y="3645628"/>
            <a:chExt cx="4762387" cy="1682813"/>
          </a:xfrm>
        </p:grpSpPr>
        <p:pic>
          <p:nvPicPr>
            <p:cNvPr id="30734" name="Picture 6" descr="http://pic2.sc.chinaz.com/Files/pic/faces/2953/11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3645628"/>
              <a:ext cx="1682813" cy="16828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35" name="TextBox 4"/>
            <p:cNvSpPr txBox="1"/>
            <p:nvPr/>
          </p:nvSpPr>
          <p:spPr>
            <a:xfrm>
              <a:off x="1331640" y="4648766"/>
              <a:ext cx="3430747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2800" b="1" dirty="0">
                  <a:solidFill>
                    <a:srgbClr val="FF0000"/>
                  </a:solidFill>
                  <a:latin typeface="Calibri" panose="020F0502020204030204" pitchFamily="34" charset="0"/>
                  <a:ea typeface="宋体" panose="02010600030101010101" pitchFamily="2" charset="-122"/>
                </a:rPr>
                <a:t>为什么狐狸这么说？</a:t>
              </a:r>
              <a:endParaRPr lang="zh-CN" altLang="en-US" sz="28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4064000" y="2243138"/>
            <a:ext cx="276383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7235825" y="1624013"/>
            <a:ext cx="1439863" cy="798512"/>
            <a:chOff x="7308304" y="1452958"/>
            <a:chExt cx="1440160" cy="797640"/>
          </a:xfrm>
        </p:grpSpPr>
        <p:sp>
          <p:nvSpPr>
            <p:cNvPr id="15" name="心形 14"/>
            <p:cNvSpPr/>
            <p:nvPr/>
          </p:nvSpPr>
          <p:spPr>
            <a:xfrm>
              <a:off x="7308304" y="1452958"/>
              <a:ext cx="1440160" cy="797640"/>
            </a:xfrm>
            <a:prstGeom prst="hear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733" name="TextBox 15"/>
            <p:cNvSpPr txBox="1"/>
            <p:nvPr/>
          </p:nvSpPr>
          <p:spPr>
            <a:xfrm>
              <a:off x="7524328" y="1592817"/>
              <a:ext cx="1224136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zh-CN" altLang="en-US" sz="2800" b="1" dirty="0">
                  <a:solidFill>
                    <a:srgbClr val="6600FF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事情</a:t>
              </a:r>
              <a:endParaRPr lang="zh-CN" altLang="en-US" sz="2800" b="1" dirty="0">
                <a:solidFill>
                  <a:srgbClr val="6600FF"/>
                </a:solidFill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27000" y="2127250"/>
            <a:ext cx="1530350" cy="1209675"/>
            <a:chOff x="7308304" y="1452957"/>
            <a:chExt cx="1530988" cy="1209881"/>
          </a:xfrm>
        </p:grpSpPr>
        <p:sp>
          <p:nvSpPr>
            <p:cNvPr id="22" name="心形 21"/>
            <p:cNvSpPr/>
            <p:nvPr/>
          </p:nvSpPr>
          <p:spPr>
            <a:xfrm>
              <a:off x="7308304" y="1452957"/>
              <a:ext cx="1440463" cy="1209881"/>
            </a:xfrm>
            <a:prstGeom prst="hear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731" name="TextBox 22"/>
            <p:cNvSpPr txBox="1"/>
            <p:nvPr/>
          </p:nvSpPr>
          <p:spPr>
            <a:xfrm>
              <a:off x="7615156" y="1565676"/>
              <a:ext cx="1224136" cy="9541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zh-CN" altLang="en-US" sz="2800" b="1" dirty="0">
                  <a:solidFill>
                    <a:srgbClr val="6600FF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参加人员</a:t>
              </a:r>
              <a:endParaRPr lang="zh-CN" altLang="en-US" sz="2800" b="1" dirty="0">
                <a:solidFill>
                  <a:srgbClr val="6600FF"/>
                </a:solidFill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  <p:cxnSp>
        <p:nvCxnSpPr>
          <p:cNvPr id="24" name="直接连接符 23"/>
          <p:cNvCxnSpPr/>
          <p:nvPr/>
        </p:nvCxnSpPr>
        <p:spPr>
          <a:xfrm>
            <a:off x="1900238" y="2836863"/>
            <a:ext cx="79851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6" name="Picture 4" descr="http://pic.58pic.com/58pic/15/37/84/26v58PICTrX_1024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473"/>
          <a:stretch>
            <a:fillRect/>
          </a:stretch>
        </p:blipFill>
        <p:spPr>
          <a:xfrm>
            <a:off x="155893" y="336550"/>
            <a:ext cx="8831262" cy="4470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1076325" y="1631950"/>
            <a:ext cx="7056438" cy="2030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     狗熊的喊话只通知了</a:t>
            </a:r>
            <a:r>
              <a:rPr lang="en-US" altLang="zh-CN" sz="28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________________</a:t>
            </a:r>
            <a:r>
              <a:rPr lang="zh-CN" altLang="en-US" sz="28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这件事和</a:t>
            </a:r>
            <a:r>
              <a:rPr lang="en-US" altLang="zh-CN" sz="28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_________________</a:t>
            </a:r>
            <a:r>
              <a:rPr lang="zh-CN" altLang="en-US" sz="28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，并没有说明大会召开的</a:t>
            </a:r>
            <a:r>
              <a:rPr lang="en-US" altLang="zh-CN" sz="28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__________</a:t>
            </a:r>
            <a:r>
              <a:rPr lang="zh-CN" altLang="en-US" sz="28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64125" y="1703388"/>
            <a:ext cx="3068638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动物王国要开大会</a:t>
            </a:r>
            <a:endParaRPr lang="zh-CN" altLang="en-US" sz="28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32088" y="2386013"/>
            <a:ext cx="2709862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参加会议的成员</a:t>
            </a:r>
            <a:endParaRPr lang="zh-CN" altLang="en-US" sz="28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6913" y="2998788"/>
            <a:ext cx="906462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时间</a:t>
            </a:r>
            <a:endParaRPr lang="zh-CN" altLang="en-US" sz="28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心形 17"/>
          <p:cNvSpPr/>
          <p:nvPr/>
        </p:nvSpPr>
        <p:spPr>
          <a:xfrm>
            <a:off x="4402138" y="2097088"/>
            <a:ext cx="919163" cy="546100"/>
          </a:xfrm>
          <a:prstGeom prst="hear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32138" y="339725"/>
            <a:ext cx="2735263" cy="708025"/>
          </a:xfrm>
          <a:prstGeom prst="rect">
            <a:avLst/>
          </a:prstGeom>
          <a:ln w="34925" cmpd="dbl">
            <a:solidFill>
              <a:srgbClr val="00B050"/>
            </a:solidFill>
            <a:prstDash val="sysDot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第二次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+mn-cs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79388" y="1131888"/>
            <a:ext cx="8874125" cy="1479550"/>
            <a:chOff x="588687" y="2131253"/>
            <a:chExt cx="8874240" cy="1480166"/>
          </a:xfrm>
        </p:grpSpPr>
        <p:sp>
          <p:nvSpPr>
            <p:cNvPr id="32782" name="TextBox 2"/>
            <p:cNvSpPr txBox="1"/>
            <p:nvPr/>
          </p:nvSpPr>
          <p:spPr>
            <a:xfrm>
              <a:off x="588687" y="2300486"/>
              <a:ext cx="8766115" cy="131093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lnSpc>
                  <a:spcPct val="150000"/>
                </a:lnSpc>
              </a:pPr>
              <a:r>
                <a:rPr lang="zh-CN" altLang="en-US" sz="2800" b="1" dirty="0">
                  <a:latin typeface="Calibri" panose="020F0502020204030204" pitchFamily="34" charset="0"/>
                  <a:ea typeface="宋体" panose="02010600030101010101" pitchFamily="2" charset="-122"/>
                </a:rPr>
                <a:t>      狗   熊 又  用 喇叭 大 声  喊：“大家 注意，动  物 王 国</a:t>
              </a:r>
              <a:r>
                <a:rPr lang="en-US" altLang="zh-CN" sz="2800" b="1" dirty="0">
                  <a:latin typeface="Calibri" panose="020F050202020403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sz="2800" b="1" dirty="0">
                  <a:latin typeface="Calibri" panose="020F0502020204030204" pitchFamily="34" charset="0"/>
                  <a:ea typeface="宋体" panose="02010600030101010101" pitchFamily="2" charset="-122"/>
                </a:rPr>
                <a:t>要在  明 天  开大会，请  你 们 都 参 加！”</a:t>
              </a:r>
              <a:endPara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88687" y="2849102"/>
              <a:ext cx="8712313" cy="33827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ɡuó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yào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zài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mínɡ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tiān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kāi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dà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huì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   </a:t>
              </a: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qǐnɡ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nǐ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 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men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dōu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 </a:t>
              </a: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cān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jiā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18877" y="2131253"/>
              <a:ext cx="8644050" cy="338278"/>
            </a:xfrm>
            <a:prstGeom prst="rect">
              <a:avLst/>
            </a:prstGeom>
            <a:noFill/>
          </p:spPr>
          <p:txBody>
            <a:bodyPr>
              <a:spAutoFit/>
            </a:bodyPr>
            <a:p>
              <a:pPr lvl="0" eaLnBrk="1" hangingPunct="1"/>
              <a:r>
                <a:rPr lang="en-US" altLang="zh-CN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  ɡǒu xiónɡ</a:t>
              </a:r>
              <a:r>
                <a:rPr lang="zh-CN" altLang="en-US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yòu yònɡ</a:t>
              </a:r>
              <a:r>
                <a:rPr lang="zh-CN" altLang="en-US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lǎ  bā </a:t>
              </a:r>
              <a:r>
                <a:rPr lang="zh-CN" altLang="en-US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dà</a:t>
              </a:r>
              <a:r>
                <a:rPr lang="zh-CN" altLang="en-US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shēnɡ</a:t>
              </a:r>
              <a:r>
                <a:rPr lang="zh-CN" altLang="en-US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hǎn</a:t>
              </a:r>
              <a:r>
                <a:rPr lang="zh-CN" altLang="en-US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       </a:t>
              </a:r>
              <a:r>
                <a:rPr lang="en-US" altLang="zh-CN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dà jiā</a:t>
              </a:r>
              <a:r>
                <a:rPr lang="zh-CN" altLang="en-US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zhù yì</a:t>
              </a:r>
              <a:r>
                <a:rPr lang="zh-CN" altLang="en-US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   </a:t>
              </a:r>
              <a:r>
                <a:rPr lang="en-US" altLang="zh-CN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dònɡ</a:t>
              </a:r>
              <a:r>
                <a:rPr lang="zh-CN" altLang="en-US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 </a:t>
              </a:r>
              <a:r>
                <a:rPr lang="en-US" altLang="zh-CN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wù</a:t>
              </a:r>
              <a:r>
                <a:rPr lang="zh-CN" altLang="en-US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wánɡ</a:t>
              </a:r>
              <a:endParaRPr lang="en-US" altLang="zh-CN" sz="1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cxnSp>
        <p:nvCxnSpPr>
          <p:cNvPr id="19" name="直接连接符 18"/>
          <p:cNvCxnSpPr/>
          <p:nvPr/>
        </p:nvCxnSpPr>
        <p:spPr>
          <a:xfrm>
            <a:off x="7380288" y="1924050"/>
            <a:ext cx="143986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547938" y="2544763"/>
            <a:ext cx="10795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圆角矩形 26"/>
          <p:cNvSpPr/>
          <p:nvPr/>
        </p:nvSpPr>
        <p:spPr>
          <a:xfrm>
            <a:off x="1095375" y="2112963"/>
            <a:ext cx="1298575" cy="498475"/>
          </a:xfrm>
          <a:prstGeom prst="round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250825" y="2544763"/>
            <a:ext cx="433388" cy="317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4"/>
          <p:cNvSpPr txBox="1"/>
          <p:nvPr/>
        </p:nvSpPr>
        <p:spPr>
          <a:xfrm>
            <a:off x="849313" y="2716213"/>
            <a:ext cx="5954712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从狗熊的这次通知中你知道了什么？</a:t>
            </a:r>
            <a:endParaRPr lang="zh-CN" altLang="en-US" sz="28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0" name="TextBox 5"/>
          <p:cNvSpPr txBox="1"/>
          <p:nvPr/>
        </p:nvSpPr>
        <p:spPr>
          <a:xfrm>
            <a:off x="985838" y="3216275"/>
            <a:ext cx="1266825" cy="19018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>
              <a:lnSpc>
                <a:spcPct val="140000"/>
              </a:lnSpc>
            </a:pPr>
            <a:r>
              <a:rPr lang="zh-CN" altLang="en-US" sz="2800" b="1" dirty="0">
                <a:solidFill>
                  <a:srgbClr val="66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事情：</a:t>
            </a:r>
            <a:endParaRPr lang="en-US" altLang="zh-CN" sz="2800" b="1" dirty="0">
              <a:solidFill>
                <a:srgbClr val="66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lnSpc>
                <a:spcPct val="140000"/>
              </a:lnSpc>
            </a:pPr>
            <a:r>
              <a:rPr lang="zh-CN" altLang="en-US" sz="2800" b="1" dirty="0">
                <a:solidFill>
                  <a:srgbClr val="66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人物：</a:t>
            </a:r>
            <a:endParaRPr lang="en-US" altLang="zh-CN" sz="2800" b="1" dirty="0">
              <a:solidFill>
                <a:srgbClr val="66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lnSpc>
                <a:spcPct val="140000"/>
              </a:lnSpc>
            </a:pPr>
            <a:r>
              <a:rPr lang="zh-CN" altLang="en-US" sz="2800" b="1" dirty="0">
                <a:solidFill>
                  <a:srgbClr val="66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时间：</a:t>
            </a:r>
            <a:endParaRPr lang="en-US" altLang="zh-CN" sz="2800" b="1" dirty="0">
              <a:solidFill>
                <a:srgbClr val="66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2" name="TextBox 25"/>
          <p:cNvSpPr txBox="1"/>
          <p:nvPr/>
        </p:nvSpPr>
        <p:spPr>
          <a:xfrm>
            <a:off x="2005013" y="3303588"/>
            <a:ext cx="2709862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动物王国开大会</a:t>
            </a:r>
            <a:endParaRPr lang="zh-CN" altLang="en-US" sz="28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4" name="TextBox 30"/>
          <p:cNvSpPr txBox="1"/>
          <p:nvPr/>
        </p:nvSpPr>
        <p:spPr>
          <a:xfrm>
            <a:off x="2000568" y="4022090"/>
            <a:ext cx="1627187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所有动物</a:t>
            </a:r>
            <a:endParaRPr lang="zh-CN" altLang="en-US" sz="28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86305" y="4599940"/>
            <a:ext cx="1255395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在明天</a:t>
            </a:r>
            <a:endParaRPr lang="zh-CN" altLang="en-US" sz="28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/>
      <p:bldP spid="30" grpId="0"/>
      <p:bldP spid="32" grpId="0"/>
      <p:bldP spid="3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1525588" y="279400"/>
            <a:ext cx="5545137" cy="2824163"/>
            <a:chOff x="1465514" y="231338"/>
            <a:chExt cx="5544616" cy="2824141"/>
          </a:xfrm>
        </p:grpSpPr>
        <p:pic>
          <p:nvPicPr>
            <p:cNvPr id="33796" name="Picture 2" descr="http://pic38.nipic.com/20140228/2531170_153015453000_2.jp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4881"/>
            <a:stretch>
              <a:fillRect/>
            </a:stretch>
          </p:blipFill>
          <p:spPr>
            <a:xfrm>
              <a:off x="2627784" y="231338"/>
              <a:ext cx="2829563" cy="259420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3797" name="TextBox 3"/>
            <p:cNvSpPr txBox="1"/>
            <p:nvPr/>
          </p:nvSpPr>
          <p:spPr>
            <a:xfrm>
              <a:off x="1465514" y="1670484"/>
              <a:ext cx="5544616" cy="1384995"/>
            </a:xfrm>
            <a:prstGeom prst="rect">
              <a:avLst/>
            </a:prstGeom>
            <a:solidFill>
              <a:srgbClr val="CCFFCC"/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lnSpc>
                  <a:spcPct val="150000"/>
                </a:lnSpc>
              </a:pPr>
              <a:r>
                <a:rPr lang="zh-CN" altLang="en-US" sz="2800" b="1" dirty="0">
                  <a:latin typeface="Calibri" panose="020F0502020204030204" pitchFamily="34" charset="0"/>
                  <a:ea typeface="宋体" panose="02010600030101010101" pitchFamily="2" charset="-122"/>
                </a:rPr>
                <a:t>        </a:t>
              </a:r>
              <a:r>
                <a:rPr lang="zh-CN" altLang="en-US" sz="2800" b="1" dirty="0">
                  <a:solidFill>
                    <a:srgbClr val="0000FF"/>
                  </a:solidFill>
                  <a:latin typeface="Calibri" panose="020F0502020204030204" pitchFamily="34" charset="0"/>
                  <a:ea typeface="宋体" panose="02010600030101010101" pitchFamily="2" charset="-122"/>
                </a:rPr>
                <a:t>大家注意，动物王国要在明天开大会，请你们都参加！</a:t>
              </a:r>
              <a:endParaRPr lang="zh-CN" altLang="en-US" sz="28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611188" y="3103563"/>
            <a:ext cx="7777162" cy="1284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 再看看大狗熊的通知，思考为什么这次大灰狼又说大会开不了呢？</a:t>
            </a:r>
            <a:endParaRPr lang="zh-CN" altLang="en-US" sz="28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8" name="Picture 2" descr="http://www.hui-ben.com/yiwu/20150207/news_img/2012101817045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1203325"/>
            <a:ext cx="2151063" cy="31083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3419475" y="700088"/>
            <a:ext cx="3455988" cy="1511300"/>
            <a:chOff x="3419872" y="699542"/>
            <a:chExt cx="3456384" cy="1512168"/>
          </a:xfrm>
        </p:grpSpPr>
        <p:sp>
          <p:nvSpPr>
            <p:cNvPr id="6" name="圆角矩形标注 5"/>
            <p:cNvSpPr/>
            <p:nvPr/>
          </p:nvSpPr>
          <p:spPr>
            <a:xfrm>
              <a:off x="3419872" y="699542"/>
              <a:ext cx="3456384" cy="1512168"/>
            </a:xfrm>
            <a:prstGeom prst="wedgeRoundRectCallout">
              <a:avLst>
                <a:gd name="adj1" fmla="val -74571"/>
                <a:gd name="adj2" fmla="val 41084"/>
                <a:gd name="adj3" fmla="val 16667"/>
              </a:avLst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822" name="TextBox 6"/>
            <p:cNvSpPr txBox="1"/>
            <p:nvPr/>
          </p:nvSpPr>
          <p:spPr>
            <a:xfrm>
              <a:off x="3419872" y="788099"/>
              <a:ext cx="3456384" cy="1200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zh-CN" altLang="en-US" sz="2400" b="1" dirty="0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    因为你没告诉大家，在明天什么时候开，上午还是下午，几点钟开。</a:t>
              </a:r>
              <a:endPara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824163" y="2355850"/>
            <a:ext cx="5675312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00B05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28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大灰狼的话指出了狗熊通知的</a:t>
            </a:r>
            <a:r>
              <a:rPr lang="zh-CN" altLang="en-US" sz="32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时间不具体</a:t>
            </a:r>
            <a:r>
              <a:rPr lang="zh-CN" altLang="en-US" sz="28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，大家不知道大会明天几点开。</a:t>
            </a:r>
            <a:endParaRPr lang="zh-CN" altLang="en-US" sz="2800" b="1" dirty="0">
              <a:solidFill>
                <a:srgbClr val="0000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/>
        </p:nvGrpSpPr>
        <p:grpSpPr>
          <a:xfrm>
            <a:off x="146050" y="1276350"/>
            <a:ext cx="8890000" cy="1554163"/>
            <a:chOff x="588687" y="2131253"/>
            <a:chExt cx="8746990" cy="1553953"/>
          </a:xfrm>
        </p:grpSpPr>
        <p:sp>
          <p:nvSpPr>
            <p:cNvPr id="35847" name="TextBox 2"/>
            <p:cNvSpPr txBox="1"/>
            <p:nvPr/>
          </p:nvSpPr>
          <p:spPr>
            <a:xfrm>
              <a:off x="588687" y="2300485"/>
              <a:ext cx="8746990" cy="138472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lnSpc>
                  <a:spcPct val="150000"/>
                </a:lnSpc>
              </a:pPr>
              <a:r>
                <a:rPr lang="zh-CN" altLang="en-US" sz="2800" b="1" dirty="0">
                  <a:latin typeface="Calibri" panose="020F0502020204030204" pitchFamily="34" charset="0"/>
                  <a:ea typeface="宋体" panose="02010600030101010101" pitchFamily="2" charset="-122"/>
                </a:rPr>
                <a:t>      狗 熊  又  用 喇叭 大 声  喊：“大家 注意，动  物 王  国要 在  明 天   上  午八点  开大会，请  你 们 都 参加！”</a:t>
              </a:r>
              <a:endPara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88687" y="2848706"/>
              <a:ext cx="8514258" cy="33809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ɡuó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yào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zài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mínɡ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tiān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shànɡ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wǔ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 </a:t>
              </a: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bā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diǎn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kāi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dà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huì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  </a:t>
              </a: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qǐnɡ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nǐ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 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men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dōu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cān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jiā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54289" y="2131253"/>
              <a:ext cx="8587670" cy="338092"/>
            </a:xfrm>
            <a:prstGeom prst="rect">
              <a:avLst/>
            </a:prstGeom>
            <a:noFill/>
          </p:spPr>
          <p:txBody>
            <a:bodyPr>
              <a:spAutoFit/>
            </a:bodyPr>
            <a:p>
              <a:pPr lvl="0" eaLnBrk="1" hangingPunct="1"/>
              <a:r>
                <a:rPr lang="en-US" altLang="zh-CN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   ɡǒu xiónɡ</a:t>
              </a:r>
              <a:r>
                <a:rPr lang="zh-CN" altLang="en-US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yòu yònɡ</a:t>
              </a:r>
              <a:r>
                <a:rPr lang="zh-CN" altLang="en-US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lǎ bā</a:t>
              </a:r>
              <a:r>
                <a:rPr lang="zh-CN" altLang="en-US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  </a:t>
              </a:r>
              <a:r>
                <a:rPr lang="en-US" altLang="zh-CN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dà</a:t>
              </a:r>
              <a:r>
                <a:rPr lang="zh-CN" altLang="en-US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shēnɡ</a:t>
              </a:r>
              <a:r>
                <a:rPr lang="zh-CN" altLang="en-US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hǎn</a:t>
              </a:r>
              <a:r>
                <a:rPr lang="zh-CN" altLang="en-US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       </a:t>
              </a:r>
              <a:r>
                <a:rPr lang="en-US" altLang="zh-CN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dà jiā</a:t>
              </a:r>
              <a:r>
                <a:rPr lang="zh-CN" altLang="en-US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zhù yì</a:t>
              </a:r>
              <a:r>
                <a:rPr lang="zh-CN" altLang="en-US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   </a:t>
              </a:r>
              <a:r>
                <a:rPr lang="en-US" altLang="zh-CN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dònɡ</a:t>
              </a:r>
              <a:r>
                <a:rPr lang="zh-CN" altLang="en-US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 </a:t>
              </a:r>
              <a:r>
                <a:rPr lang="en-US" altLang="zh-CN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wù</a:t>
              </a:r>
              <a:r>
                <a:rPr lang="zh-CN" altLang="en-US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wánɡ</a:t>
              </a:r>
              <a:endParaRPr lang="en-US" altLang="zh-CN" sz="1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132138" y="339725"/>
            <a:ext cx="2735263" cy="708025"/>
          </a:xfrm>
          <a:prstGeom prst="rect">
            <a:avLst/>
          </a:prstGeom>
          <a:ln w="34925" cmpd="dbl">
            <a:solidFill>
              <a:srgbClr val="00B050"/>
            </a:solidFill>
            <a:prstDash val="sysDot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第三次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6238" y="2830513"/>
            <a:ext cx="595630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现在大家能按时来参加森林大会吗？</a:t>
            </a:r>
            <a:endParaRPr lang="zh-CN" altLang="en-US" sz="28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76400" y="3611563"/>
            <a:ext cx="1111250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不能</a:t>
            </a:r>
            <a:endParaRPr lang="zh-CN" altLang="en-US" sz="36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58370" name="Picture 2" descr="http://www.91feizhuliu.com/uploads/allimg/130620/194I631b-13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80088" y="3208338"/>
            <a:ext cx="1905000" cy="1905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25450" y="1231900"/>
            <a:ext cx="8501063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狗熊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英文名为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Bear,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是熊的一种，又称“黑熊”，哺乳动物，身体肥大，会游泳，能爬树。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grpSp>
        <p:nvGrpSpPr>
          <p:cNvPr id="5123" name="组合 1"/>
          <p:cNvGrpSpPr/>
          <p:nvPr/>
        </p:nvGrpSpPr>
        <p:grpSpPr>
          <a:xfrm>
            <a:off x="179388" y="84138"/>
            <a:ext cx="2927350" cy="1003300"/>
            <a:chOff x="179512" y="84330"/>
            <a:chExt cx="2927161" cy="1002532"/>
          </a:xfrm>
        </p:grpSpPr>
        <p:grpSp>
          <p:nvGrpSpPr>
            <p:cNvPr id="5125" name="组合 3"/>
            <p:cNvGrpSpPr/>
            <p:nvPr/>
          </p:nvGrpSpPr>
          <p:grpSpPr>
            <a:xfrm>
              <a:off x="885872" y="483518"/>
              <a:ext cx="2220801" cy="544595"/>
              <a:chOff x="1610558" y="939497"/>
              <a:chExt cx="2221001" cy="659622"/>
            </a:xfrm>
          </p:grpSpPr>
          <p:pic>
            <p:nvPicPr>
              <p:cNvPr id="5127" name="图片 1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EFD"/>
                  </a:clrFrom>
                  <a:clrTo>
                    <a:srgbClr val="FFFEFD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743398" y="991683"/>
                <a:ext cx="2088161" cy="6074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128" name="文本框 2"/>
              <p:cNvSpPr txBox="1"/>
              <p:nvPr/>
            </p:nvSpPr>
            <p:spPr>
              <a:xfrm>
                <a:off x="1610558" y="939497"/>
                <a:ext cx="1927143" cy="6341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lvl="0" algn="ctr" eaLnBrk="1" hangingPunct="1"/>
                <a:r>
                  <a:rPr lang="zh-CN" altLang="en-US" sz="2800" b="1" dirty="0">
                    <a:solidFill>
                      <a:srgbClr val="0070C0"/>
                    </a:solidFill>
                    <a:latin typeface="黑体" panose="02010600030101010101" pitchFamily="49" charset="-122"/>
                    <a:ea typeface="黑体" panose="02010600030101010101" pitchFamily="49" charset="-122"/>
                  </a:rPr>
                  <a:t>知识备查</a:t>
                </a:r>
                <a:endParaRPr lang="zh-CN" altLang="en-US" sz="2800" b="1" dirty="0">
                  <a:solidFill>
                    <a:srgbClr val="0070C0"/>
                  </a:solidFill>
                  <a:latin typeface="黑体" panose="02010600030101010101" pitchFamily="49" charset="-122"/>
                  <a:ea typeface="黑体" panose="02010600030101010101" pitchFamily="49" charset="-122"/>
                </a:endParaRPr>
              </a:p>
            </p:txBody>
          </p:sp>
        </p:grpSp>
        <p:pic>
          <p:nvPicPr>
            <p:cNvPr id="5126" name="Picture 8" descr="F:\外部文件\状元矢量无对联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9512" y="84330"/>
              <a:ext cx="991131" cy="1002532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5133" name="Picture 13" descr="C:\Documents and Settings\Administrator\桌面\人一语大课堂（下）\人一语大课堂正文\续134.tif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993"/>
          <a:stretch>
            <a:fillRect/>
          </a:stretch>
        </p:blipFill>
        <p:spPr bwMode="auto">
          <a:xfrm>
            <a:off x="2796863" y="2283717"/>
            <a:ext cx="3597810" cy="27560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1123950" y="411163"/>
            <a:ext cx="2808288" cy="1484312"/>
            <a:chOff x="3034691" y="2760191"/>
            <a:chExt cx="3168574" cy="1728192"/>
          </a:xfrm>
        </p:grpSpPr>
        <p:sp>
          <p:nvSpPr>
            <p:cNvPr id="3" name="云形标注 2"/>
            <p:cNvSpPr/>
            <p:nvPr/>
          </p:nvSpPr>
          <p:spPr>
            <a:xfrm>
              <a:off x="3034691" y="2760191"/>
              <a:ext cx="3168574" cy="1728192"/>
            </a:xfrm>
            <a:prstGeom prst="cloudCallout">
              <a:avLst>
                <a:gd name="adj1" fmla="val -39059"/>
                <a:gd name="adj2" fmla="val 72418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875" name="TextBox 3"/>
            <p:cNvSpPr txBox="1"/>
            <p:nvPr/>
          </p:nvSpPr>
          <p:spPr>
            <a:xfrm>
              <a:off x="3419896" y="3129930"/>
              <a:ext cx="2783369" cy="96739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zh-CN" altLang="en-US" sz="2400" b="1" dirty="0">
                  <a:solidFill>
                    <a:srgbClr val="FF00FF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为什么不能？是谁说出了原因？</a:t>
              </a:r>
              <a:endParaRPr lang="zh-CN" altLang="en-US" sz="24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  <p:pic>
        <p:nvPicPr>
          <p:cNvPr id="36867" name="Picture 7" descr="http://www.ppt123.net/beijing/UploadFiles_8374/201203/2012032517501559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284413"/>
            <a:ext cx="2247900" cy="2085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8" name="AutoShape 9" descr="http://img1.juimg.com/141207/330520-14120H33I084.jpg"/>
          <p:cNvSpPr>
            <a:spLocks noChangeAspect="1"/>
          </p:cNvSpPr>
          <p:nvPr/>
        </p:nvSpPr>
        <p:spPr>
          <a:xfrm>
            <a:off x="52388" y="-136525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113588" y="1806575"/>
            <a:ext cx="2054225" cy="3282950"/>
            <a:chOff x="7112838" y="1806557"/>
            <a:chExt cx="2055495" cy="3282274"/>
          </a:xfrm>
        </p:grpSpPr>
        <p:pic>
          <p:nvPicPr>
            <p:cNvPr id="36872" name="Picture 11" descr="http://img1.juimg.com/141207/330520-14120H33I084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12838" y="2329777"/>
              <a:ext cx="2055495" cy="275905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6873" name="TextBox 8"/>
            <p:cNvSpPr txBox="1"/>
            <p:nvPr/>
          </p:nvSpPr>
          <p:spPr>
            <a:xfrm>
              <a:off x="7380312" y="1806557"/>
              <a:ext cx="1266693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2800" b="1" dirty="0">
                  <a:solidFill>
                    <a:srgbClr val="0000FF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梅花鹿</a:t>
              </a:r>
              <a:endPara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  <p:sp>
        <p:nvSpPr>
          <p:cNvPr id="7" name="椭圆形标注 6"/>
          <p:cNvSpPr/>
          <p:nvPr/>
        </p:nvSpPr>
        <p:spPr>
          <a:xfrm>
            <a:off x="4286250" y="1139825"/>
            <a:ext cx="2736850" cy="1512888"/>
          </a:xfrm>
          <a:prstGeom prst="wedgeEllipseCallout">
            <a:avLst>
              <a:gd name="adj1" fmla="val 64463"/>
              <a:gd name="adj2" fmla="val 61240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r>
              <a:rPr lang="zh-CN" altLang="en-US" sz="2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大会在哪儿开呀？你得说清楚。</a:t>
            </a:r>
            <a:endParaRPr lang="zh-CN" altLang="en-US" sz="26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68588" y="3197225"/>
            <a:ext cx="3960812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</a:rPr>
              <a:t>        狗熊的通知没有告诉大家</a:t>
            </a:r>
            <a:r>
              <a:rPr lang="zh-CN" altLang="en-US" sz="3600" b="1" u="sng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开会的地点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/>
        </p:nvGrpSpPr>
        <p:grpSpPr>
          <a:xfrm>
            <a:off x="101600" y="1808163"/>
            <a:ext cx="8929688" cy="1554162"/>
            <a:chOff x="588688" y="2131253"/>
            <a:chExt cx="8929803" cy="1553234"/>
          </a:xfrm>
        </p:grpSpPr>
        <p:sp>
          <p:nvSpPr>
            <p:cNvPr id="37894" name="TextBox 2"/>
            <p:cNvSpPr txBox="1"/>
            <p:nvPr/>
          </p:nvSpPr>
          <p:spPr>
            <a:xfrm>
              <a:off x="588688" y="2300485"/>
              <a:ext cx="8893290" cy="138400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lnSpc>
                  <a:spcPct val="150000"/>
                </a:lnSpc>
              </a:pPr>
              <a:r>
                <a:rPr lang="zh-CN" altLang="en-US" sz="2800" b="1" dirty="0">
                  <a:latin typeface="Calibri" panose="020F0502020204030204" pitchFamily="34" charset="0"/>
                  <a:ea typeface="宋体" panose="02010600030101010101" pitchFamily="2" charset="-122"/>
                </a:rPr>
                <a:t>      狗熊   又 用 喇叭 大 声  喊：“ 明  天  上  午八 点，在森 林 广    场  开大会，请大 家 准 时 参 加！”</a:t>
              </a:r>
              <a:endPara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88688" y="2848375"/>
              <a:ext cx="7850289" cy="33793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sēn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lín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ɡuǎnɡ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chǎnɡ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kāi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dà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huì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  </a:t>
              </a: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qǐnɡ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dà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jiā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zhǔn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shí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cān</a:t>
              </a: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  </a:t>
              </a:r>
              <a:r>
                <a:rPr kumimoji="0" lang="en-US" altLang="zh-CN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jiā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18879" y="2131253"/>
              <a:ext cx="8699612" cy="337935"/>
            </a:xfrm>
            <a:prstGeom prst="rect">
              <a:avLst/>
            </a:prstGeom>
            <a:noFill/>
          </p:spPr>
          <p:txBody>
            <a:bodyPr>
              <a:spAutoFit/>
            </a:bodyPr>
            <a:p>
              <a:pPr lvl="0" eaLnBrk="1" hangingPunct="1"/>
              <a:r>
                <a:rPr lang="en-US" altLang="zh-CN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 ɡǒu xiónɡ</a:t>
              </a:r>
              <a:r>
                <a:rPr lang="zh-CN" altLang="en-US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yòu yònɡ</a:t>
              </a:r>
              <a:r>
                <a:rPr lang="zh-CN" altLang="en-US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lǎ bā</a:t>
              </a:r>
              <a:r>
                <a:rPr lang="zh-CN" altLang="en-US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  </a:t>
              </a:r>
              <a:r>
                <a:rPr lang="en-US" altLang="zh-CN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dà</a:t>
              </a:r>
              <a:r>
                <a:rPr lang="zh-CN" altLang="en-US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shēnɡ</a:t>
              </a:r>
              <a:r>
                <a:rPr lang="zh-CN" altLang="en-US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hǎn</a:t>
              </a:r>
              <a:r>
                <a:rPr lang="zh-CN" altLang="en-US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      </a:t>
              </a:r>
              <a:r>
                <a:rPr lang="en-US" altLang="zh-CN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mínɡ tiān shànɡ wǔ  bā diǎn </a:t>
              </a:r>
              <a:r>
                <a:rPr lang="zh-CN" altLang="en-US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  </a:t>
              </a:r>
              <a:r>
                <a:rPr lang="en-US" altLang="zh-CN" sz="1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zài</a:t>
              </a:r>
              <a:endParaRPr lang="en-US" altLang="zh-CN" sz="1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132138" y="339725"/>
            <a:ext cx="2735263" cy="708025"/>
          </a:xfrm>
          <a:prstGeom prst="rect">
            <a:avLst/>
          </a:prstGeom>
          <a:ln w="34925" cmpd="dbl">
            <a:solidFill>
              <a:srgbClr val="00B050"/>
            </a:solidFill>
            <a:prstDash val="sysDot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第四次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188" y="1263650"/>
            <a:ext cx="5956300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最后狗熊是怎样成功地通知大家的？</a:t>
            </a:r>
            <a:endParaRPr lang="en-US" altLang="zh-CN" sz="28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1382713" y="123825"/>
            <a:ext cx="5276850" cy="2824163"/>
            <a:chOff x="1465514" y="231338"/>
            <a:chExt cx="5277650" cy="2824141"/>
          </a:xfrm>
        </p:grpSpPr>
        <p:pic>
          <p:nvPicPr>
            <p:cNvPr id="38931" name="Picture 2" descr="http://pic38.nipic.com/20140228/2531170_153015453000_2.jp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4881"/>
            <a:stretch>
              <a:fillRect/>
            </a:stretch>
          </p:blipFill>
          <p:spPr>
            <a:xfrm>
              <a:off x="2627784" y="231338"/>
              <a:ext cx="2829563" cy="259420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8932" name="TextBox 3"/>
            <p:cNvSpPr txBox="1"/>
            <p:nvPr/>
          </p:nvSpPr>
          <p:spPr>
            <a:xfrm>
              <a:off x="1465514" y="1670484"/>
              <a:ext cx="5277650" cy="1384995"/>
            </a:xfrm>
            <a:prstGeom prst="rect">
              <a:avLst/>
            </a:prstGeom>
            <a:solidFill>
              <a:srgbClr val="CCFFCC"/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lnSpc>
                  <a:spcPct val="150000"/>
                </a:lnSpc>
              </a:pPr>
              <a:r>
                <a:rPr lang="zh-CN" altLang="en-US" sz="2800" b="1" dirty="0">
                  <a:latin typeface="Calibri" panose="020F0502020204030204" pitchFamily="34" charset="0"/>
                  <a:ea typeface="宋体" panose="02010600030101010101" pitchFamily="2" charset="-122"/>
                </a:rPr>
                <a:t>        </a:t>
              </a:r>
              <a:r>
                <a:rPr lang="zh-CN" altLang="en-US" sz="2800" b="1" dirty="0">
                  <a:solidFill>
                    <a:srgbClr val="0000FF"/>
                  </a:solidFill>
                  <a:latin typeface="Calibri" panose="020F0502020204030204" pitchFamily="34" charset="0"/>
                  <a:ea typeface="宋体" panose="02010600030101010101" pitchFamily="2" charset="-122"/>
                </a:rPr>
                <a:t>明天上午八点，在森林广场开大会，请大家准时参加！</a:t>
              </a:r>
              <a:endParaRPr lang="zh-CN" altLang="en-US" sz="28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2211388" y="2255838"/>
            <a:ext cx="2068513" cy="0"/>
          </a:xfrm>
          <a:prstGeom prst="line">
            <a:avLst/>
          </a:prstGeom>
          <a:ln w="4445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8"/>
          <p:cNvGrpSpPr/>
          <p:nvPr/>
        </p:nvGrpSpPr>
        <p:grpSpPr>
          <a:xfrm>
            <a:off x="6553200" y="3189288"/>
            <a:ext cx="1317625" cy="1603375"/>
            <a:chOff x="7072364" y="1673906"/>
            <a:chExt cx="1318020" cy="1603248"/>
          </a:xfrm>
        </p:grpSpPr>
        <p:pic>
          <p:nvPicPr>
            <p:cNvPr id="38929" name="图片 13"/>
            <p:cNvPicPr>
              <a:picLocks noChangeAspect="1"/>
            </p:cNvPicPr>
            <p:nvPr/>
          </p:nvPicPr>
          <p:blipFill>
            <a:blip r:embed="rId2"/>
            <a:srcRect l="66737" b="50000"/>
            <a:stretch>
              <a:fillRect/>
            </a:stretch>
          </p:blipFill>
          <p:spPr>
            <a:xfrm>
              <a:off x="7072364" y="1673906"/>
              <a:ext cx="1318020" cy="160324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" name="矩形 16"/>
            <p:cNvSpPr/>
            <p:nvPr/>
          </p:nvSpPr>
          <p:spPr>
            <a:xfrm>
              <a:off x="7308973" y="2385050"/>
              <a:ext cx="1008364" cy="52383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400" normalizeH="0" baseline="0" noProof="0" dirty="0">
                  <a:ln>
                    <a:noFill/>
                  </a:ln>
                  <a:solidFill>
                    <a:srgbClr val="FF00FF"/>
                  </a:solidFill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人物</a:t>
              </a:r>
              <a:endParaRPr kumimoji="0" lang="zh-CN" altLang="en-US" sz="2800" b="1" i="0" u="none" strike="noStrike" kern="1200" cap="none" spc="40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00113" y="3268663"/>
            <a:ext cx="1311275" cy="1603375"/>
            <a:chOff x="1604658" y="2067694"/>
            <a:chExt cx="1310972" cy="1603248"/>
          </a:xfrm>
        </p:grpSpPr>
        <p:pic>
          <p:nvPicPr>
            <p:cNvPr id="38927" name="图片 6"/>
            <p:cNvPicPr>
              <a:picLocks noChangeAspect="1"/>
            </p:cNvPicPr>
            <p:nvPr/>
          </p:nvPicPr>
          <p:blipFill>
            <a:blip r:embed="rId2"/>
            <a:srcRect r="66914" b="50000"/>
            <a:stretch>
              <a:fillRect/>
            </a:stretch>
          </p:blipFill>
          <p:spPr>
            <a:xfrm>
              <a:off x="1604658" y="2067694"/>
              <a:ext cx="1310972" cy="160324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" name="矩形 19"/>
            <p:cNvSpPr/>
            <p:nvPr/>
          </p:nvSpPr>
          <p:spPr>
            <a:xfrm>
              <a:off x="1801463" y="2782012"/>
              <a:ext cx="1009417" cy="52383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400" normalizeH="0" baseline="0" noProof="0" dirty="0">
                  <a:ln>
                    <a:noFill/>
                  </a:ln>
                  <a:solidFill>
                    <a:srgbClr val="FF00FF"/>
                  </a:solidFill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时间</a:t>
              </a:r>
              <a:endParaRPr kumimoji="0" lang="zh-CN" altLang="en-US" sz="2800" b="1" i="0" u="none" strike="noStrike" kern="1200" cap="none" spc="40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867025" y="3189288"/>
            <a:ext cx="1319213" cy="1603375"/>
            <a:chOff x="3347864" y="2252360"/>
            <a:chExt cx="1318020" cy="1603248"/>
          </a:xfrm>
        </p:grpSpPr>
        <p:pic>
          <p:nvPicPr>
            <p:cNvPr id="38925" name="图片 7"/>
            <p:cNvPicPr>
              <a:picLocks noChangeAspect="1"/>
            </p:cNvPicPr>
            <p:nvPr/>
          </p:nvPicPr>
          <p:blipFill>
            <a:blip r:embed="rId2"/>
            <a:srcRect l="66737" b="50000"/>
            <a:stretch>
              <a:fillRect/>
            </a:stretch>
          </p:blipFill>
          <p:spPr>
            <a:xfrm>
              <a:off x="3347864" y="2252360"/>
              <a:ext cx="1318020" cy="160324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" name="矩形 22"/>
            <p:cNvSpPr/>
            <p:nvPr/>
          </p:nvSpPr>
          <p:spPr>
            <a:xfrm>
              <a:off x="3563569" y="2965091"/>
              <a:ext cx="1008737" cy="52383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400" normalizeH="0" baseline="0" noProof="0" dirty="0">
                  <a:ln>
                    <a:noFill/>
                  </a:ln>
                  <a:solidFill>
                    <a:srgbClr val="FF00FF"/>
                  </a:solidFill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地点</a:t>
              </a:r>
              <a:endParaRPr kumimoji="0" lang="zh-CN" altLang="en-US" sz="2800" b="1" i="0" u="none" strike="noStrike" kern="1200" cap="none" spc="40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748213" y="3179763"/>
            <a:ext cx="1311275" cy="1603375"/>
            <a:chOff x="5329158" y="1489240"/>
            <a:chExt cx="1310972" cy="1603248"/>
          </a:xfrm>
        </p:grpSpPr>
        <p:pic>
          <p:nvPicPr>
            <p:cNvPr id="38923" name="图片 12"/>
            <p:cNvPicPr>
              <a:picLocks noChangeAspect="1"/>
            </p:cNvPicPr>
            <p:nvPr/>
          </p:nvPicPr>
          <p:blipFill>
            <a:blip r:embed="rId2"/>
            <a:srcRect r="66914" b="50000"/>
            <a:stretch>
              <a:fillRect/>
            </a:stretch>
          </p:blipFill>
          <p:spPr>
            <a:xfrm>
              <a:off x="5329158" y="1489240"/>
              <a:ext cx="1310972" cy="160324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" name="矩形 25"/>
            <p:cNvSpPr/>
            <p:nvPr/>
          </p:nvSpPr>
          <p:spPr>
            <a:xfrm>
              <a:off x="5500568" y="2186097"/>
              <a:ext cx="1007829" cy="52383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400" normalizeH="0" baseline="0" noProof="0" dirty="0">
                  <a:ln>
                    <a:noFill/>
                  </a:ln>
                  <a:solidFill>
                    <a:srgbClr val="FF00FF"/>
                  </a:solidFill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事情</a:t>
              </a:r>
              <a:endParaRPr kumimoji="0" lang="zh-CN" altLang="en-US" sz="2800" b="1" i="0" u="none" strike="noStrike" kern="1200" cap="none" spc="40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endParaRPr>
            </a:p>
          </p:txBody>
        </p:sp>
      </p:grpSp>
      <p:cxnSp>
        <p:nvCxnSpPr>
          <p:cNvPr id="29" name="直接连接符 28"/>
          <p:cNvCxnSpPr/>
          <p:nvPr/>
        </p:nvCxnSpPr>
        <p:spPr>
          <a:xfrm>
            <a:off x="5024438" y="2211388"/>
            <a:ext cx="1419225" cy="0"/>
          </a:xfrm>
          <a:prstGeom prst="line">
            <a:avLst/>
          </a:prstGeom>
          <a:ln w="4445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1543050" y="2787650"/>
            <a:ext cx="1001713" cy="0"/>
          </a:xfrm>
          <a:prstGeom prst="line">
            <a:avLst/>
          </a:prstGeom>
          <a:ln w="4445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3282950" y="2816225"/>
            <a:ext cx="676275" cy="0"/>
          </a:xfrm>
          <a:prstGeom prst="line">
            <a:avLst/>
          </a:prstGeom>
          <a:ln w="4445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TextBox 1"/>
          <p:cNvSpPr txBox="1"/>
          <p:nvPr/>
        </p:nvSpPr>
        <p:spPr>
          <a:xfrm>
            <a:off x="896938" y="674688"/>
            <a:ext cx="2347912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结局是什么？</a:t>
            </a:r>
            <a:endParaRPr lang="zh-CN" altLang="en-US" sz="28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55650" y="1120775"/>
            <a:ext cx="7805738" cy="1538288"/>
            <a:chOff x="755576" y="1120407"/>
            <a:chExt cx="7806605" cy="1538400"/>
          </a:xfrm>
        </p:grpSpPr>
        <p:sp>
          <p:nvSpPr>
            <p:cNvPr id="4" name="TextBox 3"/>
            <p:cNvSpPr txBox="1"/>
            <p:nvPr/>
          </p:nvSpPr>
          <p:spPr>
            <a:xfrm>
              <a:off x="785742" y="1120407"/>
              <a:ext cx="7776439" cy="1200237"/>
            </a:xfrm>
            <a:prstGeom prst="rect">
              <a:avLst/>
            </a:prstGeom>
            <a:noFill/>
          </p:spPr>
          <p:txBody>
            <a:bodyPr>
              <a:spAutoFit/>
            </a:bodyPr>
            <a:p>
              <a:pPr lvl="0" eaLnBrk="1" hangingPunct="1">
                <a:lnSpc>
                  <a:spcPct val="200000"/>
                </a:lnSpc>
              </a:pPr>
              <a:r>
                <a:rPr lang="en-US" altLang="zh-CN" b="1" dirty="0">
                  <a:latin typeface="宋体" panose="02010600030101010101" pitchFamily="2" charset="-122"/>
                  <a:ea typeface="宋体" panose="02010600030101010101" pitchFamily="2" charset="-122"/>
                </a:rPr>
                <a:t>      dì</a:t>
              </a:r>
              <a:r>
                <a:rPr lang="zh-CN" altLang="en-US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b="1" dirty="0">
                  <a:latin typeface="宋体" panose="02010600030101010101" pitchFamily="2" charset="-122"/>
                  <a:ea typeface="宋体" panose="02010600030101010101" pitchFamily="2" charset="-122"/>
                </a:rPr>
                <a:t>èr</a:t>
              </a:r>
              <a:r>
                <a:rPr lang="zh-CN" altLang="en-US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b="1" dirty="0">
                  <a:latin typeface="宋体" panose="02010600030101010101" pitchFamily="2" charset="-122"/>
                  <a:ea typeface="宋体" panose="02010600030101010101" pitchFamily="2" charset="-122"/>
                </a:rPr>
                <a:t>tiān</a:t>
              </a:r>
              <a:r>
                <a:rPr lang="zh-CN" altLang="en-US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b="1" dirty="0">
                  <a:latin typeface="宋体" panose="02010600030101010101" pitchFamily="2" charset="-122"/>
                  <a:ea typeface="宋体" panose="02010600030101010101" pitchFamily="2" charset="-122"/>
                </a:rPr>
                <a:t>shànɡ</a:t>
              </a:r>
              <a:r>
                <a:rPr lang="zh-CN" altLang="en-US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b="1" dirty="0">
                  <a:latin typeface="宋体" panose="02010600030101010101" pitchFamily="2" charset="-122"/>
                  <a:ea typeface="宋体" panose="02010600030101010101" pitchFamily="2" charset="-122"/>
                </a:rPr>
                <a:t>wǔ   dònɡ</a:t>
              </a:r>
              <a:r>
                <a:rPr lang="zh-CN" altLang="en-US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b="1" dirty="0">
                  <a:latin typeface="宋体" panose="02010600030101010101" pitchFamily="2" charset="-122"/>
                  <a:ea typeface="宋体" panose="02010600030101010101" pitchFamily="2" charset="-122"/>
                </a:rPr>
                <a:t>wù</a:t>
              </a:r>
              <a:r>
                <a:rPr lang="zh-CN" altLang="en-US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b="1" dirty="0">
                  <a:latin typeface="宋体" panose="02010600030101010101" pitchFamily="2" charset="-122"/>
                  <a:ea typeface="宋体" panose="02010600030101010101" pitchFamily="2" charset="-122"/>
                </a:rPr>
                <a:t>men</a:t>
              </a:r>
              <a:r>
                <a:rPr lang="zh-CN" altLang="en-US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b="1" dirty="0">
                  <a:latin typeface="宋体" panose="02010600030101010101" pitchFamily="2" charset="-122"/>
                  <a:ea typeface="宋体" panose="02010600030101010101" pitchFamily="2" charset="-122"/>
                </a:rPr>
                <a:t>dōu lái</a:t>
              </a:r>
              <a:r>
                <a:rPr lang="zh-CN" altLang="en-US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b="1" dirty="0">
                  <a:latin typeface="宋体" panose="02010600030101010101" pitchFamily="2" charset="-122"/>
                  <a:ea typeface="宋体" panose="02010600030101010101" pitchFamily="2" charset="-122"/>
                </a:rPr>
                <a:t>dào</a:t>
              </a:r>
              <a:r>
                <a:rPr lang="zh-CN" altLang="en-US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b="1" dirty="0">
                  <a:latin typeface="宋体" panose="02010600030101010101" pitchFamily="2" charset="-122"/>
                  <a:ea typeface="宋体" panose="02010600030101010101" pitchFamily="2" charset="-122"/>
                </a:rPr>
                <a:t>sēn</a:t>
              </a:r>
              <a:r>
                <a:rPr lang="zh-CN" altLang="en-US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b="1" dirty="0">
                  <a:latin typeface="宋体" panose="02010600030101010101" pitchFamily="2" charset="-122"/>
                  <a:ea typeface="宋体" panose="02010600030101010101" pitchFamily="2" charset="-122"/>
                </a:rPr>
                <a:t>lín</a:t>
              </a:r>
              <a:r>
                <a:rPr lang="zh-CN" altLang="en-US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b="1" dirty="0">
                  <a:latin typeface="宋体" panose="02010600030101010101" pitchFamily="2" charset="-122"/>
                  <a:ea typeface="宋体" panose="02010600030101010101" pitchFamily="2" charset="-122"/>
                </a:rPr>
                <a:t>ɡǎnɡ</a:t>
              </a:r>
              <a:r>
                <a:rPr lang="zh-CN" altLang="en-US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b="1" dirty="0">
                  <a:latin typeface="宋体" panose="02010600030101010101" pitchFamily="2" charset="-122"/>
                  <a:ea typeface="宋体" panose="02010600030101010101" pitchFamily="2" charset="-122"/>
                </a:rPr>
                <a:t>chǎnɡ</a:t>
              </a:r>
              <a:r>
                <a:rPr lang="zh-CN" altLang="en-US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b="1" dirty="0">
                  <a:latin typeface="宋体" panose="02010600030101010101" pitchFamily="2" charset="-122"/>
                  <a:ea typeface="宋体" panose="02010600030101010101" pitchFamily="2" charset="-122"/>
                </a:rPr>
                <a:t>zhǔn</a:t>
              </a:r>
              <a:r>
                <a:rPr lang="zh-CN" altLang="en-US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b="1" dirty="0">
                  <a:latin typeface="宋体" panose="02010600030101010101" pitchFamily="2" charset="-122"/>
                  <a:ea typeface="宋体" panose="02010600030101010101" pitchFamily="2" charset="-122"/>
                </a:rPr>
                <a:t>shí</a:t>
              </a:r>
              <a:r>
                <a:rPr lang="zh-CN" altLang="en-US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b="1" dirty="0">
                  <a:latin typeface="宋体" panose="02010600030101010101" pitchFamily="2" charset="-122"/>
                  <a:ea typeface="宋体" panose="02010600030101010101" pitchFamily="2" charset="-122"/>
                </a:rPr>
                <a:t>cān</a:t>
              </a:r>
              <a:r>
                <a:rPr lang="zh-CN" altLang="en-US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b="1" dirty="0">
                  <a:latin typeface="宋体" panose="02010600030101010101" pitchFamily="2" charset="-122"/>
                  <a:ea typeface="宋体" panose="02010600030101010101" pitchFamily="2" charset="-122"/>
                </a:rPr>
                <a:t>jiā le</a:t>
              </a:r>
              <a:r>
                <a:rPr lang="zh-CN" altLang="en-US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b="1" dirty="0">
                  <a:latin typeface="宋体" panose="02010600030101010101" pitchFamily="2" charset="-122"/>
                  <a:ea typeface="宋体" panose="02010600030101010101" pitchFamily="2" charset="-122"/>
                </a:rPr>
                <a:t>dà</a:t>
              </a:r>
              <a:r>
                <a:rPr lang="zh-CN" altLang="en-US" b="1" dirty="0"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b="1" dirty="0">
                  <a:latin typeface="宋体" panose="02010600030101010101" pitchFamily="2" charset="-122"/>
                  <a:ea typeface="宋体" panose="02010600030101010101" pitchFamily="2" charset="-122"/>
                </a:rPr>
                <a:t>huì</a:t>
              </a:r>
              <a:endParaRPr lang="zh-CN" altLang="en-US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9946" name="TextBox 2"/>
            <p:cNvSpPr txBox="1"/>
            <p:nvPr/>
          </p:nvSpPr>
          <p:spPr>
            <a:xfrm>
              <a:off x="755576" y="1347614"/>
              <a:ext cx="7776864" cy="131119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00B050"/>
                  </a:solidFill>
                  <a:latin typeface="Calibri" panose="020F0502020204030204" pitchFamily="34" charset="0"/>
                  <a:ea typeface="宋体" panose="02010600030101010101" pitchFamily="2" charset="-122"/>
                </a:rPr>
                <a:t>        第二 天   上   午，动 物们  都 来  到 森 林  广场，准   时 参  加了大会。</a:t>
              </a:r>
              <a:endParaRPr lang="zh-CN" altLang="en-US" sz="2800" b="1" dirty="0">
                <a:solidFill>
                  <a:srgbClr val="00B05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896938" y="2732088"/>
            <a:ext cx="5954712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为什么大家都可以准时来参加大会？</a:t>
            </a:r>
            <a:endParaRPr lang="zh-CN" altLang="en-US" sz="28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6869" name="TextBox 6"/>
          <p:cNvSpPr txBox="1"/>
          <p:nvPr/>
        </p:nvSpPr>
        <p:spPr>
          <a:xfrm>
            <a:off x="846138" y="3282950"/>
            <a:ext cx="7613650" cy="1773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    这次大家能来参加森林大会是因为狗熊这次的通知把参加会议的</a:t>
            </a:r>
            <a:r>
              <a:rPr lang="en-US" altLang="zh-CN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_____</a:t>
            </a: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、</a:t>
            </a:r>
            <a:r>
              <a:rPr lang="en-US" altLang="zh-CN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_____</a:t>
            </a: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、</a:t>
            </a:r>
            <a:r>
              <a:rPr lang="en-US" altLang="zh-CN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_____</a:t>
            </a: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都讲得很清楚。</a:t>
            </a:r>
            <a:endParaRPr lang="zh-CN" altLang="en-US" sz="28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00563" y="3830638"/>
            <a:ext cx="855662" cy="492125"/>
          </a:xfrm>
          <a:prstGeom prst="rect">
            <a:avLst/>
          </a:prstGeom>
          <a:solidFill>
            <a:srgbClr val="00FFFF"/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6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人员</a:t>
            </a:r>
            <a:endParaRPr lang="zh-CN" altLang="en-US" sz="2600" b="1" dirty="0">
              <a:solidFill>
                <a:srgbClr val="FF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24525" y="3830638"/>
            <a:ext cx="854075" cy="493712"/>
          </a:xfrm>
          <a:prstGeom prst="rect">
            <a:avLst/>
          </a:prstGeom>
          <a:solidFill>
            <a:srgbClr val="00FFFF"/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6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时间</a:t>
            </a:r>
            <a:endParaRPr lang="zh-CN" altLang="en-US" sz="2600" b="1" dirty="0">
              <a:solidFill>
                <a:srgbClr val="FF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19925" y="3832225"/>
            <a:ext cx="854075" cy="492125"/>
          </a:xfrm>
          <a:prstGeom prst="rect">
            <a:avLst/>
          </a:prstGeom>
          <a:solidFill>
            <a:srgbClr val="00FFFF"/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6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地点</a:t>
            </a:r>
            <a:endParaRPr lang="zh-CN" altLang="en-US" sz="2600" b="1" dirty="0">
              <a:solidFill>
                <a:srgbClr val="FF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6869" grpId="0"/>
      <p:bldP spid="8" grpId="0" animBg="1"/>
      <p:bldP spid="10" grpId="0" animBg="1"/>
      <p:bldP spid="11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rgbClr val="00FFFF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/>
      <p:pic>
        <p:nvPicPr>
          <p:cNvPr id="40962" name="Picture 2" descr="http://pica.nipic.com/2007-09-22/200792294927537_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7138" y="1139825"/>
            <a:ext cx="6462712" cy="3822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3" name="TextBox 1"/>
          <p:cNvSpPr txBox="1"/>
          <p:nvPr/>
        </p:nvSpPr>
        <p:spPr>
          <a:xfrm>
            <a:off x="1146493" y="388303"/>
            <a:ext cx="6624637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</a:rPr>
              <a:t>学了这篇课文，你明白了什么道理呢？</a:t>
            </a:r>
            <a:endParaRPr lang="zh-CN" altLang="en-US" sz="28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63713" y="1773238"/>
            <a:ext cx="5256212" cy="2245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 写</a:t>
            </a:r>
            <a:r>
              <a:rPr lang="zh-CN" altLang="en-US" sz="28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通知</a:t>
            </a:r>
            <a:r>
              <a:rPr lang="zh-CN" altLang="en-US" sz="28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必须准确地告诉别人</a:t>
            </a:r>
            <a:r>
              <a:rPr lang="zh-CN" altLang="en-US" sz="2800" b="1" u="sng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什么人在什么时间什么地点要干一件什么事，</a:t>
            </a:r>
            <a:r>
              <a:rPr lang="zh-CN" altLang="en-US" sz="28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在生活中，我们一定要做个细心的人，不能会和犯狗熊同样的错误。</a:t>
            </a:r>
            <a:endParaRPr lang="zh-CN" altLang="en-US" sz="28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rgbClr val="00FFFF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/>
      <p:grpSp>
        <p:nvGrpSpPr>
          <p:cNvPr id="41986" name="组合 6"/>
          <p:cNvGrpSpPr/>
          <p:nvPr/>
        </p:nvGrpSpPr>
        <p:grpSpPr>
          <a:xfrm>
            <a:off x="179388" y="84138"/>
            <a:ext cx="2927350" cy="1003300"/>
            <a:chOff x="179512" y="84330"/>
            <a:chExt cx="2927161" cy="1002532"/>
          </a:xfrm>
        </p:grpSpPr>
        <p:grpSp>
          <p:nvGrpSpPr>
            <p:cNvPr id="42003" name="组合 3"/>
            <p:cNvGrpSpPr/>
            <p:nvPr/>
          </p:nvGrpSpPr>
          <p:grpSpPr>
            <a:xfrm>
              <a:off x="885872" y="483518"/>
              <a:ext cx="2220801" cy="544595"/>
              <a:chOff x="1610558" y="939497"/>
              <a:chExt cx="2221001" cy="659622"/>
            </a:xfrm>
          </p:grpSpPr>
          <p:pic>
            <p:nvPicPr>
              <p:cNvPr id="42005" name="图片 1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EFD"/>
                  </a:clrFrom>
                  <a:clrTo>
                    <a:srgbClr val="FFFEFD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743398" y="991683"/>
                <a:ext cx="2088161" cy="6074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2006" name="文本框 2"/>
              <p:cNvSpPr txBox="1"/>
              <p:nvPr/>
            </p:nvSpPr>
            <p:spPr>
              <a:xfrm>
                <a:off x="1610558" y="939497"/>
                <a:ext cx="1927143" cy="6341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lvl="0" algn="ctr" eaLnBrk="1" hangingPunct="1"/>
                <a:r>
                  <a:rPr lang="zh-CN" altLang="en-US" sz="2800" b="1" dirty="0">
                    <a:solidFill>
                      <a:srgbClr val="0070C0"/>
                    </a:solidFill>
                    <a:latin typeface="黑体" panose="02010600030101010101" pitchFamily="49" charset="-122"/>
                    <a:ea typeface="黑体" panose="02010600030101010101" pitchFamily="49" charset="-122"/>
                  </a:rPr>
                  <a:t>结构梳理</a:t>
                </a:r>
                <a:endParaRPr lang="zh-CN" altLang="en-US" sz="2800" b="1" dirty="0">
                  <a:solidFill>
                    <a:srgbClr val="0070C0"/>
                  </a:solidFill>
                  <a:latin typeface="黑体" panose="02010600030101010101" pitchFamily="49" charset="-122"/>
                  <a:ea typeface="黑体" panose="02010600030101010101" pitchFamily="49" charset="-122"/>
                </a:endParaRPr>
              </a:p>
            </p:txBody>
          </p:sp>
        </p:grpSp>
        <p:pic>
          <p:nvPicPr>
            <p:cNvPr id="42004" name="Picture 8" descr="F:\外部文件\状元矢量无对联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9512" y="84330"/>
              <a:ext cx="991131" cy="100253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" name="左大括号 9"/>
          <p:cNvSpPr/>
          <p:nvPr/>
        </p:nvSpPr>
        <p:spPr>
          <a:xfrm>
            <a:off x="1511300" y="1474788"/>
            <a:ext cx="338138" cy="2384425"/>
          </a:xfrm>
          <a:prstGeom prst="leftBrac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左大括号 14"/>
          <p:cNvSpPr/>
          <p:nvPr/>
        </p:nvSpPr>
        <p:spPr>
          <a:xfrm rot="10800000">
            <a:off x="7458075" y="1346200"/>
            <a:ext cx="236538" cy="2433638"/>
          </a:xfrm>
          <a:prstGeom prst="leftBrac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989" name="TextBox 8"/>
          <p:cNvSpPr txBox="1"/>
          <p:nvPr/>
        </p:nvSpPr>
        <p:spPr>
          <a:xfrm>
            <a:off x="11113" y="2046288"/>
            <a:ext cx="1722437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动物王国开大会</a:t>
            </a:r>
            <a:endParaRPr lang="zh-CN" altLang="en-US" sz="28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33550" y="1576388"/>
            <a:ext cx="1295400" cy="2298700"/>
            <a:chOff x="1923000" y="1647841"/>
            <a:chExt cx="1294651" cy="2298679"/>
          </a:xfrm>
        </p:grpSpPr>
        <p:sp>
          <p:nvSpPr>
            <p:cNvPr id="42001" name="TextBox 1"/>
            <p:cNvSpPr txBox="1"/>
            <p:nvPr/>
          </p:nvSpPr>
          <p:spPr>
            <a:xfrm>
              <a:off x="1923000" y="3115523"/>
              <a:ext cx="1294651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/>
              <a:r>
                <a:rPr lang="zh-CN" altLang="en-US" sz="2400" b="1" dirty="0">
                  <a:latin typeface="Calibri" panose="020F0502020204030204" pitchFamily="34" charset="0"/>
                  <a:ea typeface="宋体" panose="02010600030101010101" pitchFamily="2" charset="-122"/>
                </a:rPr>
                <a:t>狗熊</a:t>
              </a:r>
              <a:endParaRPr lang="en-US" altLang="zh-CN" sz="2400" b="1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  <a:p>
              <a:pPr lvl="0" algn="ctr" eaLnBrk="1" hangingPunct="1"/>
              <a:r>
                <a:rPr lang="zh-CN" altLang="en-US" sz="2400" b="1" dirty="0">
                  <a:latin typeface="Calibri" panose="020F0502020204030204" pitchFamily="34" charset="0"/>
                  <a:ea typeface="宋体" panose="02010600030101010101" pitchFamily="2" charset="-122"/>
                </a:rPr>
                <a:t>发通知</a:t>
              </a:r>
              <a:endPara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42002" name="Picture 20" descr="C:\Documents and Settings\Administrator\桌面\人一语大课堂（下）\人一语大课堂正文\梳理17.TIF"/>
            <p:cNvPicPr>
              <a:picLocks noChangeAspect="1"/>
            </p:cNvPicPr>
            <p:nvPr/>
          </p:nvPicPr>
          <p:blipFill>
            <a:blip r:embed="rId3"/>
            <a:srcRect l="20401" r="68163" b="34042"/>
            <a:stretch>
              <a:fillRect/>
            </a:stretch>
          </p:blipFill>
          <p:spPr>
            <a:xfrm>
              <a:off x="1984609" y="1647841"/>
              <a:ext cx="1122129" cy="146725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8" name="组合 7"/>
          <p:cNvGrpSpPr/>
          <p:nvPr/>
        </p:nvGrpSpPr>
        <p:grpSpPr>
          <a:xfrm>
            <a:off x="5870575" y="1474788"/>
            <a:ext cx="1566863" cy="2632075"/>
            <a:chOff x="6102498" y="1512925"/>
            <a:chExt cx="1567195" cy="2632644"/>
          </a:xfrm>
        </p:grpSpPr>
        <p:sp>
          <p:nvSpPr>
            <p:cNvPr id="41999" name="TextBox 19"/>
            <p:cNvSpPr txBox="1"/>
            <p:nvPr/>
          </p:nvSpPr>
          <p:spPr>
            <a:xfrm>
              <a:off x="6213450" y="2945240"/>
              <a:ext cx="1456243" cy="1200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zh-CN" altLang="en-US" sz="2400" b="1" dirty="0">
                  <a:latin typeface="Calibri" panose="020F0502020204030204" pitchFamily="34" charset="0"/>
                  <a:ea typeface="宋体" panose="02010600030101010101" pitchFamily="2" charset="-122"/>
                </a:rPr>
                <a:t>梅花鹿指出没告诉地点</a:t>
              </a:r>
              <a:endPara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42000" name="Picture 20" descr="C:\Documents and Settings\Administrator\桌面\人一语大课堂（下）\人一语大课堂正文\梳理17.TIF"/>
            <p:cNvPicPr>
              <a:picLocks noChangeAspect="1"/>
            </p:cNvPicPr>
            <p:nvPr/>
          </p:nvPicPr>
          <p:blipFill>
            <a:blip r:embed="rId3"/>
            <a:srcRect l="68903" r="17535" b="36060"/>
            <a:stretch>
              <a:fillRect/>
            </a:stretch>
          </p:blipFill>
          <p:spPr>
            <a:xfrm>
              <a:off x="6102498" y="1512925"/>
              <a:ext cx="1330643" cy="1422399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2"/>
          <p:cNvGrpSpPr/>
          <p:nvPr/>
        </p:nvGrpSpPr>
        <p:grpSpPr>
          <a:xfrm>
            <a:off x="2571750" y="1392238"/>
            <a:ext cx="2100263" cy="2852737"/>
            <a:chOff x="3217652" y="1447006"/>
            <a:chExt cx="2098898" cy="2852918"/>
          </a:xfrm>
        </p:grpSpPr>
        <p:sp>
          <p:nvSpPr>
            <p:cNvPr id="41997" name="TextBox 13"/>
            <p:cNvSpPr txBox="1"/>
            <p:nvPr/>
          </p:nvSpPr>
          <p:spPr>
            <a:xfrm>
              <a:off x="3493937" y="3099595"/>
              <a:ext cx="1413101" cy="1200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zh-CN" altLang="en-US" sz="2400" b="1" dirty="0">
                  <a:latin typeface="Calibri" panose="020F0502020204030204" pitchFamily="34" charset="0"/>
                  <a:ea typeface="宋体" panose="02010600030101010101" pitchFamily="2" charset="-122"/>
                </a:rPr>
                <a:t>狐狸指出没告诉时间</a:t>
              </a:r>
              <a:endPara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41998" name="Picture 20" descr="C:\Documents and Settings\Administrator\桌面\人一语大课堂（下）\人一语大课堂正文\梳理17.TIF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2991" r="49332" b="36060"/>
            <a:stretch>
              <a:fillRect/>
            </a:stretch>
          </p:blipFill>
          <p:spPr>
            <a:xfrm>
              <a:off x="3217652" y="1447006"/>
              <a:ext cx="2098898" cy="172110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6" name="组合 5"/>
          <p:cNvGrpSpPr/>
          <p:nvPr/>
        </p:nvGrpSpPr>
        <p:grpSpPr>
          <a:xfrm>
            <a:off x="4081463" y="1219200"/>
            <a:ext cx="2079625" cy="2703513"/>
            <a:chOff x="4570331" y="1425754"/>
            <a:chExt cx="2079156" cy="2703409"/>
          </a:xfrm>
        </p:grpSpPr>
        <p:sp>
          <p:nvSpPr>
            <p:cNvPr id="41995" name="TextBox 20"/>
            <p:cNvSpPr txBox="1"/>
            <p:nvPr/>
          </p:nvSpPr>
          <p:spPr>
            <a:xfrm>
              <a:off x="4749934" y="3298166"/>
              <a:ext cx="1719950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zh-CN" altLang="en-US" sz="2400" b="1" dirty="0">
                  <a:latin typeface="Calibri" panose="020F0502020204030204" pitchFamily="34" charset="0"/>
                  <a:ea typeface="宋体" panose="02010600030101010101" pitchFamily="2" charset="-122"/>
                </a:rPr>
                <a:t>大灰狼指出时间不具体</a:t>
              </a:r>
              <a:endParaRPr lang="zh-CN" altLang="en-US" sz="2400" b="1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41996" name="Picture 20" descr="C:\Documents and Settings\Administrator\桌面\人一语大课堂（下）\人一语大课堂正文\梳理17.TIF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51524" r="30965" b="36060"/>
            <a:stretch>
              <a:fillRect/>
            </a:stretch>
          </p:blipFill>
          <p:spPr>
            <a:xfrm>
              <a:off x="4570331" y="1425754"/>
              <a:ext cx="2079156" cy="1721103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7" name="TextBox 6"/>
          <p:cNvSpPr txBox="1"/>
          <p:nvPr/>
        </p:nvSpPr>
        <p:spPr>
          <a:xfrm>
            <a:off x="7608888" y="2076450"/>
            <a:ext cx="1422400" cy="830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动物大会</a:t>
            </a:r>
            <a:endParaRPr lang="en-US" altLang="zh-CN" sz="24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eaLnBrk="1" hangingPunct="1"/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顺利召开</a:t>
            </a:r>
            <a:endParaRPr lang="zh-CN" altLang="en-US" sz="24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  <p:bldP spid="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3010" name="组合 6"/>
          <p:cNvGrpSpPr/>
          <p:nvPr/>
        </p:nvGrpSpPr>
        <p:grpSpPr>
          <a:xfrm>
            <a:off x="179388" y="84138"/>
            <a:ext cx="2927350" cy="1003300"/>
            <a:chOff x="179512" y="84330"/>
            <a:chExt cx="2927161" cy="1002532"/>
          </a:xfrm>
        </p:grpSpPr>
        <p:grpSp>
          <p:nvGrpSpPr>
            <p:cNvPr id="43013" name="组合 3"/>
            <p:cNvGrpSpPr/>
            <p:nvPr/>
          </p:nvGrpSpPr>
          <p:grpSpPr>
            <a:xfrm>
              <a:off x="885872" y="483518"/>
              <a:ext cx="2220801" cy="544595"/>
              <a:chOff x="1610558" y="939497"/>
              <a:chExt cx="2221001" cy="659622"/>
            </a:xfrm>
          </p:grpSpPr>
          <p:pic>
            <p:nvPicPr>
              <p:cNvPr id="43015" name="图片 1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EFD"/>
                  </a:clrFrom>
                  <a:clrTo>
                    <a:srgbClr val="FFFEFD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743398" y="991683"/>
                <a:ext cx="2088161" cy="6074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3016" name="文本框 2"/>
              <p:cNvSpPr txBox="1"/>
              <p:nvPr/>
            </p:nvSpPr>
            <p:spPr>
              <a:xfrm>
                <a:off x="1610558" y="939497"/>
                <a:ext cx="1927143" cy="6341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lvl="0" algn="ctr" eaLnBrk="1" hangingPunct="1"/>
                <a:r>
                  <a:rPr lang="zh-CN" altLang="en-US" sz="2800" b="1" dirty="0">
                    <a:solidFill>
                      <a:srgbClr val="0070C0"/>
                    </a:solidFill>
                    <a:latin typeface="黑体" panose="02010600030101010101" pitchFamily="49" charset="-122"/>
                    <a:ea typeface="黑体" panose="02010600030101010101" pitchFamily="49" charset="-122"/>
                  </a:rPr>
                  <a:t>拓展延伸</a:t>
                </a:r>
                <a:endParaRPr lang="zh-CN" altLang="en-US" sz="2800" b="1" dirty="0">
                  <a:solidFill>
                    <a:srgbClr val="0070C0"/>
                  </a:solidFill>
                  <a:latin typeface="黑体" panose="02010600030101010101" pitchFamily="49" charset="-122"/>
                  <a:ea typeface="黑体" panose="02010600030101010101" pitchFamily="49" charset="-122"/>
                </a:endParaRPr>
              </a:p>
            </p:txBody>
          </p:sp>
        </p:grpSp>
        <p:pic>
          <p:nvPicPr>
            <p:cNvPr id="43014" name="Picture 8" descr="F:\外部文件\状元矢量无对联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9512" y="84330"/>
              <a:ext cx="991131" cy="100253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3011" name="TextBox 3"/>
          <p:cNvSpPr txBox="1"/>
          <p:nvPr/>
        </p:nvSpPr>
        <p:spPr>
          <a:xfrm>
            <a:off x="3375025" y="844550"/>
            <a:ext cx="22447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FF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怎么写通知</a:t>
            </a:r>
            <a:endParaRPr lang="zh-CN" altLang="en-US" sz="3200" b="1" dirty="0">
              <a:solidFill>
                <a:srgbClr val="FF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88" y="1427163"/>
            <a:ext cx="8280400" cy="34544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通知包括标题、正文、落款。</a:t>
            </a:r>
            <a:endParaRPr kumimoji="0" lang="en-US" altLang="zh-CN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标题：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写在第一行正中间，所以只写“通知”二字。</a:t>
            </a:r>
            <a:endParaRPr kumimoji="0" lang="en-US" altLang="zh-CN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正文：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另起一行，空两格写正文，要写清楚</a:t>
            </a:r>
            <a:r>
              <a:rPr kumimoji="0" lang="zh-CN" altLang="en-US" sz="2600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通知什么人、什么时间、在什么地方做什么事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，有时还要写清楚通知事件的目的、意义及具体要求和作法。</a:t>
            </a:r>
            <a:endParaRPr kumimoji="0" lang="en-US" altLang="zh-CN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落款：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分两行写在正文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右下方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，一行署名、一行写日期。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350838" y="820738"/>
            <a:ext cx="8531225" cy="3752850"/>
            <a:chOff x="350143" y="820728"/>
            <a:chExt cx="8531993" cy="3752900"/>
          </a:xfrm>
        </p:grpSpPr>
        <p:sp>
          <p:nvSpPr>
            <p:cNvPr id="2" name="横卷形 1"/>
            <p:cNvSpPr/>
            <p:nvPr/>
          </p:nvSpPr>
          <p:spPr>
            <a:xfrm>
              <a:off x="350143" y="820728"/>
              <a:ext cx="8531993" cy="3744962"/>
            </a:xfrm>
            <a:prstGeom prst="horizontalScroll">
              <a:avLst/>
            </a:prstGeom>
            <a:noFill/>
            <a:ln w="508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4036" name="TextBox 2"/>
            <p:cNvSpPr txBox="1"/>
            <p:nvPr/>
          </p:nvSpPr>
          <p:spPr>
            <a:xfrm>
              <a:off x="971600" y="1206552"/>
              <a:ext cx="7739136" cy="336707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/>
              <a:r>
                <a:rPr lang="zh-CN" altLang="en-US" sz="2800" b="1" dirty="0">
                  <a:solidFill>
                    <a:srgbClr val="FF0000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通知</a:t>
              </a:r>
              <a:endParaRPr lang="en-US" altLang="zh-CN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endParaRPr>
            </a:p>
            <a:p>
              <a:pPr lvl="0" eaLnBrk="1" hangingPunct="1">
                <a:lnSpc>
                  <a:spcPct val="120000"/>
                </a:lnSpc>
              </a:pP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    请参加“庆六一”文艺表演的同学，带好演出服装与道具，于明天上午八点到操场集合，进行彩排。</a:t>
              </a:r>
              <a:endPara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lvl="0" algn="ctr" eaLnBrk="1" hangingPunct="1"/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                    少先队大部</a:t>
              </a:r>
              <a:r>
                <a:rPr lang="en-US" altLang="zh-CN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                              </a:t>
              </a:r>
              <a:endPara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lvl="0" algn="ctr" eaLnBrk="1" hangingPunct="1"/>
              <a:r>
                <a:rPr lang="en-US" altLang="zh-CN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                      2017</a:t>
              </a: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年</a:t>
              </a:r>
              <a:r>
                <a:rPr lang="en-US" altLang="zh-CN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×</a:t>
              </a: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月</a:t>
              </a:r>
              <a:r>
                <a:rPr lang="en-US" altLang="zh-CN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×</a:t>
              </a: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日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lvl="0" eaLnBrk="1" hangingPunct="1"/>
              <a:endPara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528955" y="77470"/>
            <a:ext cx="201930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例文</a:t>
            </a:r>
            <a:endParaRPr lang="zh-CN" altLang="en-US" sz="7200" b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rgbClr val="00FFFF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/>
      <p:sp>
        <p:nvSpPr>
          <p:cNvPr id="47106" name="TextBox 2"/>
          <p:cNvSpPr txBox="1"/>
          <p:nvPr/>
        </p:nvSpPr>
        <p:spPr>
          <a:xfrm>
            <a:off x="395288" y="577850"/>
            <a:ext cx="8281987" cy="3970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读一读，说一说。</a:t>
            </a:r>
            <a:endParaRPr lang="zh-CN" altLang="en-US" sz="28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algn="ctr" eaLnBrk="1" hangingPunct="1">
              <a:lnSpc>
                <a:spcPct val="150000"/>
              </a:lnSpc>
            </a:pP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通知</a:t>
            </a:r>
            <a:endParaRPr lang="en-US" altLang="zh-CN" sz="28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      本周五早上八点，请参加运动会入场式的各班同学，在教学楼门前集合。</a:t>
            </a:r>
            <a:endParaRPr lang="en-US" altLang="zh-CN" sz="28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                              </a:t>
            </a: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少先队大队部</a:t>
            </a:r>
            <a:endParaRPr lang="en-US" altLang="zh-CN" sz="28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                              2016</a:t>
            </a: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年</a:t>
            </a:r>
            <a:r>
              <a:rPr lang="en-US" altLang="zh-CN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4</a:t>
            </a: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月</a:t>
            </a:r>
            <a:r>
              <a:rPr lang="en-US" altLang="zh-CN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20</a:t>
            </a: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日</a:t>
            </a:r>
            <a:endParaRPr lang="zh-CN" altLang="en-US" sz="28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TextBox 2"/>
          <p:cNvSpPr txBox="1"/>
          <p:nvPr/>
        </p:nvSpPr>
        <p:spPr>
          <a:xfrm>
            <a:off x="827088" y="1058863"/>
            <a:ext cx="7993062" cy="4053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20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时间</a:t>
            </a:r>
            <a:r>
              <a:rPr lang="zh-CN" altLang="en-US" sz="2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：</a:t>
            </a:r>
            <a:r>
              <a:rPr lang="zh-CN" altLang="en-US" sz="2600" b="1" u="sng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本周五早上八点</a:t>
            </a:r>
            <a:r>
              <a:rPr lang="en-US" altLang="zh-CN" sz="2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en-US" sz="2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地点：</a:t>
            </a:r>
            <a:r>
              <a:rPr lang="zh-CN" altLang="en-US" sz="2600" b="1" u="sng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教学楼门前</a:t>
            </a:r>
            <a:endParaRPr lang="zh-CN" altLang="en-US" sz="2600" b="1" u="sng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eaLnBrk="1" hangingPunct="1">
              <a:lnSpc>
                <a:spcPct val="20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参加人</a:t>
            </a:r>
            <a:r>
              <a:rPr lang="zh-CN" altLang="en-US" sz="2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：</a:t>
            </a:r>
            <a:r>
              <a:rPr lang="zh-CN" altLang="en-US" sz="2600" b="1" u="sng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参加运动会入场式的</a:t>
            </a:r>
            <a:r>
              <a:rPr lang="zh-CN" altLang="en-US" sz="2600" b="1" u="sng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各班同学</a:t>
            </a:r>
            <a:r>
              <a:rPr lang="zh-CN" altLang="en-US" sz="2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endParaRPr lang="zh-CN" altLang="en-US" sz="26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eaLnBrk="1" hangingPunct="1">
              <a:lnSpc>
                <a:spcPct val="20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 事情：</a:t>
            </a:r>
            <a:r>
              <a:rPr lang="zh-CN" altLang="en-US" sz="2600" b="1" u="sng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集合</a:t>
            </a:r>
            <a:endParaRPr lang="zh-CN" altLang="en-US" sz="2600" b="1" u="sng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eaLnBrk="1" hangingPunct="1">
              <a:lnSpc>
                <a:spcPct val="20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通知人</a:t>
            </a:r>
            <a:r>
              <a:rPr lang="zh-CN" altLang="en-US" sz="2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：</a:t>
            </a:r>
            <a:r>
              <a:rPr lang="zh-CN" altLang="en-US" sz="2600" b="1" u="sng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少先队大队部</a:t>
            </a:r>
            <a:endParaRPr lang="zh-CN" altLang="en-US" sz="2600" b="1" u="sng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eaLnBrk="1" hangingPunct="1">
              <a:lnSpc>
                <a:spcPct val="20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通知时间</a:t>
            </a:r>
            <a:r>
              <a:rPr lang="zh-CN" altLang="en-US" sz="2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：</a:t>
            </a:r>
            <a:r>
              <a:rPr lang="en-US" altLang="zh-CN" sz="2600" b="1" u="sng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2016</a:t>
            </a:r>
            <a:r>
              <a:rPr lang="zh-CN" altLang="en-US" sz="2600" b="1" u="sng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年</a:t>
            </a:r>
            <a:r>
              <a:rPr lang="en-US" altLang="zh-CN" sz="2600" b="1" u="sng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4</a:t>
            </a:r>
            <a:r>
              <a:rPr lang="zh-CN" altLang="en-US" sz="2600" b="1" u="sng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月</a:t>
            </a:r>
            <a:r>
              <a:rPr lang="en-US" altLang="zh-CN" sz="2600" b="1" u="sng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20</a:t>
            </a:r>
            <a:r>
              <a:rPr lang="zh-CN" altLang="en-US" sz="2600" b="1" u="sng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日</a:t>
            </a:r>
            <a:endParaRPr lang="zh-CN" altLang="en-US" sz="2600" b="1" u="sng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49154" name="Picture 2" descr="C:\Documents and Settings\Administrator\桌面\人一语大课堂（下）\人一语大课堂正文\续134.tif"/>
          <p:cNvPicPr>
            <a:picLocks noChangeAspect="1"/>
          </p:cNvPicPr>
          <p:nvPr/>
        </p:nvPicPr>
        <p:blipFill>
          <a:blip r:embed="rId1"/>
          <a:srcRect t="33377" b="33244"/>
          <a:stretch>
            <a:fillRect/>
          </a:stretch>
        </p:blipFill>
        <p:spPr>
          <a:xfrm>
            <a:off x="2821305" y="2540000"/>
            <a:ext cx="3502025" cy="25565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11188" y="804863"/>
            <a:ext cx="8353425" cy="177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老虎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英文名为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tiger,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大型猫科动物，毛发浅黄或棕黄色，有黑色条纹，头圆，耳短，四肢强壮，尾粗长，有黑色环纹。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890520" y="1812925"/>
            <a:ext cx="293751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zh-CN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再见！</a:t>
            </a:r>
            <a:endParaRPr lang="zh-CN" altLang="zh-CN" sz="72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49154" name="Picture 2" descr="C:\Documents and Settings\Administrator\桌面\人一语大课堂（下）\人一语大课堂正文\续134.tif"/>
          <p:cNvPicPr>
            <a:picLocks noChangeAspect="1"/>
          </p:cNvPicPr>
          <p:nvPr/>
        </p:nvPicPr>
        <p:blipFill>
          <a:blip r:embed="rId1"/>
          <a:srcRect t="66556"/>
          <a:stretch>
            <a:fillRect/>
          </a:stretch>
        </p:blipFill>
        <p:spPr>
          <a:xfrm>
            <a:off x="2843213" y="2571750"/>
            <a:ext cx="3086100" cy="2395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23850" y="793750"/>
            <a:ext cx="8501063" cy="177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梅花鹿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英文名为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deer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，是一种中型鹿，体长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140—170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厘米。雌鹿较小，雄鹿有角。尾短，腹部白色。遍布鲜明的白色梅花鹿斑点，故称“梅花鹿”。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rgbClr val="00FFFF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/>
      <p:grpSp>
        <p:nvGrpSpPr>
          <p:cNvPr id="24579" name="组合 7"/>
          <p:cNvGrpSpPr/>
          <p:nvPr/>
        </p:nvGrpSpPr>
        <p:grpSpPr>
          <a:xfrm>
            <a:off x="179388" y="84138"/>
            <a:ext cx="2927350" cy="1003300"/>
            <a:chOff x="179512" y="84330"/>
            <a:chExt cx="2927161" cy="1002532"/>
          </a:xfrm>
        </p:grpSpPr>
        <p:grpSp>
          <p:nvGrpSpPr>
            <p:cNvPr id="24582" name="组合 3"/>
            <p:cNvGrpSpPr/>
            <p:nvPr/>
          </p:nvGrpSpPr>
          <p:grpSpPr>
            <a:xfrm>
              <a:off x="885872" y="483518"/>
              <a:ext cx="2220801" cy="544595"/>
              <a:chOff x="1610558" y="939497"/>
              <a:chExt cx="2221001" cy="659622"/>
            </a:xfrm>
          </p:grpSpPr>
          <p:pic>
            <p:nvPicPr>
              <p:cNvPr id="24584" name="图片 1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EFD"/>
                  </a:clrFrom>
                  <a:clrTo>
                    <a:srgbClr val="FFFEFD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743398" y="991683"/>
                <a:ext cx="2088161" cy="6074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4585" name="文本框 2"/>
              <p:cNvSpPr txBox="1"/>
              <p:nvPr/>
            </p:nvSpPr>
            <p:spPr>
              <a:xfrm>
                <a:off x="1610558" y="939497"/>
                <a:ext cx="1927143" cy="6317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ctr" eaLnBrk="1" hangingPunct="1"/>
                <a:r>
                  <a:rPr lang="zh-CN" altLang="en-US" sz="2800" b="1" dirty="0">
                    <a:solidFill>
                      <a:srgbClr val="0070C0"/>
                    </a:solidFill>
                    <a:latin typeface="黑体" panose="02010600030101010101" pitchFamily="49" charset="-122"/>
                    <a:ea typeface="黑体" panose="02010600030101010101" pitchFamily="49" charset="-122"/>
                  </a:rPr>
                  <a:t>初步感知</a:t>
                </a:r>
                <a:endParaRPr lang="zh-CN" altLang="en-US" sz="2800" b="1" dirty="0">
                  <a:solidFill>
                    <a:srgbClr val="0070C0"/>
                  </a:solidFill>
                  <a:latin typeface="黑体" panose="02010600030101010101" pitchFamily="49" charset="-122"/>
                  <a:ea typeface="黑体" panose="02010600030101010101" pitchFamily="49" charset="-122"/>
                </a:endParaRPr>
              </a:p>
            </p:txBody>
          </p:sp>
        </p:grpSp>
        <p:pic>
          <p:nvPicPr>
            <p:cNvPr id="24583" name="Picture 8" descr="F:\外部文件\状元矢量无对联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9512" y="84330"/>
              <a:ext cx="991131" cy="100253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文本框 1"/>
          <p:cNvSpPr txBox="1"/>
          <p:nvPr/>
        </p:nvSpPr>
        <p:spPr>
          <a:xfrm>
            <a:off x="1840230" y="1087755"/>
            <a:ext cx="5463540" cy="18148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800" b="1" dirty="0">
                <a:sym typeface="+mn-ea"/>
              </a:rPr>
              <a:t>1.</a:t>
            </a:r>
            <a:r>
              <a:rPr lang="zh-CN" altLang="en-US" sz="2800" b="1" dirty="0">
                <a:sym typeface="+mn-ea"/>
              </a:rPr>
              <a:t>听录音朗读，自由朗读课文。</a:t>
            </a:r>
            <a:endParaRPr lang="zh-CN" altLang="en-US" sz="2800" b="1" dirty="0">
              <a:sym typeface="+mn-ea"/>
            </a:endParaRPr>
          </a:p>
          <a:p>
            <a:pPr algn="l"/>
            <a:r>
              <a:rPr lang="en-US" altLang="zh-CN" sz="2800" b="1" dirty="0">
                <a:sym typeface="+mn-ea"/>
              </a:rPr>
              <a:t>2.</a:t>
            </a:r>
            <a:r>
              <a:rPr lang="zh-CN" altLang="en-US" sz="2800" b="1" dirty="0">
                <a:sym typeface="+mn-ea"/>
              </a:rPr>
              <a:t>读准字音，读通课文。</a:t>
            </a:r>
            <a:endParaRPr lang="zh-CN" altLang="en-US" sz="2800" b="1" dirty="0">
              <a:sym typeface="+mn-ea"/>
            </a:endParaRPr>
          </a:p>
          <a:p>
            <a:pPr algn="l"/>
            <a:r>
              <a:rPr lang="en-US" altLang="zh-CN" sz="2800" b="1" dirty="0">
                <a:sym typeface="+mn-ea"/>
              </a:rPr>
              <a:t>3.</a:t>
            </a:r>
            <a:r>
              <a:rPr lang="zh-CN" altLang="en-US" sz="2800" b="1" dirty="0">
                <a:sym typeface="+mn-ea"/>
              </a:rPr>
              <a:t>说说动物王园发生了什么事呢？</a:t>
            </a:r>
            <a:endParaRPr lang="zh-CN" altLang="en-US" sz="2800" b="1" dirty="0">
              <a:solidFill>
                <a:srgbClr val="0000FF"/>
              </a:solidFill>
              <a:latin typeface="Calibri" panose="020F0502020204030204" pitchFamily="34" charset="0"/>
            </a:endParaRPr>
          </a:p>
          <a:p>
            <a:endParaRPr lang="zh-CN" altLang="en-US" sz="2800" b="1" dirty="0" smtClean="0"/>
          </a:p>
        </p:txBody>
      </p:sp>
      <p:pic>
        <p:nvPicPr>
          <p:cNvPr id="2458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40" y="2622550"/>
            <a:ext cx="9011920" cy="2447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rgbClr val="00FFFF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132138" y="1860550"/>
            <a:ext cx="5692775" cy="2492375"/>
          </a:xfrm>
          <a:prstGeom prst="rect">
            <a:avLst/>
          </a:prstGeom>
          <a:solidFill>
            <a:srgbClr val="FFCCCC">
              <a:alpha val="77646"/>
            </a:srgbClr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2600" b="1" dirty="0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2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老虎要开森林大会，让狗熊去通知大家，狗熊开始几次没把通知的时间、地点说清楚，最后在动物们的帮助下，终于把通知讲清楚了，大家都准时来参加了森林大会。</a:t>
            </a:r>
            <a:endParaRPr lang="zh-CN" altLang="en-US" sz="26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25603" name="Picture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9715" r="7936"/>
          <a:stretch>
            <a:fillRect/>
          </a:stretch>
        </p:blipFill>
        <p:spPr>
          <a:xfrm>
            <a:off x="-2222" y="1781810"/>
            <a:ext cx="2917825" cy="2649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云形标注 3"/>
          <p:cNvSpPr/>
          <p:nvPr/>
        </p:nvSpPr>
        <p:spPr>
          <a:xfrm>
            <a:off x="4302760" y="170815"/>
            <a:ext cx="2969895" cy="1090930"/>
          </a:xfrm>
          <a:prstGeom prst="cloudCallout">
            <a:avLst>
              <a:gd name="adj1" fmla="val -62914"/>
              <a:gd name="adj2" fmla="val 9403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/>
              <a:t>讲了什么内容？</a:t>
            </a:r>
            <a:endParaRPr lang="zh-CN" altLang="en-US" sz="2800"/>
          </a:p>
        </p:txBody>
      </p:sp>
      <p:grpSp>
        <p:nvGrpSpPr>
          <p:cNvPr id="24579" name="组合 7"/>
          <p:cNvGrpSpPr/>
          <p:nvPr/>
        </p:nvGrpSpPr>
        <p:grpSpPr>
          <a:xfrm>
            <a:off x="221933" y="214313"/>
            <a:ext cx="2910841" cy="1003300"/>
            <a:chOff x="222054" y="214405"/>
            <a:chExt cx="2910653" cy="1002532"/>
          </a:xfrm>
        </p:grpSpPr>
        <p:grpSp>
          <p:nvGrpSpPr>
            <p:cNvPr id="24582" name="组合 3"/>
            <p:cNvGrpSpPr/>
            <p:nvPr/>
          </p:nvGrpSpPr>
          <p:grpSpPr>
            <a:xfrm>
              <a:off x="988736" y="580599"/>
              <a:ext cx="2143971" cy="521752"/>
              <a:chOff x="1713431" y="1057083"/>
              <a:chExt cx="2144164" cy="631954"/>
            </a:xfrm>
          </p:grpSpPr>
          <p:pic>
            <p:nvPicPr>
              <p:cNvPr id="24584" name="图片 1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EFD"/>
                  </a:clrFrom>
                  <a:clrTo>
                    <a:srgbClr val="FFFEFD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769434" y="1081601"/>
                <a:ext cx="2088161" cy="6074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4585" name="文本框 2"/>
              <p:cNvSpPr txBox="1"/>
              <p:nvPr/>
            </p:nvSpPr>
            <p:spPr>
              <a:xfrm>
                <a:off x="1713431" y="1057083"/>
                <a:ext cx="1927143" cy="6317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ctr" eaLnBrk="1" hangingPunct="1"/>
                <a:r>
                  <a:rPr lang="zh-CN" altLang="en-US" sz="2800" b="1" dirty="0">
                    <a:solidFill>
                      <a:srgbClr val="0070C0"/>
                    </a:solidFill>
                    <a:latin typeface="黑体" panose="02010600030101010101" pitchFamily="49" charset="-122"/>
                    <a:ea typeface="黑体" panose="02010600030101010101" pitchFamily="49" charset="-122"/>
                  </a:rPr>
                  <a:t>初知内容</a:t>
                </a:r>
                <a:endParaRPr lang="zh-CN" altLang="en-US" sz="2800" b="1" dirty="0">
                  <a:solidFill>
                    <a:srgbClr val="0070C0"/>
                  </a:solidFill>
                  <a:latin typeface="黑体" panose="02010600030101010101" pitchFamily="49" charset="-122"/>
                  <a:ea typeface="黑体" panose="02010600030101010101" pitchFamily="49" charset="-122"/>
                </a:endParaRPr>
              </a:p>
            </p:txBody>
          </p:sp>
        </p:grpSp>
        <p:pic>
          <p:nvPicPr>
            <p:cNvPr id="24583" name="Picture 8" descr="F:\外部文件\状元矢量无对联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2054" y="214405"/>
              <a:ext cx="991131" cy="100253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4339" name="Text Box 5"/>
          <p:cNvSpPr txBox="1"/>
          <p:nvPr/>
        </p:nvSpPr>
        <p:spPr>
          <a:xfrm>
            <a:off x="617220" y="1264603"/>
            <a:ext cx="4476750" cy="58356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FF99">
                  <a:alpha val="82001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>
            <a:spAutoFit/>
          </a:bodyPr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开始生字笔顺学习吧！</a:t>
            </a:r>
            <a:endParaRPr lang="zh-CN" altLang="en-US" sz="3200" b="1" dirty="0">
              <a:solidFill>
                <a:srgbClr val="FF00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7220" y="3087370"/>
            <a:ext cx="306260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 smtClean="0"/>
              <a:t>要      连      百 </a:t>
            </a:r>
            <a:endParaRPr lang="zh-CN" altLang="en-US" sz="3200" b="1" dirty="0" smtClean="0"/>
          </a:p>
          <a:p>
            <a:r>
              <a:rPr lang="zh-CN" altLang="en-US" sz="3200" b="1" dirty="0" smtClean="0"/>
              <a:t>还      舌      点</a:t>
            </a:r>
            <a:endParaRPr lang="zh-CN" altLang="en-US" sz="3200" b="1" dirty="0" smtClean="0"/>
          </a:p>
        </p:txBody>
      </p:sp>
      <p:sp>
        <p:nvSpPr>
          <p:cNvPr id="3" name="矩形 2"/>
          <p:cNvSpPr/>
          <p:nvPr/>
        </p:nvSpPr>
        <p:spPr>
          <a:xfrm>
            <a:off x="427673" y="2140585"/>
            <a:ext cx="2251075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3600" b="1" i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6</a:t>
            </a:r>
            <a:r>
              <a:rPr lang="zh-CN" altLang="en-US" sz="3600" b="1" i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个生字：</a:t>
            </a:r>
            <a:endParaRPr lang="zh-CN" altLang="en-US" sz="3600" b="1" i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2800" b="1"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3570</Words>
  <Application>WPS 演示</Application>
  <PresentationFormat/>
  <Paragraphs>500</Paragraphs>
  <Slides>50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50</vt:i4>
      </vt:variant>
    </vt:vector>
  </HeadingPairs>
  <TitlesOfParts>
    <vt:vector size="61" baseType="lpstr">
      <vt:lpstr>Arial</vt:lpstr>
      <vt:lpstr>宋体</vt:lpstr>
      <vt:lpstr>Wingdings</vt:lpstr>
      <vt:lpstr>Calibri</vt:lpstr>
      <vt:lpstr>黑体</vt:lpstr>
      <vt:lpstr>楷体_GB2312</vt:lpstr>
      <vt:lpstr>微软雅黑</vt:lpstr>
      <vt:lpstr>Arial Unicode MS</vt:lpstr>
      <vt:lpstr>Times New Roman</vt:lpstr>
      <vt:lpstr>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Fay、</cp:lastModifiedBy>
  <cp:revision>420</cp:revision>
  <dcterms:created xsi:type="dcterms:W3CDTF">2016-10-29T08:56:00Z</dcterms:created>
  <dcterms:modified xsi:type="dcterms:W3CDTF">2018-05-18T03:53:02Z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