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81" r:id="rId2"/>
    <p:sldId id="283" r:id="rId3"/>
    <p:sldId id="310" r:id="rId4"/>
    <p:sldId id="348" r:id="rId5"/>
    <p:sldId id="349" r:id="rId6"/>
    <p:sldId id="327" r:id="rId7"/>
    <p:sldId id="334" r:id="rId8"/>
    <p:sldId id="285" r:id="rId9"/>
    <p:sldId id="331" r:id="rId10"/>
    <p:sldId id="332" r:id="rId11"/>
    <p:sldId id="333" r:id="rId12"/>
    <p:sldId id="335" r:id="rId13"/>
    <p:sldId id="336" r:id="rId14"/>
    <p:sldId id="288" r:id="rId15"/>
    <p:sldId id="330" r:id="rId16"/>
    <p:sldId id="329" r:id="rId17"/>
    <p:sldId id="337" r:id="rId18"/>
    <p:sldId id="293" r:id="rId19"/>
    <p:sldId id="286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  <p:sldId id="366" r:id="rId3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charset="0"/>
        <a:ea typeface="等线" charset="0"/>
        <a:cs typeface="等线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charset="0"/>
        <a:ea typeface="等线" charset="0"/>
        <a:cs typeface="等线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charset="0"/>
        <a:ea typeface="等线" charset="0"/>
        <a:cs typeface="等线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charset="0"/>
        <a:ea typeface="等线" charset="0"/>
        <a:cs typeface="等线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charset="0"/>
        <a:ea typeface="等线" charset="0"/>
        <a:cs typeface="等线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charset="0"/>
        <a:ea typeface="等线" charset="0"/>
        <a:cs typeface="等线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charset="0"/>
        <a:ea typeface="等线" charset="0"/>
        <a:cs typeface="等线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charset="0"/>
        <a:ea typeface="等线" charset="0"/>
        <a:cs typeface="等线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charset="0"/>
        <a:ea typeface="等线" charset="0"/>
        <a:cs typeface="等线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75629"/>
    <a:srgbClr val="03BF2F"/>
    <a:srgbClr val="F1CE21"/>
    <a:srgbClr val="A5EEFE"/>
    <a:srgbClr val="CDAD0D"/>
    <a:srgbClr val="EB734E"/>
    <a:srgbClr val="CC3300"/>
    <a:srgbClr val="4EC0E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5" autoAdjust="0"/>
    <p:restoredTop sz="94660" autoAdjust="0"/>
  </p:normalViewPr>
  <p:slideViewPr>
    <p:cSldViewPr snapToGrid="0">
      <p:cViewPr varScale="1">
        <p:scale>
          <a:sx n="70" d="100"/>
          <a:sy n="70" d="100"/>
        </p:scale>
        <p:origin x="-216" y="-108"/>
      </p:cViewPr>
      <p:guideLst>
        <p:guide orient="horz" pos="1374"/>
        <p:guide orient="horz" pos="3011"/>
        <p:guide pos="3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91" d="100"/>
        <a:sy n="91" d="100"/>
      </p:scale>
      <p:origin x="0" y="0"/>
    </p:cViewPr>
  </p:sorter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C6B51EBE-CBDF-44DE-B16D-5068D2F7DC33}" type="datetime1">
              <a:rPr lang="zh-CN" altLang="en-US"/>
              <a:pPr/>
              <a:t>2018/8/9 Thursday</a:t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D9B27BA8-E97C-41F8-BE83-CC62A5B2F3E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6341EFA-799F-4D0A-895E-FAAA6CB4E6CA}" type="slidenum">
              <a:rPr lang="zh-CN" altLang="en-US">
                <a:latin typeface="Calibri" pitchFamily="34" charset="0"/>
              </a:rPr>
              <a:pPr/>
              <a:t>1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909EF8-4E71-4DCE-810D-2516167877E0}" type="slidenum">
              <a:rPr lang="zh-CN" altLang="en-US">
                <a:latin typeface="Calibri" pitchFamily="34" charset="0"/>
              </a:rPr>
              <a:pPr/>
              <a:t>12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E9EF62-1992-434D-B8B7-291DFA2D9A70}" type="slidenum">
              <a:rPr lang="zh-CN" altLang="en-US">
                <a:latin typeface="Calibri" pitchFamily="34" charset="0"/>
              </a:rPr>
              <a:pPr/>
              <a:t>13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858F7F7-50E0-4379-96BB-E15040C9417F}" type="slidenum">
              <a:rPr lang="zh-CN" altLang="en-US">
                <a:latin typeface="Calibri" pitchFamily="34" charset="0"/>
              </a:rPr>
              <a:pPr/>
              <a:t>14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17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77BBCE-7F46-4349-9529-00FE2992F6C3}" type="slidenum">
              <a:rPr lang="zh-CN" altLang="en-US">
                <a:latin typeface="Calibri" pitchFamily="34" charset="0"/>
              </a:rPr>
              <a:pPr/>
              <a:t>15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379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37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317F0F-994E-4E00-B1F6-30B916CB09FF}" type="slidenum">
              <a:rPr lang="zh-CN" altLang="en-US">
                <a:latin typeface="Calibri" pitchFamily="34" charset="0"/>
              </a:rPr>
              <a:pPr/>
              <a:t>16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58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08BC390-0A3E-4323-AED4-290EC0D721CF}" type="slidenum">
              <a:rPr lang="zh-CN" altLang="en-US">
                <a:latin typeface="Calibri" pitchFamily="34" charset="0"/>
              </a:rPr>
              <a:pPr/>
              <a:t>17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78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4DB870D-C2A5-4D61-BFFB-D153867299E4}" type="slidenum">
              <a:rPr lang="zh-CN" altLang="en-US">
                <a:latin typeface="Calibri" pitchFamily="34" charset="0"/>
              </a:rPr>
              <a:pPr/>
              <a:t>18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D35021D-631A-4CB7-8E76-540F6C92D8B7}" type="slidenum">
              <a:rPr lang="zh-CN" altLang="en-US">
                <a:latin typeface="Calibri" pitchFamily="34" charset="0"/>
              </a:rPr>
              <a:pPr/>
              <a:t>19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1ECF876-BBC6-448F-8A75-A8F78154DA9C}" type="slidenum">
              <a:rPr lang="zh-CN" altLang="en-US">
                <a:latin typeface="等线" charset="0"/>
              </a:rPr>
              <a:pPr/>
              <a:t>20</a:t>
            </a:fld>
            <a:endParaRPr lang="zh-CN" altLang="en-US">
              <a:latin typeface="等线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8FEC245-8B07-414D-B968-3509043403C2}" type="slidenum">
              <a:rPr lang="zh-CN" altLang="en-US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21E2E4F-3795-4425-941D-B81B9C517931}" type="slidenum">
              <a:rPr lang="zh-CN" altLang="en-US">
                <a:latin typeface="Calibri" pitchFamily="34" charset="0"/>
              </a:rPr>
              <a:pPr/>
              <a:t>2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C2E4A9-097F-434D-81AA-B59DEF541DE3}" type="slidenum">
              <a:rPr lang="zh-CN" altLang="en-US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C96BB8-95A0-46A9-A44F-0178B57E370F}" type="slidenum">
              <a:rPr lang="zh-CN" altLang="en-US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C0B11A5-0A48-4F09-A215-3359D503A44B}" type="slidenum">
              <a:rPr lang="zh-CN" altLang="en-US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163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EB8B90-6BED-4654-94D2-F1E38DFA0C90}" type="slidenum">
              <a:rPr lang="zh-CN" altLang="en-US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964A797-2331-4DC0-A7C1-6805ADC64C05}" type="slidenum">
              <a:rPr lang="zh-CN" altLang="en-US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204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973C565-F6D1-47CD-A0EA-DEBA87EB79F8}" type="slidenum">
              <a:rPr lang="zh-CN" altLang="en-US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3FE0E63-68AF-4462-A3FA-D67DC99DD9BC}" type="slidenum">
              <a:rPr lang="zh-CN" altLang="en-US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886E1AC-94DD-4D30-BFD4-49E58FDCE91F}" type="slidenum">
              <a:rPr lang="zh-CN" altLang="en-US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C7A506-64FD-41CD-BC44-472F7F6A63A9}" type="slidenum">
              <a:rPr lang="zh-CN" altLang="en-US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286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C468EBD-B3A9-499C-8D96-FC48A87EA4D6}" type="slidenum">
              <a:rPr lang="zh-CN" altLang="en-US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A269624-8FC1-4B12-9784-607FB5B3EFAF}" type="slidenum">
              <a:rPr lang="zh-CN" altLang="en-US">
                <a:latin typeface="Calibri" pitchFamily="34" charset="0"/>
              </a:rPr>
              <a:pPr/>
              <a:t>3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07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69AD3A9-E408-447C-8CDA-B870B5BB33A7}" type="slidenum">
              <a:rPr lang="zh-CN" altLang="en-US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27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439FFB5-52C2-40D7-8B2E-024AF1551C03}" type="slidenum">
              <a:rPr lang="zh-CN" altLang="en-US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8CB1E9-CB29-42D7-857D-3A5AFB3E1487}" type="slidenum">
              <a:rPr lang="zh-CN" altLang="en-US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68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754B47B-8E7E-4D3B-879A-48FA401CD364}" type="slidenum">
              <a:rPr lang="zh-CN" altLang="en-US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89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C603C21-D4BA-4DD1-86BA-C6128DB90155}" type="slidenum">
              <a:rPr lang="zh-CN" altLang="en-US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086BB5D-C54C-4A01-A327-1D732D8ED213}" type="slidenum">
              <a:rPr lang="zh-CN" altLang="en-US">
                <a:latin typeface="Calibri" pitchFamily="34" charset="0"/>
              </a:rPr>
              <a:pPr/>
              <a:t>6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380C815-D894-4127-86F0-23A5766892CC}" type="slidenum">
              <a:rPr lang="zh-CN" altLang="en-US">
                <a:latin typeface="Calibri" pitchFamily="34" charset="0"/>
              </a:rPr>
              <a:pPr/>
              <a:t>7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508790-057A-4FD6-BEB6-1DF2FB4B00FE}" type="slidenum">
              <a:rPr lang="zh-CN" altLang="en-US">
                <a:latin typeface="Calibri" pitchFamily="34" charset="0"/>
              </a:rPr>
              <a:pPr/>
              <a:t>8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DD8FC59-8C36-4765-AA8E-DE3BF63DA199}" type="slidenum">
              <a:rPr lang="zh-CN" altLang="en-US">
                <a:latin typeface="Calibri" pitchFamily="34" charset="0"/>
              </a:rPr>
              <a:pPr/>
              <a:t>9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F8D3261-1935-4B1C-BC75-30CC765E42BB}" type="slidenum">
              <a:rPr lang="zh-CN" altLang="en-US">
                <a:latin typeface="Calibri" pitchFamily="34" charset="0"/>
              </a:rPr>
              <a:pPr/>
              <a:t>10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BF0884C-0C5F-49D5-AAA9-67A77437E636}" type="slidenum">
              <a:rPr lang="zh-CN" altLang="en-US">
                <a:latin typeface="Calibri" pitchFamily="34" charset="0"/>
              </a:rPr>
              <a:pPr/>
              <a:t>11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Requires="p14" p14:dur="250">
        <p15:prstTrans prst="origami"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Requires="p14" p14:dur="250">
        <p15:prstTrans prst="origami"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图片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23813"/>
            <a:ext cx="12215813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52" r:id="rId3"/>
  </p:sldLayoutIdLst>
  <p:transition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charset="0"/>
          <a:ea typeface="等线 Light" charset="0"/>
          <a:cs typeface="等线 Light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charset="0"/>
          <a:ea typeface="等线 Light" charset="0"/>
          <a:cs typeface="等线 Light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charset="0"/>
          <a:ea typeface="等线 Light" charset="0"/>
          <a:cs typeface="等线 Light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charset="0"/>
          <a:ea typeface="等线 Light" charset="0"/>
          <a:cs typeface="等线 Light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charset="0"/>
          <a:ea typeface="等线 Light" charset="0"/>
          <a:cs typeface="等线 Light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charset="0"/>
          <a:ea typeface="等线 Light" charset="0"/>
          <a:cs typeface="等线 Light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charset="0"/>
          <a:ea typeface="等线 Light" charset="0"/>
          <a:cs typeface="等线 Light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charset="0"/>
          <a:ea typeface="等线 Light" charset="0"/>
          <a:cs typeface="等线 Light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3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png"/><Relationship Id="rId7" Type="http://schemas.openxmlformats.org/officeDocument/2006/relationships/image" Target="../media/image41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25.png"/><Relationship Id="rId9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45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5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25.png"/><Relationship Id="rId9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4015581" y="905669"/>
            <a:ext cx="4498975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9988" y="4029075"/>
            <a:ext cx="11366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02550" y="571500"/>
            <a:ext cx="3487738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38100"/>
            <a:ext cx="2903538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01750" y="4848225"/>
            <a:ext cx="3413125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19556">
            <a:off x="8401050" y="2593975"/>
            <a:ext cx="1827213" cy="410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31925" y="3213100"/>
            <a:ext cx="1879600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7575" y="2084388"/>
            <a:ext cx="11366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本框 19"/>
          <p:cNvSpPr txBox="1"/>
          <p:nvPr/>
        </p:nvSpPr>
        <p:spPr>
          <a:xfrm>
            <a:off x="3517605" y="3001708"/>
            <a:ext cx="5493813" cy="15684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rgbClr val="D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auto"/>
            <a:r>
              <a:rPr lang="zh-CN" altLang="en-US" sz="9600" b="1" noProof="1">
                <a:ln w="19050">
                  <a:solidFill>
                    <a:srgbClr val="4EC0E0"/>
                  </a:solidFill>
                  <a:bevel/>
                </a:ln>
                <a:latin typeface="汉仪中圆简" panose="02010609000101010101" pitchFamily="49" charset="-122"/>
                <a:ea typeface="汉仪中圆简" panose="02010609000101010101" pitchFamily="49" charset="-122"/>
              </a:rPr>
              <a:t>请教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380413" y="1174750"/>
            <a:ext cx="21320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汉仪中楷简" charset="-122"/>
                <a:ea typeface="汉仪中楷简" charset="-122"/>
              </a:rPr>
              <a:t>口语交际八</a:t>
            </a:r>
          </a:p>
        </p:txBody>
      </p:sp>
      <p:sp>
        <p:nvSpPr>
          <p:cNvPr id="13" name="标题 12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2</a:t>
            </a:r>
            <a:r>
              <a:rPr lang="en-US" altLang="zh-CN" dirty="0" smtClean="0"/>
              <a:t>7.1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145"/>
          <p:cNvGrpSpPr>
            <a:grpSpLocks/>
          </p:cNvGrpSpPr>
          <p:nvPr/>
        </p:nvGrpSpPr>
        <p:grpSpPr bwMode="auto">
          <a:xfrm>
            <a:off x="-163513" y="-185738"/>
            <a:ext cx="5000626" cy="1647826"/>
            <a:chOff x="-163273" y="-185210"/>
            <a:chExt cx="5000198" cy="1647202"/>
          </a:xfrm>
        </p:grpSpPr>
        <p:pic>
          <p:nvPicPr>
            <p:cNvPr id="20482" name="图片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63273" y="-185210"/>
              <a:ext cx="1927862" cy="109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3" name="图片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9339" y="798353"/>
              <a:ext cx="1137045" cy="66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4" name="图片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88900"/>
              <a:ext cx="2298704" cy="137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5" name="文本框 8"/>
            <p:cNvSpPr txBox="1">
              <a:spLocks noChangeArrowheads="1"/>
            </p:cNvSpPr>
            <p:nvPr/>
          </p:nvSpPr>
          <p:spPr bwMode="auto">
            <a:xfrm>
              <a:off x="1870670" y="360682"/>
              <a:ext cx="2966255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3BF2F"/>
                  </a:solidFill>
                  <a:latin typeface="方正稚艺_GBK" pitchFamily="65" charset="-122"/>
                  <a:ea typeface="方正稚艺_GBK" pitchFamily="65" charset="-122"/>
                </a:rPr>
                <a:t>做个小老师</a:t>
              </a:r>
            </a:p>
          </p:txBody>
        </p:sp>
      </p:grpSp>
      <p:sp>
        <p:nvSpPr>
          <p:cNvPr id="20486" name="文本框 147"/>
          <p:cNvSpPr txBox="1">
            <a:spLocks noChangeArrowheads="1"/>
          </p:cNvSpPr>
          <p:nvPr/>
        </p:nvSpPr>
        <p:spPr bwMode="auto">
          <a:xfrm>
            <a:off x="5556250" y="582613"/>
            <a:ext cx="6394450" cy="569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>
                <a:latin typeface="汉仪中楷简" charset="-122"/>
                <a:ea typeface="汉仪中楷简" charset="-122"/>
              </a:rPr>
              <a:t>    </a:t>
            </a:r>
            <a:r>
              <a:rPr lang="zh-CN" altLang="en-US" sz="4000">
                <a:latin typeface="汉仪中楷简" charset="-122"/>
                <a:ea typeface="汉仪中楷简" charset="-122"/>
              </a:rPr>
              <a:t>自习课上，同学们正在认真做作业。明明有一道数学题不会做，他拍拍班长小玲的肩膀，大声对他说：</a:t>
            </a:r>
            <a:r>
              <a:rPr lang="en-US" altLang="zh-CN" sz="4000">
                <a:latin typeface="汉仪中楷简" charset="-122"/>
                <a:ea typeface="汉仪中楷简" charset="-122"/>
              </a:rPr>
              <a:t>“</a:t>
            </a:r>
            <a:r>
              <a:rPr lang="zh-CN" altLang="en-US" sz="4000">
                <a:latin typeface="汉仪中楷简" charset="-122"/>
                <a:ea typeface="汉仪中楷简" charset="-122"/>
              </a:rPr>
              <a:t>喂！这道题怎么做啊？</a:t>
            </a:r>
            <a:r>
              <a:rPr lang="en-US" altLang="zh-CN" sz="4000">
                <a:latin typeface="汉仪中楷简" charset="-122"/>
                <a:ea typeface="汉仪中楷简" charset="-122"/>
              </a:rPr>
              <a:t>”</a:t>
            </a:r>
            <a:r>
              <a:rPr lang="zh-CN" altLang="en-US" sz="4000">
                <a:latin typeface="汉仪中楷简" charset="-122"/>
                <a:ea typeface="汉仪中楷简" charset="-122"/>
              </a:rPr>
              <a:t>班长抬头看了他一眼，没有理他，继续埋头做作业。</a:t>
            </a:r>
          </a:p>
        </p:txBody>
      </p:sp>
      <p:pic>
        <p:nvPicPr>
          <p:cNvPr id="20487" name="图片 14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0" t="7878" r="9015" b="4880"/>
          <a:stretch>
            <a:fillRect/>
          </a:stretch>
        </p:blipFill>
        <p:spPr bwMode="auto">
          <a:xfrm>
            <a:off x="623888" y="2352675"/>
            <a:ext cx="4656137" cy="2873375"/>
          </a:xfrm>
          <a:prstGeom prst="rect">
            <a:avLst/>
          </a:prstGeom>
          <a:solidFill>
            <a:srgbClr val="FFFBF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145"/>
          <p:cNvGrpSpPr>
            <a:grpSpLocks/>
          </p:cNvGrpSpPr>
          <p:nvPr/>
        </p:nvGrpSpPr>
        <p:grpSpPr bwMode="auto">
          <a:xfrm>
            <a:off x="-163513" y="-185738"/>
            <a:ext cx="5000626" cy="1647826"/>
            <a:chOff x="-163273" y="-185210"/>
            <a:chExt cx="5000198" cy="1647202"/>
          </a:xfrm>
        </p:grpSpPr>
        <p:pic>
          <p:nvPicPr>
            <p:cNvPr id="22530" name="图片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63273" y="-185210"/>
              <a:ext cx="1927862" cy="109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1" name="图片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9339" y="798353"/>
              <a:ext cx="1137045" cy="66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2" name="图片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88900"/>
              <a:ext cx="2298704" cy="137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3" name="文本框 8"/>
            <p:cNvSpPr txBox="1">
              <a:spLocks noChangeArrowheads="1"/>
            </p:cNvSpPr>
            <p:nvPr/>
          </p:nvSpPr>
          <p:spPr bwMode="auto">
            <a:xfrm>
              <a:off x="1870670" y="360682"/>
              <a:ext cx="2966255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3BF2F"/>
                  </a:solidFill>
                  <a:latin typeface="方正稚艺_GBK" pitchFamily="65" charset="-122"/>
                  <a:ea typeface="方正稚艺_GBK" pitchFamily="65" charset="-122"/>
                </a:rPr>
                <a:t>做个小老师</a:t>
              </a:r>
            </a:p>
          </p:txBody>
        </p:sp>
      </p:grpSp>
      <p:sp>
        <p:nvSpPr>
          <p:cNvPr id="22534" name="文本框 147"/>
          <p:cNvSpPr txBox="1">
            <a:spLocks noChangeArrowheads="1"/>
          </p:cNvSpPr>
          <p:nvPr/>
        </p:nvSpPr>
        <p:spPr bwMode="auto">
          <a:xfrm>
            <a:off x="6951663" y="1109663"/>
            <a:ext cx="4078287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>
                <a:solidFill>
                  <a:srgbClr val="7030A0"/>
                </a:solidFill>
                <a:latin typeface="汉仪中楷简" charset="-122"/>
                <a:ea typeface="汉仪中楷简" charset="-122"/>
              </a:rPr>
              <a:t>礼貌用语</a:t>
            </a:r>
          </a:p>
        </p:txBody>
      </p:sp>
      <p:pic>
        <p:nvPicPr>
          <p:cNvPr id="22535" name="图片 14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0" t="7878" r="9015" b="4880"/>
          <a:stretch>
            <a:fillRect/>
          </a:stretch>
        </p:blipFill>
        <p:spPr bwMode="auto">
          <a:xfrm>
            <a:off x="363538" y="2397125"/>
            <a:ext cx="4656137" cy="2874963"/>
          </a:xfrm>
          <a:prstGeom prst="rect">
            <a:avLst/>
          </a:prstGeom>
          <a:solidFill>
            <a:srgbClr val="FFFBF0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5575300" y="2747963"/>
            <a:ext cx="6224588" cy="31924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明明应该轻声询问班长：</a:t>
            </a:r>
            <a:r>
              <a:rPr lang="en-US" altLang="zh-CN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小玲同学，打扰一下，我有一道数学题不会做，你什么时候有空可以教教我吗？</a:t>
            </a:r>
            <a:r>
              <a:rPr lang="en-US" altLang="zh-CN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145"/>
          <p:cNvGrpSpPr>
            <a:grpSpLocks/>
          </p:cNvGrpSpPr>
          <p:nvPr/>
        </p:nvGrpSpPr>
        <p:grpSpPr bwMode="auto">
          <a:xfrm>
            <a:off x="-163513" y="-185738"/>
            <a:ext cx="5000626" cy="1647826"/>
            <a:chOff x="-163273" y="-185210"/>
            <a:chExt cx="5000198" cy="1647202"/>
          </a:xfrm>
        </p:grpSpPr>
        <p:pic>
          <p:nvPicPr>
            <p:cNvPr id="24578" name="图片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63273" y="-185210"/>
              <a:ext cx="1927862" cy="109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79" name="图片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9339" y="798353"/>
              <a:ext cx="1137045" cy="66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0" name="图片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88900"/>
              <a:ext cx="2298704" cy="137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1" name="文本框 8"/>
            <p:cNvSpPr txBox="1">
              <a:spLocks noChangeArrowheads="1"/>
            </p:cNvSpPr>
            <p:nvPr/>
          </p:nvSpPr>
          <p:spPr bwMode="auto">
            <a:xfrm>
              <a:off x="1870670" y="360682"/>
              <a:ext cx="2966255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3BF2F"/>
                  </a:solidFill>
                  <a:latin typeface="方正稚艺_GBK" pitchFamily="65" charset="-122"/>
                  <a:ea typeface="方正稚艺_GBK" pitchFamily="65" charset="-122"/>
                </a:rPr>
                <a:t>做个小老师</a:t>
              </a:r>
            </a:p>
          </p:txBody>
        </p:sp>
      </p:grpSp>
      <p:sp>
        <p:nvSpPr>
          <p:cNvPr id="24582" name="文本框 147"/>
          <p:cNvSpPr txBox="1">
            <a:spLocks noChangeArrowheads="1"/>
          </p:cNvSpPr>
          <p:nvPr/>
        </p:nvSpPr>
        <p:spPr bwMode="auto">
          <a:xfrm>
            <a:off x="141288" y="1554163"/>
            <a:ext cx="7007225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>
                <a:latin typeface="汉仪中楷简" charset="-122"/>
                <a:ea typeface="汉仪中楷简" charset="-122"/>
              </a:rPr>
              <a:t>    </a:t>
            </a:r>
            <a:r>
              <a:rPr lang="zh-CN" altLang="en-US" sz="4000">
                <a:latin typeface="汉仪中楷简" charset="-122"/>
                <a:ea typeface="汉仪中楷简" charset="-122"/>
              </a:rPr>
              <a:t>兰兰暑假乘坐飞机去三亚玩。在飞机上，兰兰觉得有一点点不舒服，她想开窗通一下风，可是找了很久都没有找到开窗的按钮。于是，她请空姐帮她开窗，可是空姐没有同意。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-5481" b="-6288"/>
          <a:stretch>
            <a:fillRect/>
          </a:stretch>
        </p:blipFill>
        <p:spPr>
          <a:xfrm>
            <a:off x="7148830" y="1971040"/>
            <a:ext cx="5000625" cy="3098800"/>
          </a:xfrm>
          <a:prstGeom prst="ellipse">
            <a:avLst/>
          </a:prstGeom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145"/>
          <p:cNvGrpSpPr>
            <a:grpSpLocks/>
          </p:cNvGrpSpPr>
          <p:nvPr/>
        </p:nvGrpSpPr>
        <p:grpSpPr bwMode="auto">
          <a:xfrm>
            <a:off x="-163513" y="-185738"/>
            <a:ext cx="5000626" cy="1647826"/>
            <a:chOff x="-163273" y="-185210"/>
            <a:chExt cx="5000198" cy="1647202"/>
          </a:xfrm>
        </p:grpSpPr>
        <p:pic>
          <p:nvPicPr>
            <p:cNvPr id="26626" name="图片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63273" y="-185210"/>
              <a:ext cx="1927862" cy="109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7" name="图片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9339" y="798353"/>
              <a:ext cx="1137045" cy="66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8" name="图片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88900"/>
              <a:ext cx="2298704" cy="137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29" name="文本框 8"/>
            <p:cNvSpPr txBox="1">
              <a:spLocks noChangeArrowheads="1"/>
            </p:cNvSpPr>
            <p:nvPr/>
          </p:nvSpPr>
          <p:spPr bwMode="auto">
            <a:xfrm>
              <a:off x="1870670" y="360682"/>
              <a:ext cx="2966255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3BF2F"/>
                  </a:solidFill>
                  <a:latin typeface="方正稚艺_GBK" pitchFamily="65" charset="-122"/>
                  <a:ea typeface="方正稚艺_GBK" pitchFamily="65" charset="-122"/>
                </a:rPr>
                <a:t>做个小老师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-5481" b="-6288"/>
          <a:stretch>
            <a:fillRect/>
          </a:stretch>
        </p:blipFill>
        <p:spPr>
          <a:xfrm>
            <a:off x="7011035" y="1971040"/>
            <a:ext cx="5000625" cy="3098800"/>
          </a:xfrm>
          <a:prstGeom prst="ellipse">
            <a:avLst/>
          </a:prstGeom>
        </p:spPr>
      </p:pic>
      <p:sp>
        <p:nvSpPr>
          <p:cNvPr id="26631" name="文本框 2"/>
          <p:cNvSpPr txBox="1">
            <a:spLocks noChangeArrowheads="1"/>
          </p:cNvSpPr>
          <p:nvPr/>
        </p:nvSpPr>
        <p:spPr bwMode="auto">
          <a:xfrm>
            <a:off x="1538288" y="1355725"/>
            <a:ext cx="4078287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>
                <a:solidFill>
                  <a:srgbClr val="7030A0"/>
                </a:solidFill>
                <a:latin typeface="汉仪中楷简" charset="-122"/>
                <a:ea typeface="汉仪中楷简" charset="-122"/>
              </a:rPr>
              <a:t>合情合理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6425" y="3024188"/>
            <a:ext cx="6224588" cy="31924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飞机上是不能开窗的，这是兰兰应该对空姐说：</a:t>
            </a:r>
            <a:r>
              <a:rPr lang="en-US" altLang="zh-CN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姐姐，您好，我感觉有一点不舒服，请问可以给我一杯热水吗？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4" name="组合 145"/>
          <p:cNvGrpSpPr>
            <a:grpSpLocks/>
          </p:cNvGrpSpPr>
          <p:nvPr/>
        </p:nvGrpSpPr>
        <p:grpSpPr bwMode="auto">
          <a:xfrm>
            <a:off x="-163513" y="-185738"/>
            <a:ext cx="4483101" cy="1647826"/>
            <a:chOff x="-163273" y="-185210"/>
            <a:chExt cx="4482673" cy="1647202"/>
          </a:xfrm>
        </p:grpSpPr>
        <p:pic>
          <p:nvPicPr>
            <p:cNvPr id="28675" name="图片 14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63273" y="-185210"/>
              <a:ext cx="1927862" cy="109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6" name="图片 14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59339" y="798353"/>
              <a:ext cx="1137045" cy="66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7" name="图片 14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88900"/>
              <a:ext cx="2298704" cy="137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8" name="文本框 149"/>
            <p:cNvSpPr txBox="1">
              <a:spLocks noChangeArrowheads="1"/>
            </p:cNvSpPr>
            <p:nvPr/>
          </p:nvSpPr>
          <p:spPr bwMode="auto">
            <a:xfrm>
              <a:off x="1353145" y="407037"/>
              <a:ext cx="2966255" cy="829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>
                  <a:solidFill>
                    <a:srgbClr val="03BF2F"/>
                  </a:solidFill>
                  <a:latin typeface="方正稚艺_GBK" pitchFamily="65" charset="-122"/>
                  <a:ea typeface="方正稚艺_GBK" pitchFamily="65" charset="-122"/>
                </a:rPr>
                <a:t>请教</a:t>
              </a:r>
            </a:p>
          </p:txBody>
        </p:sp>
      </p:grpSp>
      <p:grpSp>
        <p:nvGrpSpPr>
          <p:cNvPr id="8" name="组合 7"/>
          <p:cNvGrpSpPr>
            <a:grpSpLocks noChangeAspect="1"/>
          </p:cNvGrpSpPr>
          <p:nvPr/>
        </p:nvGrpSpPr>
        <p:grpSpPr bwMode="auto">
          <a:xfrm>
            <a:off x="3165475" y="307975"/>
            <a:ext cx="9026525" cy="6424613"/>
            <a:chOff x="6323726" y="550436"/>
            <a:chExt cx="5966821" cy="4968000"/>
          </a:xfrm>
        </p:grpSpPr>
        <p:sp>
          <p:nvSpPr>
            <p:cNvPr id="10" name="任意多边形 175"/>
            <p:cNvSpPr/>
            <p:nvPr/>
          </p:nvSpPr>
          <p:spPr>
            <a:xfrm>
              <a:off x="7256632" y="1498125"/>
              <a:ext cx="5033915" cy="3493681"/>
            </a:xfrm>
            <a:custGeom>
              <a:avLst/>
              <a:gdLst>
                <a:gd name="connsiteX0" fmla="*/ 0 w 4741021"/>
                <a:gd name="connsiteY0" fmla="*/ 0 h 3291102"/>
                <a:gd name="connsiteX1" fmla="*/ 326880 w 4741021"/>
                <a:gd name="connsiteY1" fmla="*/ 0 h 3291102"/>
                <a:gd name="connsiteX2" fmla="*/ 326880 w 4741021"/>
                <a:gd name="connsiteY2" fmla="*/ 1790059 h 3291102"/>
                <a:gd name="connsiteX3" fmla="*/ 1573595 w 4741021"/>
                <a:gd name="connsiteY3" fmla="*/ 3036774 h 3291102"/>
                <a:gd name="connsiteX4" fmla="*/ 4660165 w 4741021"/>
                <a:gd name="connsiteY4" fmla="*/ 3036774 h 3291102"/>
                <a:gd name="connsiteX5" fmla="*/ 4741021 w 4741021"/>
                <a:gd name="connsiteY5" fmla="*/ 3032691 h 3291102"/>
                <a:gd name="connsiteX6" fmla="*/ 4741021 w 4741021"/>
                <a:gd name="connsiteY6" fmla="*/ 3291102 h 3291102"/>
                <a:gd name="connsiteX7" fmla="*/ 1391494 w 4741021"/>
                <a:gd name="connsiteY7" fmla="*/ 3291102 h 3291102"/>
                <a:gd name="connsiteX8" fmla="*/ 0 w 4741021"/>
                <a:gd name="connsiteY8" fmla="*/ 1899608 h 329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1021" h="3291102">
                  <a:moveTo>
                    <a:pt x="0" y="0"/>
                  </a:moveTo>
                  <a:lnTo>
                    <a:pt x="326880" y="0"/>
                  </a:lnTo>
                  <a:lnTo>
                    <a:pt x="326880" y="1790059"/>
                  </a:lnTo>
                  <a:cubicBezTo>
                    <a:pt x="326880" y="2478601"/>
                    <a:pt x="885053" y="3036774"/>
                    <a:pt x="1573595" y="3036774"/>
                  </a:cubicBezTo>
                  <a:lnTo>
                    <a:pt x="4660165" y="3036774"/>
                  </a:lnTo>
                  <a:lnTo>
                    <a:pt x="4741021" y="3032691"/>
                  </a:lnTo>
                  <a:lnTo>
                    <a:pt x="4741021" y="3291102"/>
                  </a:lnTo>
                  <a:lnTo>
                    <a:pt x="1391494" y="3291102"/>
                  </a:lnTo>
                  <a:cubicBezTo>
                    <a:pt x="622993" y="3291102"/>
                    <a:pt x="0" y="2668109"/>
                    <a:pt x="0" y="189960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1" name="任意多边形 176"/>
            <p:cNvSpPr/>
            <p:nvPr/>
          </p:nvSpPr>
          <p:spPr>
            <a:xfrm>
              <a:off x="6913482" y="1137217"/>
              <a:ext cx="5377065" cy="4124655"/>
            </a:xfrm>
            <a:custGeom>
              <a:avLst/>
              <a:gdLst>
                <a:gd name="connsiteX0" fmla="*/ 1207 w 5065021"/>
                <a:gd name="connsiteY0" fmla="*/ 0 h 3885066"/>
                <a:gd name="connsiteX1" fmla="*/ 330739 w 5065021"/>
                <a:gd name="connsiteY1" fmla="*/ 0 h 3885066"/>
                <a:gd name="connsiteX2" fmla="*/ 324000 w 5065021"/>
                <a:gd name="connsiteY2" fmla="*/ 133448 h 3885066"/>
                <a:gd name="connsiteX3" fmla="*/ 324000 w 5065021"/>
                <a:gd name="connsiteY3" fmla="*/ 2239243 h 3885066"/>
                <a:gd name="connsiteX4" fmla="*/ 1715494 w 5065021"/>
                <a:gd name="connsiteY4" fmla="*/ 3630737 h 3885066"/>
                <a:gd name="connsiteX5" fmla="*/ 5065021 w 5065021"/>
                <a:gd name="connsiteY5" fmla="*/ 3630737 h 3885066"/>
                <a:gd name="connsiteX6" fmla="*/ 5065021 w 5065021"/>
                <a:gd name="connsiteY6" fmla="*/ 3885066 h 3885066"/>
                <a:gd name="connsiteX7" fmla="*/ 1536274 w 5065021"/>
                <a:gd name="connsiteY7" fmla="*/ 3885066 h 3885066"/>
                <a:gd name="connsiteX8" fmla="*/ 0 w 5065021"/>
                <a:gd name="connsiteY8" fmla="*/ 2348792 h 3885066"/>
                <a:gd name="connsiteX9" fmla="*/ 0 w 5065021"/>
                <a:gd name="connsiteY9" fmla="*/ 23897 h 388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021" h="3885066">
                  <a:moveTo>
                    <a:pt x="1207" y="0"/>
                  </a:moveTo>
                  <a:lnTo>
                    <a:pt x="330739" y="0"/>
                  </a:lnTo>
                  <a:lnTo>
                    <a:pt x="324000" y="133448"/>
                  </a:lnTo>
                  <a:lnTo>
                    <a:pt x="324000" y="2239243"/>
                  </a:lnTo>
                  <a:cubicBezTo>
                    <a:pt x="324000" y="3007744"/>
                    <a:pt x="946993" y="3630737"/>
                    <a:pt x="1715494" y="3630737"/>
                  </a:cubicBezTo>
                  <a:lnTo>
                    <a:pt x="5065021" y="3630737"/>
                  </a:lnTo>
                  <a:lnTo>
                    <a:pt x="5065021" y="3885066"/>
                  </a:lnTo>
                  <a:lnTo>
                    <a:pt x="1536274" y="3885066"/>
                  </a:lnTo>
                  <a:cubicBezTo>
                    <a:pt x="687813" y="3885066"/>
                    <a:pt x="0" y="3197253"/>
                    <a:pt x="0" y="2348792"/>
                  </a:cubicBezTo>
                  <a:lnTo>
                    <a:pt x="0" y="23897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2" name="任意多边形 177"/>
            <p:cNvSpPr/>
            <p:nvPr/>
          </p:nvSpPr>
          <p:spPr>
            <a:xfrm>
              <a:off x="6569283" y="3537129"/>
              <a:ext cx="5721264" cy="1981307"/>
            </a:xfrm>
            <a:custGeom>
              <a:avLst/>
              <a:gdLst>
                <a:gd name="connsiteX0" fmla="*/ 0 w 5389021"/>
                <a:gd name="connsiteY0" fmla="*/ 0 h 1866457"/>
                <a:gd name="connsiteX1" fmla="*/ 324000 w 5389021"/>
                <a:gd name="connsiteY1" fmla="*/ 0 h 1866457"/>
                <a:gd name="connsiteX2" fmla="*/ 324000 w 5389021"/>
                <a:gd name="connsiteY2" fmla="*/ 75854 h 1866457"/>
                <a:gd name="connsiteX3" fmla="*/ 1860274 w 5389021"/>
                <a:gd name="connsiteY3" fmla="*/ 1612128 h 1866457"/>
                <a:gd name="connsiteX4" fmla="*/ 5389021 w 5389021"/>
                <a:gd name="connsiteY4" fmla="*/ 1612128 h 1866457"/>
                <a:gd name="connsiteX5" fmla="*/ 5389021 w 5389021"/>
                <a:gd name="connsiteY5" fmla="*/ 1866457 h 1866457"/>
                <a:gd name="connsiteX6" fmla="*/ 1681054 w 5389021"/>
                <a:gd name="connsiteY6" fmla="*/ 1866457 h 1866457"/>
                <a:gd name="connsiteX7" fmla="*/ 0 w 5389021"/>
                <a:gd name="connsiteY7" fmla="*/ 185403 h 186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9021" h="1866457">
                  <a:moveTo>
                    <a:pt x="0" y="0"/>
                  </a:moveTo>
                  <a:lnTo>
                    <a:pt x="324000" y="0"/>
                  </a:lnTo>
                  <a:lnTo>
                    <a:pt x="324000" y="75854"/>
                  </a:lnTo>
                  <a:cubicBezTo>
                    <a:pt x="324000" y="924315"/>
                    <a:pt x="1011813" y="1612128"/>
                    <a:pt x="1860274" y="1612128"/>
                  </a:cubicBezTo>
                  <a:lnTo>
                    <a:pt x="5389021" y="1612128"/>
                  </a:lnTo>
                  <a:lnTo>
                    <a:pt x="5389021" y="1866457"/>
                  </a:lnTo>
                  <a:lnTo>
                    <a:pt x="1681054" y="1866457"/>
                  </a:lnTo>
                  <a:cubicBezTo>
                    <a:pt x="752634" y="1866457"/>
                    <a:pt x="0" y="1113823"/>
                    <a:pt x="0" y="185403"/>
                  </a:cubicBezTo>
                  <a:close/>
                </a:path>
              </a:pathLst>
            </a:custGeom>
            <a:solidFill>
              <a:srgbClr val="D43A3A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grpSp>
          <p:nvGrpSpPr>
            <p:cNvPr id="28683" name="组合 13"/>
            <p:cNvGrpSpPr>
              <a:grpSpLocks noChangeAspect="1"/>
            </p:cNvGrpSpPr>
            <p:nvPr/>
          </p:nvGrpSpPr>
          <p:grpSpPr bwMode="auto">
            <a:xfrm rot="-2033234">
              <a:off x="7066627" y="1034407"/>
              <a:ext cx="798773" cy="1146632"/>
              <a:chOff x="10898674" y="198977"/>
              <a:chExt cx="1103454" cy="1584000"/>
            </a:xfrm>
          </p:grpSpPr>
          <p:grpSp>
            <p:nvGrpSpPr>
              <p:cNvPr id="28684" name="组合 64"/>
              <p:cNvGrpSpPr>
                <a:grpSpLocks noChangeAspect="1"/>
              </p:cNvGrpSpPr>
              <p:nvPr/>
            </p:nvGrpSpPr>
            <p:grpSpPr bwMode="auto"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73" name="任意多边形 212"/>
                <p:cNvSpPr/>
                <p:nvPr/>
              </p:nvSpPr>
              <p:spPr>
                <a:xfrm rot="10800000">
                  <a:off x="4028136" y="2759458"/>
                  <a:ext cx="2066791" cy="87758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74" name="任意多边形 213"/>
                <p:cNvSpPr/>
                <p:nvPr/>
              </p:nvSpPr>
              <p:spPr>
                <a:xfrm rot="10800000" flipH="1">
                  <a:off x="6100363" y="2753172"/>
                  <a:ext cx="2066791" cy="882905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grpSp>
              <p:nvGrpSpPr>
                <p:cNvPr id="28687" name="组合 74"/>
                <p:cNvGrpSpPr>
                  <a:grpSpLocks noChangeAspect="1"/>
                </p:cNvGrpSpPr>
                <p:nvPr/>
              </p:nvGrpSpPr>
              <p:grpSpPr bwMode="auto"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8688" name="组合 76"/>
                  <p:cNvGrpSpPr>
                    <a:grpSpLocks/>
                  </p:cNvGrpSpPr>
                  <p:nvPr/>
                </p:nvGrpSpPr>
                <p:grpSpPr bwMode="auto"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87" name="任意多边形 226"/>
                    <p:cNvSpPr/>
                    <p:nvPr/>
                  </p:nvSpPr>
                  <p:spPr>
                    <a:xfrm>
                      <a:off x="6470504" y="3134018"/>
                      <a:ext cx="1222939" cy="2664712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88" name="任意多边形 227"/>
                    <p:cNvSpPr/>
                    <p:nvPr/>
                  </p:nvSpPr>
                  <p:spPr>
                    <a:xfrm flipH="1">
                      <a:off x="5247540" y="3129704"/>
                      <a:ext cx="1222944" cy="2664712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28691" name="组合 77"/>
                  <p:cNvGrpSpPr>
                    <a:grpSpLocks/>
                  </p:cNvGrpSpPr>
                  <p:nvPr/>
                </p:nvGrpSpPr>
                <p:grpSpPr bwMode="auto"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85" name="任意多边形 224"/>
                    <p:cNvSpPr>
                      <a:spLocks noChangeAspect="1"/>
                    </p:cNvSpPr>
                    <p:nvPr/>
                  </p:nvSpPr>
                  <p:spPr>
                    <a:xfrm>
                      <a:off x="7265499" y="369484"/>
                      <a:ext cx="705859" cy="2046690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86" name="任意多边形 225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84243" y="363522"/>
                      <a:ext cx="705859" cy="2046695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83" name="任意多边形 222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/>
                      <a:endParaRPr lang="zh-CN" altLang="en-US" noProof="1"/>
                    </a:p>
                  </p:txBody>
                </p:sp>
                <p:sp>
                  <p:nvSpPr>
                    <p:cNvPr id="84" name="任意多边形 223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/>
                      <a:endParaRPr lang="zh-CN" altLang="en-US" noProof="1"/>
                    </a:p>
                  </p:txBody>
                </p:sp>
              </p:grpSp>
              <p:grpSp>
                <p:nvGrpSpPr>
                  <p:cNvPr id="28695" name="组合 79"/>
                  <p:cNvGrpSpPr>
                    <a:grpSpLocks/>
                  </p:cNvGrpSpPr>
                  <p:nvPr/>
                </p:nvGrpSpPr>
                <p:grpSpPr bwMode="auto"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81" name="任意多边形 220"/>
                    <p:cNvSpPr/>
                    <p:nvPr/>
                  </p:nvSpPr>
                  <p:spPr>
                    <a:xfrm>
                      <a:off x="6086757" y="1024696"/>
                      <a:ext cx="1625117" cy="4671271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82" name="任意多边形 221"/>
                    <p:cNvSpPr/>
                    <p:nvPr/>
                  </p:nvSpPr>
                  <p:spPr>
                    <a:xfrm flipH="1">
                      <a:off x="4461622" y="1021597"/>
                      <a:ext cx="1625117" cy="4671271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</p:grpSp>
            <p:sp>
              <p:nvSpPr>
                <p:cNvPr id="76" name="任意多边形 215"/>
                <p:cNvSpPr/>
                <p:nvPr/>
              </p:nvSpPr>
              <p:spPr>
                <a:xfrm>
                  <a:off x="5397952" y="1102266"/>
                  <a:ext cx="1348853" cy="260615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</p:grpSp>
          <p:grpSp>
            <p:nvGrpSpPr>
              <p:cNvPr id="28699" name="组合 65"/>
              <p:cNvGrpSpPr>
                <a:grpSpLocks noChangeAspect="1"/>
              </p:cNvGrpSpPr>
              <p:nvPr/>
            </p:nvGrpSpPr>
            <p:grpSpPr bwMode="auto"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67" name="椭圆 66"/>
                <p:cNvSpPr>
                  <a:spLocks noChangeAspect="1"/>
                </p:cNvSpPr>
                <p:nvPr/>
              </p:nvSpPr>
              <p:spPr>
                <a:xfrm>
                  <a:off x="4014723" y="906266"/>
                  <a:ext cx="4330281" cy="4330249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68" name="任意多边形 207"/>
                <p:cNvSpPr/>
                <p:nvPr/>
              </p:nvSpPr>
              <p:spPr>
                <a:xfrm rot="2011872">
                  <a:off x="4753583" y="1537534"/>
                  <a:ext cx="3579460" cy="3288531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69" name="任意多边形 208"/>
                <p:cNvSpPr/>
                <p:nvPr/>
              </p:nvSpPr>
              <p:spPr>
                <a:xfrm>
                  <a:off x="5149414" y="2115171"/>
                  <a:ext cx="1955611" cy="2675773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70" name="任意多边形 209"/>
                <p:cNvSpPr>
                  <a:spLocks noChangeAspect="1"/>
                </p:cNvSpPr>
                <p:nvPr/>
              </p:nvSpPr>
              <p:spPr>
                <a:xfrm>
                  <a:off x="4530969" y="1337598"/>
                  <a:ext cx="3177867" cy="1593205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71" name="任意多边形 210"/>
                <p:cNvSpPr/>
                <p:nvPr/>
              </p:nvSpPr>
              <p:spPr>
                <a:xfrm>
                  <a:off x="5242381" y="2319253"/>
                  <a:ext cx="1728615" cy="204257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72" name="任意多边形 211"/>
                <p:cNvSpPr>
                  <a:spLocks noChangeAspect="1"/>
                </p:cNvSpPr>
                <p:nvPr/>
              </p:nvSpPr>
              <p:spPr>
                <a:xfrm>
                  <a:off x="4013798" y="885862"/>
                  <a:ext cx="4330281" cy="4330249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28706" name="组合 14"/>
            <p:cNvGrpSpPr>
              <a:grpSpLocks noChangeAspect="1"/>
            </p:cNvGrpSpPr>
            <p:nvPr/>
          </p:nvGrpSpPr>
          <p:grpSpPr bwMode="auto">
            <a:xfrm rot="-2033234">
              <a:off x="6695772" y="550436"/>
              <a:ext cx="798773" cy="1146632"/>
              <a:chOff x="10898674" y="198977"/>
              <a:chExt cx="1103454" cy="1584000"/>
            </a:xfrm>
          </p:grpSpPr>
          <p:grpSp>
            <p:nvGrpSpPr>
              <p:cNvPr id="28707" name="组合 40"/>
              <p:cNvGrpSpPr>
                <a:grpSpLocks noChangeAspect="1"/>
              </p:cNvGrpSpPr>
              <p:nvPr/>
            </p:nvGrpSpPr>
            <p:grpSpPr bwMode="auto"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49" name="任意多边形 237"/>
                <p:cNvSpPr/>
                <p:nvPr/>
              </p:nvSpPr>
              <p:spPr>
                <a:xfrm rot="10800000">
                  <a:off x="4030319" y="2760778"/>
                  <a:ext cx="2066791" cy="87758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50" name="任意多边形 238"/>
                <p:cNvSpPr/>
                <p:nvPr/>
              </p:nvSpPr>
              <p:spPr>
                <a:xfrm rot="10800000" flipH="1">
                  <a:off x="6102550" y="2754492"/>
                  <a:ext cx="2066791" cy="882905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grpSp>
              <p:nvGrpSpPr>
                <p:cNvPr id="28710" name="组合 50"/>
                <p:cNvGrpSpPr>
                  <a:grpSpLocks noChangeAspect="1"/>
                </p:cNvGrpSpPr>
                <p:nvPr/>
              </p:nvGrpSpPr>
              <p:grpSpPr bwMode="auto"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8711" name="组合 52"/>
                  <p:cNvGrpSpPr>
                    <a:grpSpLocks/>
                  </p:cNvGrpSpPr>
                  <p:nvPr/>
                </p:nvGrpSpPr>
                <p:grpSpPr bwMode="auto"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63" name="任意多边形 251"/>
                    <p:cNvSpPr/>
                    <p:nvPr/>
                  </p:nvSpPr>
                  <p:spPr>
                    <a:xfrm>
                      <a:off x="6473799" y="3136010"/>
                      <a:ext cx="1222944" cy="2664712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64" name="任意多边形 252"/>
                    <p:cNvSpPr/>
                    <p:nvPr/>
                  </p:nvSpPr>
                  <p:spPr>
                    <a:xfrm flipH="1">
                      <a:off x="5250840" y="3131696"/>
                      <a:ext cx="1222939" cy="2664712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28714" name="组合 53"/>
                  <p:cNvGrpSpPr>
                    <a:grpSpLocks/>
                  </p:cNvGrpSpPr>
                  <p:nvPr/>
                </p:nvGrpSpPr>
                <p:grpSpPr bwMode="auto"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61" name="任意多边形 249"/>
                    <p:cNvSpPr>
                      <a:spLocks noChangeAspect="1"/>
                    </p:cNvSpPr>
                    <p:nvPr/>
                  </p:nvSpPr>
                  <p:spPr>
                    <a:xfrm>
                      <a:off x="7268798" y="371476"/>
                      <a:ext cx="705859" cy="2046690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62" name="任意多边形 250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87538" y="365514"/>
                      <a:ext cx="705859" cy="2046695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55" name="组合 54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59" name="任意多边形 247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/>
                      <a:endParaRPr lang="zh-CN" altLang="en-US" noProof="1"/>
                    </a:p>
                  </p:txBody>
                </p:sp>
                <p:sp>
                  <p:nvSpPr>
                    <p:cNvPr id="60" name="任意多边形 248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/>
                      <a:endParaRPr lang="zh-CN" altLang="en-US" noProof="1"/>
                    </a:p>
                  </p:txBody>
                </p:sp>
              </p:grpSp>
              <p:grpSp>
                <p:nvGrpSpPr>
                  <p:cNvPr id="28718" name="组合 55"/>
                  <p:cNvGrpSpPr>
                    <a:grpSpLocks/>
                  </p:cNvGrpSpPr>
                  <p:nvPr/>
                </p:nvGrpSpPr>
                <p:grpSpPr bwMode="auto"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57" name="任意多边形 245"/>
                    <p:cNvSpPr/>
                    <p:nvPr/>
                  </p:nvSpPr>
                  <p:spPr>
                    <a:xfrm>
                      <a:off x="6090056" y="1026688"/>
                      <a:ext cx="1625117" cy="4671271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58" name="任意多边形 246"/>
                    <p:cNvSpPr/>
                    <p:nvPr/>
                  </p:nvSpPr>
                  <p:spPr>
                    <a:xfrm flipH="1">
                      <a:off x="4464922" y="1023589"/>
                      <a:ext cx="1625117" cy="4671271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</p:grpSp>
            <p:sp>
              <p:nvSpPr>
                <p:cNvPr id="52" name="任意多边形 240"/>
                <p:cNvSpPr/>
                <p:nvPr/>
              </p:nvSpPr>
              <p:spPr>
                <a:xfrm>
                  <a:off x="5400138" y="1103586"/>
                  <a:ext cx="1348853" cy="260615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</p:grpSp>
          <p:grpSp>
            <p:nvGrpSpPr>
              <p:cNvPr id="28722" name="组合 41"/>
              <p:cNvGrpSpPr>
                <a:grpSpLocks noChangeAspect="1"/>
              </p:cNvGrpSpPr>
              <p:nvPr/>
            </p:nvGrpSpPr>
            <p:grpSpPr bwMode="auto"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43" name="椭圆 42"/>
                <p:cNvSpPr>
                  <a:spLocks noChangeAspect="1"/>
                </p:cNvSpPr>
                <p:nvPr/>
              </p:nvSpPr>
              <p:spPr>
                <a:xfrm>
                  <a:off x="4021939" y="910921"/>
                  <a:ext cx="4330281" cy="4330249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4" name="任意多边形 232"/>
                <p:cNvSpPr/>
                <p:nvPr/>
              </p:nvSpPr>
              <p:spPr>
                <a:xfrm rot="2011872">
                  <a:off x="4760800" y="1542188"/>
                  <a:ext cx="3579471" cy="3288531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5" name="任意多边形 233"/>
                <p:cNvSpPr/>
                <p:nvPr/>
              </p:nvSpPr>
              <p:spPr>
                <a:xfrm>
                  <a:off x="5156630" y="2119826"/>
                  <a:ext cx="1955611" cy="2675773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6" name="任意多边形 234"/>
                <p:cNvSpPr>
                  <a:spLocks noChangeAspect="1"/>
                </p:cNvSpPr>
                <p:nvPr/>
              </p:nvSpPr>
              <p:spPr>
                <a:xfrm>
                  <a:off x="4538186" y="1342253"/>
                  <a:ext cx="3177867" cy="1593205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7" name="任意多边形 235"/>
                <p:cNvSpPr/>
                <p:nvPr/>
              </p:nvSpPr>
              <p:spPr>
                <a:xfrm>
                  <a:off x="5249597" y="2323908"/>
                  <a:ext cx="1728626" cy="204257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48" name="任意多边形 236"/>
                <p:cNvSpPr>
                  <a:spLocks noChangeAspect="1"/>
                </p:cNvSpPr>
                <p:nvPr/>
              </p:nvSpPr>
              <p:spPr>
                <a:xfrm>
                  <a:off x="4021014" y="890517"/>
                  <a:ext cx="4330281" cy="4330249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28729" name="组合 15"/>
            <p:cNvGrpSpPr>
              <a:grpSpLocks noChangeAspect="1"/>
            </p:cNvGrpSpPr>
            <p:nvPr/>
          </p:nvGrpSpPr>
          <p:grpSpPr bwMode="auto">
            <a:xfrm rot="-2033234">
              <a:off x="6323726" y="2931136"/>
              <a:ext cx="798773" cy="1146632"/>
              <a:chOff x="10898674" y="198977"/>
              <a:chExt cx="1103454" cy="1584000"/>
            </a:xfrm>
          </p:grpSpPr>
          <p:grpSp>
            <p:nvGrpSpPr>
              <p:cNvPr id="28730" name="组合 16"/>
              <p:cNvGrpSpPr>
                <a:grpSpLocks noChangeAspect="1"/>
              </p:cNvGrpSpPr>
              <p:nvPr/>
            </p:nvGrpSpPr>
            <p:grpSpPr bwMode="auto"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25" name="任意多边形 262"/>
                <p:cNvSpPr/>
                <p:nvPr/>
              </p:nvSpPr>
              <p:spPr>
                <a:xfrm rot="10800000">
                  <a:off x="4027792" y="2758923"/>
                  <a:ext cx="2066791" cy="877585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26" name="任意多边形 263"/>
                <p:cNvSpPr/>
                <p:nvPr/>
              </p:nvSpPr>
              <p:spPr>
                <a:xfrm rot="10800000" flipH="1">
                  <a:off x="6100019" y="2752637"/>
                  <a:ext cx="2066791" cy="882905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grpSp>
              <p:nvGrpSpPr>
                <p:cNvPr id="28733" name="组合 26"/>
                <p:cNvGrpSpPr>
                  <a:grpSpLocks noChangeAspect="1"/>
                </p:cNvGrpSpPr>
                <p:nvPr/>
              </p:nvGrpSpPr>
              <p:grpSpPr bwMode="auto"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8734" name="组合 28"/>
                  <p:cNvGrpSpPr>
                    <a:grpSpLocks/>
                  </p:cNvGrpSpPr>
                  <p:nvPr/>
                </p:nvGrpSpPr>
                <p:grpSpPr bwMode="auto"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39" name="任意多边形 276"/>
                    <p:cNvSpPr/>
                    <p:nvPr/>
                  </p:nvSpPr>
                  <p:spPr>
                    <a:xfrm>
                      <a:off x="6469984" y="3133211"/>
                      <a:ext cx="1222939" cy="2664712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40" name="任意多边形 277"/>
                    <p:cNvSpPr/>
                    <p:nvPr/>
                  </p:nvSpPr>
                  <p:spPr>
                    <a:xfrm flipH="1">
                      <a:off x="5247020" y="3128892"/>
                      <a:ext cx="1222944" cy="2664712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28737" name="组合 29"/>
                  <p:cNvGrpSpPr>
                    <a:grpSpLocks/>
                  </p:cNvGrpSpPr>
                  <p:nvPr/>
                </p:nvGrpSpPr>
                <p:grpSpPr bwMode="auto"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37" name="任意多边形 274"/>
                    <p:cNvSpPr>
                      <a:spLocks noChangeAspect="1"/>
                    </p:cNvSpPr>
                    <p:nvPr/>
                  </p:nvSpPr>
                  <p:spPr>
                    <a:xfrm>
                      <a:off x="7264979" y="368672"/>
                      <a:ext cx="705859" cy="2046695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8" name="任意多边形 275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83724" y="362714"/>
                      <a:ext cx="705859" cy="2046690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35" name="任意多边形 272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/>
                      <a:endParaRPr lang="zh-CN" altLang="en-US" noProof="1"/>
                    </a:p>
                  </p:txBody>
                </p:sp>
                <p:sp>
                  <p:nvSpPr>
                    <p:cNvPr id="36" name="任意多边形 273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/>
                      <a:endParaRPr lang="zh-CN" altLang="en-US" noProof="1"/>
                    </a:p>
                  </p:txBody>
                </p:sp>
              </p:grpSp>
              <p:grpSp>
                <p:nvGrpSpPr>
                  <p:cNvPr id="28741" name="组合 31"/>
                  <p:cNvGrpSpPr>
                    <a:grpSpLocks/>
                  </p:cNvGrpSpPr>
                  <p:nvPr/>
                </p:nvGrpSpPr>
                <p:grpSpPr bwMode="auto"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33" name="任意多边形 270"/>
                    <p:cNvSpPr/>
                    <p:nvPr/>
                  </p:nvSpPr>
                  <p:spPr>
                    <a:xfrm>
                      <a:off x="6086237" y="1023884"/>
                      <a:ext cx="1625117" cy="4671271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34" name="任意多边形 271"/>
                    <p:cNvSpPr/>
                    <p:nvPr/>
                  </p:nvSpPr>
                  <p:spPr>
                    <a:xfrm flipH="1">
                      <a:off x="4461103" y="1020790"/>
                      <a:ext cx="1625117" cy="4671271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</p:grpSp>
            </p:grpSp>
            <p:sp>
              <p:nvSpPr>
                <p:cNvPr id="28" name="任意多边形 265"/>
                <p:cNvSpPr/>
                <p:nvPr/>
              </p:nvSpPr>
              <p:spPr>
                <a:xfrm>
                  <a:off x="5397608" y="1101728"/>
                  <a:ext cx="1348853" cy="26061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</p:grpSp>
          <p:grpSp>
            <p:nvGrpSpPr>
              <p:cNvPr id="28745" name="组合 17"/>
              <p:cNvGrpSpPr>
                <a:grpSpLocks noChangeAspect="1"/>
              </p:cNvGrpSpPr>
              <p:nvPr/>
            </p:nvGrpSpPr>
            <p:grpSpPr bwMode="auto"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19" name="椭圆 18"/>
                <p:cNvSpPr>
                  <a:spLocks noChangeAspect="1"/>
                </p:cNvSpPr>
                <p:nvPr/>
              </p:nvSpPr>
              <p:spPr>
                <a:xfrm>
                  <a:off x="4013531" y="904265"/>
                  <a:ext cx="4330281" cy="4330249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20" name="任意多边形 257"/>
                <p:cNvSpPr/>
                <p:nvPr/>
              </p:nvSpPr>
              <p:spPr>
                <a:xfrm rot="2011872">
                  <a:off x="4752392" y="1535533"/>
                  <a:ext cx="3579460" cy="3288544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21" name="任意多边形 258"/>
                <p:cNvSpPr/>
                <p:nvPr/>
              </p:nvSpPr>
              <p:spPr>
                <a:xfrm>
                  <a:off x="5148222" y="2113184"/>
                  <a:ext cx="1955611" cy="2675760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22" name="任意多边形 259"/>
                <p:cNvSpPr>
                  <a:spLocks noChangeAspect="1"/>
                </p:cNvSpPr>
                <p:nvPr/>
              </p:nvSpPr>
              <p:spPr>
                <a:xfrm>
                  <a:off x="4529778" y="1335611"/>
                  <a:ext cx="3177867" cy="1593205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23" name="任意多边形 260"/>
                <p:cNvSpPr/>
                <p:nvPr/>
              </p:nvSpPr>
              <p:spPr>
                <a:xfrm>
                  <a:off x="5241189" y="2317265"/>
                  <a:ext cx="1728615" cy="204257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24" name="任意多边形 261"/>
                <p:cNvSpPr>
                  <a:spLocks noChangeAspect="1"/>
                </p:cNvSpPr>
                <p:nvPr/>
              </p:nvSpPr>
              <p:spPr>
                <a:xfrm>
                  <a:off x="4012607" y="883875"/>
                  <a:ext cx="4330281" cy="4330249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114" name="组合 113"/>
          <p:cNvGrpSpPr>
            <a:grpSpLocks/>
          </p:cNvGrpSpPr>
          <p:nvPr/>
        </p:nvGrpSpPr>
        <p:grpSpPr bwMode="auto">
          <a:xfrm>
            <a:off x="5849938" y="1182688"/>
            <a:ext cx="1104900" cy="504825"/>
            <a:chOff x="4893159" y="1762174"/>
            <a:chExt cx="1105135" cy="504096"/>
          </a:xfrm>
        </p:grpSpPr>
        <p:sp>
          <p:nvSpPr>
            <p:cNvPr id="115" name="任意多边形 147"/>
            <p:cNvSpPr>
              <a:spLocks noChangeAspect="1"/>
            </p:cNvSpPr>
            <p:nvPr/>
          </p:nvSpPr>
          <p:spPr>
            <a:xfrm>
              <a:off x="5134510" y="1784367"/>
              <a:ext cx="863784" cy="481903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16" name="任意多边形 146"/>
            <p:cNvSpPr>
              <a:spLocks noChangeAspect="1"/>
            </p:cNvSpPr>
            <p:nvPr/>
          </p:nvSpPr>
          <p:spPr>
            <a:xfrm>
              <a:off x="4893159" y="1762174"/>
              <a:ext cx="863784" cy="481903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grpSp>
        <p:nvGrpSpPr>
          <p:cNvPr id="117" name="组合 116"/>
          <p:cNvGrpSpPr>
            <a:grpSpLocks/>
          </p:cNvGrpSpPr>
          <p:nvPr/>
        </p:nvGrpSpPr>
        <p:grpSpPr bwMode="auto">
          <a:xfrm>
            <a:off x="247650" y="5286375"/>
            <a:ext cx="1104900" cy="504825"/>
            <a:chOff x="4893159" y="1762174"/>
            <a:chExt cx="1105135" cy="504096"/>
          </a:xfrm>
        </p:grpSpPr>
        <p:sp>
          <p:nvSpPr>
            <p:cNvPr id="118" name="任意多边形 150"/>
            <p:cNvSpPr>
              <a:spLocks noChangeAspect="1"/>
            </p:cNvSpPr>
            <p:nvPr/>
          </p:nvSpPr>
          <p:spPr>
            <a:xfrm>
              <a:off x="5134510" y="1784367"/>
              <a:ext cx="863784" cy="481903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19" name="任意多边形 151"/>
            <p:cNvSpPr>
              <a:spLocks noChangeAspect="1"/>
            </p:cNvSpPr>
            <p:nvPr/>
          </p:nvSpPr>
          <p:spPr>
            <a:xfrm>
              <a:off x="4893159" y="1762174"/>
              <a:ext cx="863784" cy="481903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938963" y="1887538"/>
            <a:ext cx="4568825" cy="3325812"/>
            <a:chOff x="8556633" y="2865862"/>
            <a:chExt cx="2987871" cy="2183478"/>
          </a:xfrm>
        </p:grpSpPr>
        <p:sp>
          <p:nvSpPr>
            <p:cNvPr id="121" name="椭圆 120"/>
            <p:cNvSpPr/>
            <p:nvPr/>
          </p:nvSpPr>
          <p:spPr>
            <a:xfrm>
              <a:off x="8556633" y="2892960"/>
              <a:ext cx="455759" cy="456498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8556633" y="3528722"/>
              <a:ext cx="455759" cy="455456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8556633" y="4163442"/>
              <a:ext cx="455759" cy="455456"/>
            </a:xfrm>
            <a:prstGeom prst="ellipse">
              <a:avLst/>
            </a:prstGeom>
            <a:solidFill>
              <a:srgbClr val="D4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9266745" y="2865862"/>
              <a:ext cx="2277759" cy="4241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3600" b="1" noProof="1">
                  <a:solidFill>
                    <a:schemeClr val="accent5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讲清请教的问题</a:t>
              </a:r>
              <a:endPara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9266745" y="3544355"/>
              <a:ext cx="2276720" cy="4231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3600" b="1" noProof="1">
                  <a:solidFill>
                    <a:schemeClr val="accent5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注意礼貌用语</a:t>
              </a:r>
              <a:endPara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9267783" y="4116542"/>
              <a:ext cx="2276721" cy="9327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3600" b="1" noProof="1">
                  <a:solidFill>
                    <a:schemeClr val="accent5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请教的问题要合情合理</a:t>
              </a:r>
              <a:endPara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pic>
        <p:nvPicPr>
          <p:cNvPr id="28765" name="图片 2" descr="图片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2700" y="-23813"/>
            <a:ext cx="12215813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06375" y="1500188"/>
            <a:ext cx="3425825" cy="2270125"/>
            <a:chOff x="992120" y="1576539"/>
            <a:chExt cx="3425959" cy="2270765"/>
          </a:xfrm>
        </p:grpSpPr>
        <p:grpSp>
          <p:nvGrpSpPr>
            <p:cNvPr id="30722" name="组合 25"/>
            <p:cNvGrpSpPr>
              <a:grpSpLocks/>
            </p:cNvGrpSpPr>
            <p:nvPr/>
          </p:nvGrpSpPr>
          <p:grpSpPr bwMode="auto"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/>
              <p:cNvSpPr/>
              <p:nvPr/>
            </p:nvSpPr>
            <p:spPr>
              <a:xfrm>
                <a:off x="2919380" y="3381770"/>
                <a:ext cx="198445" cy="8733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1" name="圆角矩形 49"/>
              <p:cNvSpPr/>
              <p:nvPr/>
            </p:nvSpPr>
            <p:spPr>
              <a:xfrm>
                <a:off x="2455812" y="2864099"/>
                <a:ext cx="714403" cy="984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2" name="圆角矩形 50"/>
              <p:cNvSpPr/>
              <p:nvPr/>
            </p:nvSpPr>
            <p:spPr>
              <a:xfrm>
                <a:off x="2514551" y="3034009"/>
                <a:ext cx="785844" cy="9210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3" name="圆角矩形 28"/>
              <p:cNvSpPr/>
              <p:nvPr/>
            </p:nvSpPr>
            <p:spPr>
              <a:xfrm>
                <a:off x="2622505" y="2946672"/>
                <a:ext cx="295287" cy="114332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4" name="圆角矩形 52"/>
              <p:cNvSpPr/>
              <p:nvPr/>
            </p:nvSpPr>
            <p:spPr>
              <a:xfrm>
                <a:off x="2357383" y="3194392"/>
                <a:ext cx="704878" cy="9051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5" name="圆角矩形 28"/>
              <p:cNvSpPr/>
              <p:nvPr/>
            </p:nvSpPr>
            <p:spPr>
              <a:xfrm>
                <a:off x="2725697" y="3105467"/>
                <a:ext cx="187332" cy="114332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30729" name="组合 29"/>
            <p:cNvGrpSpPr>
              <a:grpSpLocks/>
            </p:cNvGrpSpPr>
            <p:nvPr/>
          </p:nvGrpSpPr>
          <p:grpSpPr bwMode="auto"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/>
              <p:cNvSpPr/>
              <p:nvPr/>
            </p:nvSpPr>
            <p:spPr>
              <a:xfrm>
                <a:off x="4636958" y="1213898"/>
                <a:ext cx="714403" cy="984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8" name="圆角矩形 46"/>
              <p:cNvSpPr/>
              <p:nvPr/>
            </p:nvSpPr>
            <p:spPr>
              <a:xfrm>
                <a:off x="4538529" y="1386984"/>
                <a:ext cx="876334" cy="10480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803651" y="1296471"/>
                <a:ext cx="295286" cy="112744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pic>
          <p:nvPicPr>
            <p:cNvPr id="30733" name="图片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92120" y="1576539"/>
              <a:ext cx="3425959" cy="2270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文本框 33"/>
          <p:cNvSpPr txBox="1"/>
          <p:nvPr/>
        </p:nvSpPr>
        <p:spPr>
          <a:xfrm>
            <a:off x="4394200" y="2320925"/>
            <a:ext cx="6364288" cy="3192463"/>
          </a:xfrm>
          <a:prstGeom prst="rect">
            <a:avLst/>
          </a:prstGeom>
          <a:noFill/>
          <a:ln w="63500" cmpd="dbl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 按照要求表演一下吧！比一比，谁是最佳小演员？</a:t>
            </a:r>
            <a:endParaRPr lang="en-US" altLang="zh-CN" sz="4800" b="1" noProof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145"/>
          <p:cNvGrpSpPr>
            <a:grpSpLocks/>
          </p:cNvGrpSpPr>
          <p:nvPr/>
        </p:nvGrpSpPr>
        <p:grpSpPr bwMode="auto">
          <a:xfrm>
            <a:off x="-163513" y="-185738"/>
            <a:ext cx="5000626" cy="1647826"/>
            <a:chOff x="-163273" y="-185210"/>
            <a:chExt cx="5000198" cy="1647202"/>
          </a:xfrm>
        </p:grpSpPr>
        <p:pic>
          <p:nvPicPr>
            <p:cNvPr id="32770" name="图片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63273" y="-185210"/>
              <a:ext cx="1927862" cy="109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1" name="图片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9339" y="798353"/>
              <a:ext cx="1137045" cy="66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2" name="图片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88900"/>
              <a:ext cx="2298704" cy="137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3" name="文本框 8"/>
            <p:cNvSpPr txBox="1">
              <a:spLocks noChangeArrowheads="1"/>
            </p:cNvSpPr>
            <p:nvPr/>
          </p:nvSpPr>
          <p:spPr bwMode="auto">
            <a:xfrm>
              <a:off x="1870670" y="360682"/>
              <a:ext cx="2966255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3BF2F"/>
                  </a:solidFill>
                  <a:latin typeface="方正稚艺_GBK" pitchFamily="65" charset="-122"/>
                  <a:ea typeface="方正稚艺_GBK" pitchFamily="65" charset="-122"/>
                </a:rPr>
                <a:t>演一演</a:t>
              </a:r>
            </a:p>
          </p:txBody>
        </p:sp>
      </p:grpSp>
      <p:sp>
        <p:nvSpPr>
          <p:cNvPr id="32774" name="文本框 147"/>
          <p:cNvSpPr txBox="1">
            <a:spLocks noChangeArrowheads="1"/>
          </p:cNvSpPr>
          <p:nvPr/>
        </p:nvSpPr>
        <p:spPr bwMode="auto">
          <a:xfrm>
            <a:off x="5464175" y="1243013"/>
            <a:ext cx="639445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>
                <a:latin typeface="汉仪中楷简" charset="-122"/>
                <a:ea typeface="汉仪中楷简" charset="-122"/>
              </a:rPr>
              <a:t>    </a:t>
            </a:r>
            <a:r>
              <a:rPr lang="zh-CN" altLang="en-US" sz="4000">
                <a:latin typeface="汉仪中楷简" charset="-122"/>
                <a:ea typeface="汉仪中楷简" charset="-122"/>
              </a:rPr>
              <a:t>一个阳光明媚的周日，小林做完作业后，准备给青岛的姑妈寄一封信，但是他不知道青岛的邮编。假设老师是邮局工作人员，你是小林，表演一下你会怎么做。</a:t>
            </a:r>
          </a:p>
        </p:txBody>
      </p:sp>
      <p:pic>
        <p:nvPicPr>
          <p:cNvPr id="32775" name="图片 1"/>
          <p:cNvPicPr>
            <a:picLocks noChangeAspect="1" noChangeArrowheads="1"/>
          </p:cNvPicPr>
          <p:nvPr/>
        </p:nvPicPr>
        <p:blipFill>
          <a:blip r:embed="rId6" cstate="print"/>
          <a:srcRect t="3380" b="6761"/>
          <a:stretch>
            <a:fillRect/>
          </a:stretch>
        </p:blipFill>
        <p:spPr bwMode="auto">
          <a:xfrm>
            <a:off x="909638" y="1597025"/>
            <a:ext cx="4384675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145"/>
          <p:cNvGrpSpPr>
            <a:grpSpLocks/>
          </p:cNvGrpSpPr>
          <p:nvPr/>
        </p:nvGrpSpPr>
        <p:grpSpPr bwMode="auto">
          <a:xfrm>
            <a:off x="-163513" y="-185738"/>
            <a:ext cx="5000626" cy="1647826"/>
            <a:chOff x="-163273" y="-185210"/>
            <a:chExt cx="5000198" cy="1647202"/>
          </a:xfrm>
        </p:grpSpPr>
        <p:pic>
          <p:nvPicPr>
            <p:cNvPr id="34818" name="图片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63273" y="-185210"/>
              <a:ext cx="1927862" cy="109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19" name="图片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9339" y="798353"/>
              <a:ext cx="1137045" cy="66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0" name="图片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88900"/>
              <a:ext cx="2298704" cy="137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1" name="文本框 8"/>
            <p:cNvSpPr txBox="1">
              <a:spLocks noChangeArrowheads="1"/>
            </p:cNvSpPr>
            <p:nvPr/>
          </p:nvSpPr>
          <p:spPr bwMode="auto">
            <a:xfrm>
              <a:off x="1870670" y="360682"/>
              <a:ext cx="2966255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3BF2F"/>
                  </a:solidFill>
                  <a:latin typeface="方正稚艺_GBK" pitchFamily="65" charset="-122"/>
                  <a:ea typeface="方正稚艺_GBK" pitchFamily="65" charset="-122"/>
                </a:rPr>
                <a:t>演一演</a:t>
              </a:r>
            </a:p>
          </p:txBody>
        </p:sp>
      </p:grpSp>
      <p:sp>
        <p:nvSpPr>
          <p:cNvPr id="34822" name="文本框 147"/>
          <p:cNvSpPr txBox="1">
            <a:spLocks noChangeArrowheads="1"/>
          </p:cNvSpPr>
          <p:nvPr/>
        </p:nvSpPr>
        <p:spPr bwMode="auto">
          <a:xfrm>
            <a:off x="617538" y="1462088"/>
            <a:ext cx="5842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>
                <a:latin typeface="汉仪中楷简" charset="-122"/>
                <a:ea typeface="汉仪中楷简" charset="-122"/>
              </a:rPr>
              <a:t>    </a:t>
            </a:r>
            <a:r>
              <a:rPr lang="zh-CN" altLang="en-US" sz="4000">
                <a:latin typeface="汉仪中楷简" charset="-122"/>
                <a:ea typeface="汉仪中楷简" charset="-122"/>
              </a:rPr>
              <a:t>阿亮上课时有一个题目没有听懂。下课后，他想去办公室找老师请教一下，弄懂这个问题。请同学表演一下，阿亮会怎样跟老师请教呢？</a:t>
            </a:r>
          </a:p>
        </p:txBody>
      </p:sp>
      <p:pic>
        <p:nvPicPr>
          <p:cNvPr id="34823" name="图片 1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BFC"/>
              </a:clrFrom>
              <a:clrTo>
                <a:srgbClr val="FFFB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1825" y="1671638"/>
            <a:ext cx="5089525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145"/>
          <p:cNvGrpSpPr>
            <a:grpSpLocks/>
          </p:cNvGrpSpPr>
          <p:nvPr/>
        </p:nvGrpSpPr>
        <p:grpSpPr bwMode="auto">
          <a:xfrm>
            <a:off x="-163513" y="-185738"/>
            <a:ext cx="7869238" cy="1647826"/>
            <a:chOff x="-163273" y="-185210"/>
            <a:chExt cx="7868920" cy="1647202"/>
          </a:xfrm>
        </p:grpSpPr>
        <p:pic>
          <p:nvPicPr>
            <p:cNvPr id="36866" name="图片 14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63273" y="-185210"/>
              <a:ext cx="1927862" cy="109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67" name="图片 14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9339" y="798353"/>
              <a:ext cx="1137045" cy="66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68" name="图片 14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88900"/>
              <a:ext cx="2298704" cy="137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69" name="文本框 149"/>
            <p:cNvSpPr txBox="1">
              <a:spLocks noChangeArrowheads="1"/>
            </p:cNvSpPr>
            <p:nvPr/>
          </p:nvSpPr>
          <p:spPr bwMode="auto">
            <a:xfrm>
              <a:off x="2470072" y="391370"/>
              <a:ext cx="5235575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>
                  <a:solidFill>
                    <a:srgbClr val="03BF2F"/>
                  </a:solidFill>
                  <a:latin typeface="方正稚艺_GBK" pitchFamily="65" charset="-122"/>
                  <a:ea typeface="方正稚艺_GBK" pitchFamily="65" charset="-122"/>
                </a:rPr>
                <a:t>请教过程中应该注意：</a:t>
              </a:r>
            </a:p>
          </p:txBody>
        </p:sp>
      </p:grpSp>
      <p:grpSp>
        <p:nvGrpSpPr>
          <p:cNvPr id="128" name="组合 127"/>
          <p:cNvGrpSpPr>
            <a:grpSpLocks/>
          </p:cNvGrpSpPr>
          <p:nvPr/>
        </p:nvGrpSpPr>
        <p:grpSpPr bwMode="auto">
          <a:xfrm>
            <a:off x="1431925" y="4975225"/>
            <a:ext cx="8489950" cy="1717675"/>
            <a:chOff x="2535323" y="3923834"/>
            <a:chExt cx="3238897" cy="966897"/>
          </a:xfrm>
        </p:grpSpPr>
        <p:sp>
          <p:nvSpPr>
            <p:cNvPr id="129" name="圆角矩形 32"/>
            <p:cNvSpPr/>
            <p:nvPr/>
          </p:nvSpPr>
          <p:spPr>
            <a:xfrm>
              <a:off x="2535323" y="3923834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03B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lnSpc>
                  <a:spcPct val="120000"/>
                </a:lnSpc>
              </a:pPr>
              <a:endParaRPr lang="zh-CN" altLang="en-US" sz="4000" noProof="1">
                <a:solidFill>
                  <a:schemeClr val="tx1">
                    <a:lumMod val="75000"/>
                    <a:lumOff val="25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2652209" y="3961366"/>
              <a:ext cx="3025110" cy="883791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4000" noProof="1">
                  <a:solidFill>
                    <a:schemeClr val="accent6">
                      <a:lumMod val="50000"/>
                    </a:schemeClr>
                  </a:solidFill>
                  <a:latin typeface="汉仪中楷简" panose="02010604000101010101" charset="-122"/>
                  <a:ea typeface="汉仪中楷简" panose="02010604000101010101" charset="-122"/>
                  <a:cs typeface="+mn-cs"/>
                </a:rPr>
                <a:t>    如果你无法解答别人的问题，也要礼貌地回应。</a:t>
              </a:r>
              <a:endParaRPr lang="zh-CN" altLang="en-US" sz="4000" noProof="1">
                <a:solidFill>
                  <a:schemeClr val="accent6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endParaRPr>
            </a:p>
          </p:txBody>
        </p:sp>
      </p:grpSp>
      <p:grpSp>
        <p:nvGrpSpPr>
          <p:cNvPr id="132" name="组合 131"/>
          <p:cNvGrpSpPr>
            <a:grpSpLocks/>
          </p:cNvGrpSpPr>
          <p:nvPr/>
        </p:nvGrpSpPr>
        <p:grpSpPr bwMode="auto">
          <a:xfrm>
            <a:off x="2266950" y="3149600"/>
            <a:ext cx="8491538" cy="1717675"/>
            <a:chOff x="6435607" y="2751410"/>
            <a:chExt cx="3238897" cy="966897"/>
          </a:xfrm>
        </p:grpSpPr>
        <p:sp>
          <p:nvSpPr>
            <p:cNvPr id="133" name="圆角矩形 33"/>
            <p:cNvSpPr/>
            <p:nvPr/>
          </p:nvSpPr>
          <p:spPr>
            <a:xfrm>
              <a:off x="6435607" y="2751410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lnSpc>
                  <a:spcPct val="120000"/>
                </a:lnSpc>
              </a:pPr>
              <a:endParaRPr lang="zh-CN" altLang="en-US" sz="4000" noProof="1">
                <a:solidFill>
                  <a:schemeClr val="tx1">
                    <a:lumMod val="75000"/>
                    <a:lumOff val="25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endParaRPr>
            </a:p>
          </p:txBody>
        </p:sp>
        <p:sp>
          <p:nvSpPr>
            <p:cNvPr id="36875" name="文本框 133"/>
            <p:cNvSpPr txBox="1">
              <a:spLocks noChangeArrowheads="1"/>
            </p:cNvSpPr>
            <p:nvPr/>
          </p:nvSpPr>
          <p:spPr bwMode="auto">
            <a:xfrm>
              <a:off x="6643443" y="2774710"/>
              <a:ext cx="2869007" cy="882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0">
                  <a:solidFill>
                    <a:srgbClr val="CC3300"/>
                  </a:solidFill>
                  <a:latin typeface="汉仪中楷简" charset="-122"/>
                  <a:ea typeface="汉仪中楷简" charset="-122"/>
                </a:rPr>
                <a:t>    </a:t>
              </a:r>
              <a:r>
                <a:rPr lang="zh-CN" altLang="en-US" sz="4000">
                  <a:solidFill>
                    <a:srgbClr val="CC3300"/>
                  </a:solidFill>
                  <a:latin typeface="汉仪中楷简" charset="-122"/>
                  <a:ea typeface="汉仪中楷简" charset="-122"/>
                </a:rPr>
                <a:t>不管别人是否能帮你解决问题，都要向别人表示感谢。</a:t>
              </a:r>
            </a:p>
          </p:txBody>
        </p:sp>
      </p:grpSp>
      <p:grpSp>
        <p:nvGrpSpPr>
          <p:cNvPr id="136" name="组合 135"/>
          <p:cNvGrpSpPr>
            <a:grpSpLocks/>
          </p:cNvGrpSpPr>
          <p:nvPr/>
        </p:nvGrpSpPr>
        <p:grpSpPr bwMode="auto">
          <a:xfrm>
            <a:off x="1458913" y="1322388"/>
            <a:ext cx="8489950" cy="1719262"/>
            <a:chOff x="2470108" y="2002067"/>
            <a:chExt cx="3238897" cy="966897"/>
          </a:xfrm>
        </p:grpSpPr>
        <p:sp>
          <p:nvSpPr>
            <p:cNvPr id="137" name="圆角矩形 23"/>
            <p:cNvSpPr/>
            <p:nvPr/>
          </p:nvSpPr>
          <p:spPr>
            <a:xfrm>
              <a:off x="2470108" y="2002067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lnSpc>
                  <a:spcPct val="120000"/>
                </a:lnSpc>
              </a:pPr>
              <a:endParaRPr lang="zh-CN" altLang="en-US" sz="4000" noProof="1">
                <a:solidFill>
                  <a:schemeClr val="tx1">
                    <a:lumMod val="75000"/>
                    <a:lumOff val="25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endParaRPr>
            </a:p>
          </p:txBody>
        </p:sp>
        <p:sp>
          <p:nvSpPr>
            <p:cNvPr id="36878" name="文本框 137"/>
            <p:cNvSpPr txBox="1">
              <a:spLocks noChangeArrowheads="1"/>
            </p:cNvSpPr>
            <p:nvPr/>
          </p:nvSpPr>
          <p:spPr bwMode="auto">
            <a:xfrm>
              <a:off x="2566759" y="2036830"/>
              <a:ext cx="3025248" cy="882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>
                  <a:solidFill>
                    <a:srgbClr val="1F4E79"/>
                  </a:solidFill>
                  <a:latin typeface="汉仪中楷简" charset="-122"/>
                  <a:ea typeface="汉仪中楷简" charset="-122"/>
                </a:rPr>
                <a:t>    请教别人时，把需要解决的问题说清楚。</a:t>
              </a:r>
            </a:p>
          </p:txBody>
        </p:sp>
      </p:grpSp>
      <p:grpSp>
        <p:nvGrpSpPr>
          <p:cNvPr id="140" name="组合 139"/>
          <p:cNvGrpSpPr>
            <a:grpSpLocks/>
          </p:cNvGrpSpPr>
          <p:nvPr/>
        </p:nvGrpSpPr>
        <p:grpSpPr bwMode="auto">
          <a:xfrm>
            <a:off x="212725" y="1558925"/>
            <a:ext cx="1454150" cy="1246188"/>
            <a:chOff x="1353570" y="1860082"/>
            <a:chExt cx="1425587" cy="1247005"/>
          </a:xfrm>
        </p:grpSpPr>
        <p:sp>
          <p:nvSpPr>
            <p:cNvPr id="141" name="任意多边形 16"/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42" name="任意多边形 24"/>
            <p:cNvSpPr/>
            <p:nvPr/>
          </p:nvSpPr>
          <p:spPr>
            <a:xfrm rot="5400000">
              <a:off x="1530232" y="2018309"/>
              <a:ext cx="1072265" cy="936903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grpSp>
          <p:nvGrpSpPr>
            <p:cNvPr id="36882" name="Group 4"/>
            <p:cNvGrpSpPr>
              <a:grpSpLocks noChangeAspect="1"/>
            </p:cNvGrpSpPr>
            <p:nvPr/>
          </p:nvGrpSpPr>
          <p:grpSpPr bwMode="auto">
            <a:xfrm>
              <a:off x="1863987" y="2224238"/>
              <a:ext cx="381000" cy="552450"/>
              <a:chOff x="3720" y="1986"/>
              <a:chExt cx="240" cy="348"/>
            </a:xfrm>
          </p:grpSpPr>
          <p:sp>
            <p:nvSpPr>
              <p:cNvPr id="3688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720" y="1986"/>
                <a:ext cx="240" cy="3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884" name="Freeform 5"/>
              <p:cNvSpPr>
                <a:spLocks noEditPoints="1" noChangeArrowheads="1"/>
              </p:cNvSpPr>
              <p:nvPr/>
            </p:nvSpPr>
            <p:spPr bwMode="auto">
              <a:xfrm>
                <a:off x="3718" y="1981"/>
                <a:ext cx="242" cy="355"/>
              </a:xfrm>
              <a:custGeom>
                <a:avLst/>
                <a:gdLst/>
                <a:ahLst/>
                <a:cxnLst>
                  <a:cxn ang="0">
                    <a:pos x="61" y="4"/>
                  </a:cxn>
                  <a:cxn ang="0">
                    <a:pos x="11" y="25"/>
                  </a:cxn>
                  <a:cxn ang="0">
                    <a:pos x="11" y="79"/>
                  </a:cxn>
                  <a:cxn ang="0">
                    <a:pos x="51" y="147"/>
                  </a:cxn>
                  <a:cxn ang="0">
                    <a:pos x="55" y="139"/>
                  </a:cxn>
                  <a:cxn ang="0">
                    <a:pos x="91" y="80"/>
                  </a:cxn>
                  <a:cxn ang="0">
                    <a:pos x="98" y="43"/>
                  </a:cxn>
                  <a:cxn ang="0">
                    <a:pos x="61" y="4"/>
                  </a:cxn>
                  <a:cxn ang="0">
                    <a:pos x="51" y="79"/>
                  </a:cxn>
                  <a:cxn ang="0">
                    <a:pos x="24" y="52"/>
                  </a:cxn>
                  <a:cxn ang="0">
                    <a:pos x="51" y="25"/>
                  </a:cxn>
                  <a:cxn ang="0">
                    <a:pos x="78" y="52"/>
                  </a:cxn>
                  <a:cxn ang="0">
                    <a:pos x="51" y="79"/>
                  </a:cxn>
                </a:cxnLst>
                <a:rect l="0" t="0" r="r" b="b"/>
                <a:pathLst>
                  <a:path w="100" h="147">
                    <a:moveTo>
                      <a:pt x="61" y="4"/>
                    </a:moveTo>
                    <a:cubicBezTo>
                      <a:pt x="41" y="0"/>
                      <a:pt x="22" y="8"/>
                      <a:pt x="11" y="25"/>
                    </a:cubicBezTo>
                    <a:cubicBezTo>
                      <a:pt x="0" y="41"/>
                      <a:pt x="0" y="62"/>
                      <a:pt x="11" y="79"/>
                    </a:cubicBezTo>
                    <a:cubicBezTo>
                      <a:pt x="25" y="101"/>
                      <a:pt x="40" y="123"/>
                      <a:pt x="51" y="147"/>
                    </a:cubicBezTo>
                    <a:cubicBezTo>
                      <a:pt x="52" y="144"/>
                      <a:pt x="53" y="141"/>
                      <a:pt x="55" y="139"/>
                    </a:cubicBezTo>
                    <a:cubicBezTo>
                      <a:pt x="67" y="119"/>
                      <a:pt x="79" y="99"/>
                      <a:pt x="91" y="80"/>
                    </a:cubicBezTo>
                    <a:cubicBezTo>
                      <a:pt x="98" y="68"/>
                      <a:pt x="100" y="56"/>
                      <a:pt x="98" y="43"/>
                    </a:cubicBezTo>
                    <a:cubicBezTo>
                      <a:pt x="96" y="24"/>
                      <a:pt x="80" y="8"/>
                      <a:pt x="61" y="4"/>
                    </a:cubicBezTo>
                    <a:close/>
                    <a:moveTo>
                      <a:pt x="51" y="79"/>
                    </a:moveTo>
                    <a:cubicBezTo>
                      <a:pt x="35" y="79"/>
                      <a:pt x="24" y="68"/>
                      <a:pt x="24" y="52"/>
                    </a:cubicBezTo>
                    <a:cubicBezTo>
                      <a:pt x="23" y="37"/>
                      <a:pt x="36" y="25"/>
                      <a:pt x="51" y="25"/>
                    </a:cubicBezTo>
                    <a:cubicBezTo>
                      <a:pt x="66" y="25"/>
                      <a:pt x="78" y="37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lose/>
                  </a:path>
                </a:pathLst>
              </a:custGeom>
              <a:solidFill>
                <a:srgbClr val="4EC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51" name="组合 150"/>
          <p:cNvGrpSpPr>
            <a:grpSpLocks/>
          </p:cNvGrpSpPr>
          <p:nvPr/>
        </p:nvGrpSpPr>
        <p:grpSpPr bwMode="auto">
          <a:xfrm>
            <a:off x="212725" y="5202238"/>
            <a:ext cx="1454150" cy="1247775"/>
            <a:chOff x="1476941" y="3797740"/>
            <a:chExt cx="1425587" cy="1247005"/>
          </a:xfrm>
        </p:grpSpPr>
        <p:sp>
          <p:nvSpPr>
            <p:cNvPr id="152" name="任意多边形 17"/>
            <p:cNvSpPr/>
            <p:nvPr/>
          </p:nvSpPr>
          <p:spPr>
            <a:xfrm>
              <a:off x="1476941" y="3797740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53" name="任意多边形 25"/>
            <p:cNvSpPr/>
            <p:nvPr/>
          </p:nvSpPr>
          <p:spPr>
            <a:xfrm rot="5400000">
              <a:off x="1653492" y="3952790"/>
              <a:ext cx="1072488" cy="936903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grpSp>
          <p:nvGrpSpPr>
            <p:cNvPr id="36888" name="组合 153"/>
            <p:cNvGrpSpPr>
              <a:grpSpLocks/>
            </p:cNvGrpSpPr>
            <p:nvPr/>
          </p:nvGrpSpPr>
          <p:grpSpPr bwMode="auto">
            <a:xfrm>
              <a:off x="2021177" y="4177560"/>
              <a:ext cx="454025" cy="487363"/>
              <a:chOff x="5870575" y="3182941"/>
              <a:chExt cx="454025" cy="487363"/>
            </a:xfrm>
          </p:grpSpPr>
          <p:sp>
            <p:nvSpPr>
              <p:cNvPr id="36889" name="Freeform 9"/>
              <p:cNvSpPr>
                <a:spLocks noChangeArrowheads="1"/>
              </p:cNvSpPr>
              <p:nvPr/>
            </p:nvSpPr>
            <p:spPr bwMode="auto">
              <a:xfrm>
                <a:off x="5927725" y="3182941"/>
                <a:ext cx="396875" cy="257175"/>
              </a:xfrm>
              <a:custGeom>
                <a:avLst/>
                <a:gdLst/>
                <a:ahLst/>
                <a:cxnLst>
                  <a:cxn ang="0">
                    <a:pos x="97" y="36"/>
                  </a:cxn>
                  <a:cxn ang="0">
                    <a:pos x="43" y="16"/>
                  </a:cxn>
                  <a:cxn ang="0">
                    <a:pos x="24" y="4"/>
                  </a:cxn>
                  <a:cxn ang="0">
                    <a:pos x="3" y="3"/>
                  </a:cxn>
                  <a:cxn ang="0">
                    <a:pos x="1" y="7"/>
                  </a:cxn>
                  <a:cxn ang="0">
                    <a:pos x="0" y="64"/>
                  </a:cxn>
                  <a:cxn ang="0">
                    <a:pos x="3" y="62"/>
                  </a:cxn>
                  <a:cxn ang="0">
                    <a:pos x="42" y="62"/>
                  </a:cxn>
                  <a:cxn ang="0">
                    <a:pos x="58" y="66"/>
                  </a:cxn>
                  <a:cxn ang="0">
                    <a:pos x="103" y="37"/>
                  </a:cxn>
                  <a:cxn ang="0">
                    <a:pos x="103" y="36"/>
                  </a:cxn>
                  <a:cxn ang="0">
                    <a:pos x="97" y="36"/>
                  </a:cxn>
                </a:cxnLst>
                <a:rect l="0" t="0" r="r" b="b"/>
                <a:pathLst>
                  <a:path w="103" h="67">
                    <a:moveTo>
                      <a:pt x="97" y="36"/>
                    </a:moveTo>
                    <a:cubicBezTo>
                      <a:pt x="76" y="37"/>
                      <a:pt x="58" y="32"/>
                      <a:pt x="43" y="16"/>
                    </a:cubicBezTo>
                    <a:cubicBezTo>
                      <a:pt x="38" y="11"/>
                      <a:pt x="30" y="7"/>
                      <a:pt x="24" y="4"/>
                    </a:cubicBezTo>
                    <a:cubicBezTo>
                      <a:pt x="17" y="0"/>
                      <a:pt x="10" y="1"/>
                      <a:pt x="3" y="3"/>
                    </a:cubicBezTo>
                    <a:cubicBezTo>
                      <a:pt x="2" y="4"/>
                      <a:pt x="1" y="5"/>
                      <a:pt x="1" y="7"/>
                    </a:cubicBezTo>
                    <a:cubicBezTo>
                      <a:pt x="0" y="25"/>
                      <a:pt x="0" y="44"/>
                      <a:pt x="0" y="64"/>
                    </a:cubicBezTo>
                    <a:cubicBezTo>
                      <a:pt x="2" y="63"/>
                      <a:pt x="3" y="63"/>
                      <a:pt x="3" y="62"/>
                    </a:cubicBezTo>
                    <a:cubicBezTo>
                      <a:pt x="16" y="55"/>
                      <a:pt x="29" y="54"/>
                      <a:pt x="42" y="62"/>
                    </a:cubicBezTo>
                    <a:cubicBezTo>
                      <a:pt x="47" y="64"/>
                      <a:pt x="53" y="66"/>
                      <a:pt x="58" y="66"/>
                    </a:cubicBezTo>
                    <a:cubicBezTo>
                      <a:pt x="75" y="67"/>
                      <a:pt x="96" y="53"/>
                      <a:pt x="103" y="37"/>
                    </a:cubicBezTo>
                    <a:cubicBezTo>
                      <a:pt x="103" y="37"/>
                      <a:pt x="103" y="36"/>
                      <a:pt x="103" y="36"/>
                    </a:cubicBezTo>
                    <a:cubicBezTo>
                      <a:pt x="101" y="36"/>
                      <a:pt x="99" y="36"/>
                      <a:pt x="97" y="36"/>
                    </a:cubicBezTo>
                    <a:close/>
                  </a:path>
                </a:pathLst>
              </a:custGeom>
              <a:solidFill>
                <a:srgbClr val="03BF2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890" name="Freeform 10"/>
              <p:cNvSpPr>
                <a:spLocks noChangeArrowheads="1"/>
              </p:cNvSpPr>
              <p:nvPr/>
            </p:nvSpPr>
            <p:spPr bwMode="auto">
              <a:xfrm>
                <a:off x="5870575" y="3182941"/>
                <a:ext cx="34925" cy="487363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4" y="1"/>
                  </a:cxn>
                  <a:cxn ang="0">
                    <a:pos x="0" y="6"/>
                  </a:cxn>
                  <a:cxn ang="0">
                    <a:pos x="0" y="112"/>
                  </a:cxn>
                  <a:cxn ang="0">
                    <a:pos x="0" y="123"/>
                  </a:cxn>
                  <a:cxn ang="0">
                    <a:pos x="4" y="126"/>
                  </a:cxn>
                  <a:cxn ang="0">
                    <a:pos x="9" y="122"/>
                  </a:cxn>
                  <a:cxn ang="0">
                    <a:pos x="9" y="111"/>
                  </a:cxn>
                  <a:cxn ang="0">
                    <a:pos x="9" y="58"/>
                  </a:cxn>
                  <a:cxn ang="0">
                    <a:pos x="9" y="58"/>
                  </a:cxn>
                  <a:cxn ang="0">
                    <a:pos x="9" y="6"/>
                  </a:cxn>
                </a:cxnLst>
                <a:rect l="0" t="0" r="r" b="b"/>
                <a:pathLst>
                  <a:path w="9" h="127">
                    <a:moveTo>
                      <a:pt x="9" y="6"/>
                    </a:moveTo>
                    <a:cubicBezTo>
                      <a:pt x="9" y="2"/>
                      <a:pt x="8" y="0"/>
                      <a:pt x="4" y="1"/>
                    </a:cubicBezTo>
                    <a:cubicBezTo>
                      <a:pt x="1" y="1"/>
                      <a:pt x="0" y="3"/>
                      <a:pt x="0" y="6"/>
                    </a:cubicBezTo>
                    <a:cubicBezTo>
                      <a:pt x="0" y="41"/>
                      <a:pt x="0" y="77"/>
                      <a:pt x="0" y="112"/>
                    </a:cubicBezTo>
                    <a:cubicBezTo>
                      <a:pt x="0" y="116"/>
                      <a:pt x="0" y="119"/>
                      <a:pt x="0" y="123"/>
                    </a:cubicBezTo>
                    <a:cubicBezTo>
                      <a:pt x="0" y="125"/>
                      <a:pt x="2" y="127"/>
                      <a:pt x="4" y="126"/>
                    </a:cubicBezTo>
                    <a:cubicBezTo>
                      <a:pt x="7" y="126"/>
                      <a:pt x="9" y="126"/>
                      <a:pt x="9" y="122"/>
                    </a:cubicBezTo>
                    <a:cubicBezTo>
                      <a:pt x="9" y="119"/>
                      <a:pt x="9" y="115"/>
                      <a:pt x="9" y="111"/>
                    </a:cubicBezTo>
                    <a:cubicBezTo>
                      <a:pt x="9" y="94"/>
                      <a:pt x="9" y="76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41"/>
                      <a:pt x="9" y="23"/>
                      <a:pt x="9" y="6"/>
                    </a:cubicBezTo>
                    <a:close/>
                  </a:path>
                </a:pathLst>
              </a:custGeom>
              <a:solidFill>
                <a:srgbClr val="03BF2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57" name="组合 156"/>
          <p:cNvGrpSpPr>
            <a:grpSpLocks/>
          </p:cNvGrpSpPr>
          <p:nvPr/>
        </p:nvGrpSpPr>
        <p:grpSpPr bwMode="auto">
          <a:xfrm>
            <a:off x="10531475" y="3351213"/>
            <a:ext cx="1454150" cy="1247775"/>
            <a:chOff x="9350941" y="2593553"/>
            <a:chExt cx="1425587" cy="1247005"/>
          </a:xfrm>
        </p:grpSpPr>
        <p:sp>
          <p:nvSpPr>
            <p:cNvPr id="158" name="任意多边形 18"/>
            <p:cNvSpPr/>
            <p:nvPr/>
          </p:nvSpPr>
          <p:spPr>
            <a:xfrm>
              <a:off x="9350941" y="2593553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59" name="任意多边形 26"/>
            <p:cNvSpPr/>
            <p:nvPr/>
          </p:nvSpPr>
          <p:spPr>
            <a:xfrm rot="5400000">
              <a:off x="9527492" y="2748603"/>
              <a:ext cx="1072488" cy="936903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grpSp>
          <p:nvGrpSpPr>
            <p:cNvPr id="36894" name="组合 159"/>
            <p:cNvGrpSpPr>
              <a:grpSpLocks/>
            </p:cNvGrpSpPr>
            <p:nvPr/>
          </p:nvGrpSpPr>
          <p:grpSpPr bwMode="auto">
            <a:xfrm>
              <a:off x="9824815" y="2998320"/>
              <a:ext cx="477838" cy="473075"/>
              <a:chOff x="5859463" y="3189288"/>
              <a:chExt cx="477838" cy="473075"/>
            </a:xfrm>
          </p:grpSpPr>
          <p:sp>
            <p:nvSpPr>
              <p:cNvPr id="36895" name="Freeform 14"/>
              <p:cNvSpPr>
                <a:spLocks noEditPoints="1" noChangeArrowheads="1"/>
              </p:cNvSpPr>
              <p:nvPr/>
            </p:nvSpPr>
            <p:spPr bwMode="auto">
              <a:xfrm>
                <a:off x="5859463" y="3189288"/>
                <a:ext cx="477838" cy="473075"/>
              </a:xfrm>
              <a:custGeom>
                <a:avLst/>
                <a:gdLst/>
                <a:ahLst/>
                <a:cxnLst>
                  <a:cxn ang="0">
                    <a:pos x="106" y="0"/>
                  </a:cxn>
                  <a:cxn ang="0">
                    <a:pos x="18" y="0"/>
                  </a:cxn>
                  <a:cxn ang="0">
                    <a:pos x="0" y="17"/>
                  </a:cxn>
                  <a:cxn ang="0">
                    <a:pos x="0" y="106"/>
                  </a:cxn>
                  <a:cxn ang="0">
                    <a:pos x="18" y="123"/>
                  </a:cxn>
                  <a:cxn ang="0">
                    <a:pos x="106" y="123"/>
                  </a:cxn>
                  <a:cxn ang="0">
                    <a:pos x="124" y="106"/>
                  </a:cxn>
                  <a:cxn ang="0">
                    <a:pos x="124" y="17"/>
                  </a:cxn>
                  <a:cxn ang="0">
                    <a:pos x="106" y="0"/>
                  </a:cxn>
                  <a:cxn ang="0">
                    <a:pos x="112" y="98"/>
                  </a:cxn>
                  <a:cxn ang="0">
                    <a:pos x="98" y="112"/>
                  </a:cxn>
                  <a:cxn ang="0">
                    <a:pos x="26" y="112"/>
                  </a:cxn>
                  <a:cxn ang="0">
                    <a:pos x="12" y="98"/>
                  </a:cxn>
                  <a:cxn ang="0">
                    <a:pos x="12" y="25"/>
                  </a:cxn>
                  <a:cxn ang="0">
                    <a:pos x="26" y="11"/>
                  </a:cxn>
                  <a:cxn ang="0">
                    <a:pos x="98" y="11"/>
                  </a:cxn>
                  <a:cxn ang="0">
                    <a:pos x="112" y="25"/>
                  </a:cxn>
                  <a:cxn ang="0">
                    <a:pos x="112" y="98"/>
                  </a:cxn>
                </a:cxnLst>
                <a:rect l="0" t="0" r="r" b="b"/>
                <a:pathLst>
                  <a:path w="124" h="123">
                    <a:moveTo>
                      <a:pt x="10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6"/>
                      <a:pt x="8" y="123"/>
                      <a:pt x="18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16" y="123"/>
                      <a:pt x="124" y="116"/>
                      <a:pt x="124" y="106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4" y="7"/>
                      <a:pt x="116" y="0"/>
                      <a:pt x="106" y="0"/>
                    </a:cubicBezTo>
                    <a:close/>
                    <a:moveTo>
                      <a:pt x="112" y="98"/>
                    </a:moveTo>
                    <a:cubicBezTo>
                      <a:pt x="112" y="106"/>
                      <a:pt x="106" y="112"/>
                      <a:pt x="98" y="112"/>
                    </a:cubicBezTo>
                    <a:cubicBezTo>
                      <a:pt x="26" y="112"/>
                      <a:pt x="26" y="112"/>
                      <a:pt x="26" y="112"/>
                    </a:cubicBezTo>
                    <a:cubicBezTo>
                      <a:pt x="18" y="112"/>
                      <a:pt x="12" y="106"/>
                      <a:pt x="12" y="98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17"/>
                      <a:pt x="18" y="11"/>
                      <a:pt x="26" y="11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6" y="11"/>
                      <a:pt x="112" y="17"/>
                      <a:pt x="112" y="25"/>
                    </a:cubicBezTo>
                    <a:lnTo>
                      <a:pt x="112" y="98"/>
                    </a:lnTo>
                    <a:close/>
                  </a:path>
                </a:pathLst>
              </a:custGeom>
              <a:solidFill>
                <a:srgbClr val="E7562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896" name="Freeform 15"/>
              <p:cNvSpPr>
                <a:spLocks noChangeArrowheads="1"/>
              </p:cNvSpPr>
              <p:nvPr/>
            </p:nvSpPr>
            <p:spPr bwMode="auto">
              <a:xfrm>
                <a:off x="6178551" y="3262313"/>
                <a:ext cx="88900" cy="322263"/>
              </a:xfrm>
              <a:custGeom>
                <a:avLst/>
                <a:gdLst/>
                <a:ahLst/>
                <a:cxnLst>
                  <a:cxn ang="0">
                    <a:pos x="20" y="29"/>
                  </a:cxn>
                  <a:cxn ang="0">
                    <a:pos x="15" y="29"/>
                  </a:cxn>
                  <a:cxn ang="0">
                    <a:pos x="15" y="3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8" y="3"/>
                  </a:cxn>
                  <a:cxn ang="0">
                    <a:pos x="8" y="29"/>
                  </a:cxn>
                  <a:cxn ang="0">
                    <a:pos x="3" y="29"/>
                  </a:cxn>
                  <a:cxn ang="0">
                    <a:pos x="0" y="32"/>
                  </a:cxn>
                  <a:cxn ang="0">
                    <a:pos x="0" y="35"/>
                  </a:cxn>
                  <a:cxn ang="0">
                    <a:pos x="3" y="38"/>
                  </a:cxn>
                  <a:cxn ang="0">
                    <a:pos x="8" y="38"/>
                  </a:cxn>
                  <a:cxn ang="0">
                    <a:pos x="8" y="81"/>
                  </a:cxn>
                  <a:cxn ang="0">
                    <a:pos x="11" y="84"/>
                  </a:cxn>
                  <a:cxn ang="0">
                    <a:pos x="12" y="84"/>
                  </a:cxn>
                  <a:cxn ang="0">
                    <a:pos x="15" y="81"/>
                  </a:cxn>
                  <a:cxn ang="0">
                    <a:pos x="15" y="38"/>
                  </a:cxn>
                  <a:cxn ang="0">
                    <a:pos x="20" y="38"/>
                  </a:cxn>
                  <a:cxn ang="0">
                    <a:pos x="23" y="35"/>
                  </a:cxn>
                  <a:cxn ang="0">
                    <a:pos x="23" y="32"/>
                  </a:cxn>
                  <a:cxn ang="0">
                    <a:pos x="20" y="29"/>
                  </a:cxn>
                </a:cxnLst>
                <a:rect l="0" t="0" r="r" b="b"/>
                <a:pathLst>
                  <a:path w="23" h="84">
                    <a:moveTo>
                      <a:pt x="20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8" y="1"/>
                      <a:pt x="8" y="3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30"/>
                      <a:pt x="0" y="3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1" y="38"/>
                      <a:pt x="3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3"/>
                      <a:pt x="9" y="84"/>
                      <a:pt x="11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4" y="84"/>
                      <a:pt x="15" y="83"/>
                      <a:pt x="15" y="81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2" y="38"/>
                      <a:pt x="23" y="37"/>
                      <a:pt x="23" y="35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0"/>
                      <a:pt x="22" y="29"/>
                      <a:pt x="20" y="29"/>
                    </a:cubicBezTo>
                    <a:close/>
                  </a:path>
                </a:pathLst>
              </a:custGeom>
              <a:solidFill>
                <a:srgbClr val="E7562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897" name="Freeform 16"/>
              <p:cNvSpPr>
                <a:spLocks noChangeArrowheads="1"/>
              </p:cNvSpPr>
              <p:nvPr/>
            </p:nvSpPr>
            <p:spPr bwMode="auto">
              <a:xfrm>
                <a:off x="6051551" y="3262313"/>
                <a:ext cx="92075" cy="327025"/>
              </a:xfrm>
              <a:custGeom>
                <a:avLst/>
                <a:gdLst/>
                <a:ahLst/>
                <a:cxnLst>
                  <a:cxn ang="0">
                    <a:pos x="20" y="75"/>
                  </a:cxn>
                  <a:cxn ang="0">
                    <a:pos x="16" y="75"/>
                  </a:cxn>
                  <a:cxn ang="0">
                    <a:pos x="16" y="3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3"/>
                  </a:cxn>
                  <a:cxn ang="0">
                    <a:pos x="8" y="75"/>
                  </a:cxn>
                  <a:cxn ang="0">
                    <a:pos x="4" y="75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4" y="85"/>
                  </a:cxn>
                  <a:cxn ang="0">
                    <a:pos x="20" y="85"/>
                  </a:cxn>
                  <a:cxn ang="0">
                    <a:pos x="24" y="81"/>
                  </a:cxn>
                  <a:cxn ang="0">
                    <a:pos x="24" y="79"/>
                  </a:cxn>
                  <a:cxn ang="0">
                    <a:pos x="20" y="75"/>
                  </a:cxn>
                </a:cxnLst>
                <a:rect l="0" t="0" r="r" b="b"/>
                <a:pathLst>
                  <a:path w="24" h="85">
                    <a:moveTo>
                      <a:pt x="20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4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8" y="1"/>
                      <a:pt x="8" y="3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2" y="75"/>
                      <a:pt x="0" y="77"/>
                      <a:pt x="0" y="7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3"/>
                      <a:pt x="2" y="85"/>
                      <a:pt x="4" y="85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2" y="85"/>
                      <a:pt x="24" y="83"/>
                      <a:pt x="24" y="81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4" y="77"/>
                      <a:pt x="22" y="75"/>
                      <a:pt x="20" y="75"/>
                    </a:cubicBezTo>
                    <a:close/>
                  </a:path>
                </a:pathLst>
              </a:custGeom>
              <a:solidFill>
                <a:srgbClr val="E7562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898" name="Freeform 17"/>
              <p:cNvSpPr>
                <a:spLocks noChangeArrowheads="1"/>
              </p:cNvSpPr>
              <p:nvPr/>
            </p:nvSpPr>
            <p:spPr bwMode="auto">
              <a:xfrm>
                <a:off x="5929313" y="3262313"/>
                <a:ext cx="87313" cy="322263"/>
              </a:xfrm>
              <a:custGeom>
                <a:avLst/>
                <a:gdLst/>
                <a:ahLst/>
                <a:cxnLst>
                  <a:cxn ang="0">
                    <a:pos x="20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8" y="3"/>
                  </a:cxn>
                  <a:cxn ang="0">
                    <a:pos x="8" y="5"/>
                  </a:cxn>
                  <a:cxn ang="0">
                    <a:pos x="3" y="5"/>
                  </a:cxn>
                  <a:cxn ang="0">
                    <a:pos x="0" y="9"/>
                  </a:cxn>
                  <a:cxn ang="0">
                    <a:pos x="0" y="11"/>
                  </a:cxn>
                  <a:cxn ang="0">
                    <a:pos x="3" y="15"/>
                  </a:cxn>
                  <a:cxn ang="0">
                    <a:pos x="8" y="15"/>
                  </a:cxn>
                  <a:cxn ang="0">
                    <a:pos x="8" y="81"/>
                  </a:cxn>
                  <a:cxn ang="0">
                    <a:pos x="11" y="84"/>
                  </a:cxn>
                  <a:cxn ang="0">
                    <a:pos x="12" y="84"/>
                  </a:cxn>
                  <a:cxn ang="0">
                    <a:pos x="15" y="81"/>
                  </a:cxn>
                  <a:cxn ang="0">
                    <a:pos x="15" y="15"/>
                  </a:cxn>
                  <a:cxn ang="0">
                    <a:pos x="20" y="15"/>
                  </a:cxn>
                  <a:cxn ang="0">
                    <a:pos x="23" y="11"/>
                  </a:cxn>
                  <a:cxn ang="0">
                    <a:pos x="23" y="9"/>
                  </a:cxn>
                  <a:cxn ang="0">
                    <a:pos x="20" y="5"/>
                  </a:cxn>
                </a:cxnLst>
                <a:rect l="0" t="0" r="r" b="b"/>
                <a:pathLst>
                  <a:path w="23" h="84">
                    <a:moveTo>
                      <a:pt x="20" y="5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8" y="1"/>
                      <a:pt x="8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7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3"/>
                      <a:pt x="9" y="84"/>
                      <a:pt x="11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4" y="84"/>
                      <a:pt x="15" y="83"/>
                      <a:pt x="15" y="8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2" y="15"/>
                      <a:pt x="23" y="13"/>
                      <a:pt x="23" y="11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7"/>
                      <a:pt x="22" y="5"/>
                      <a:pt x="20" y="5"/>
                    </a:cubicBezTo>
                    <a:close/>
                  </a:path>
                </a:pathLst>
              </a:custGeom>
              <a:solidFill>
                <a:srgbClr val="E7562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959100" y="2673350"/>
            <a:ext cx="7300913" cy="3267075"/>
            <a:chOff x="2822497" y="939800"/>
            <a:chExt cx="8477180" cy="3266519"/>
          </a:xfrm>
        </p:grpSpPr>
        <p:sp>
          <p:nvSpPr>
            <p:cNvPr id="175" name="任意多边形 419"/>
            <p:cNvSpPr/>
            <p:nvPr/>
          </p:nvSpPr>
          <p:spPr>
            <a:xfrm rot="10800000">
              <a:off x="2822497" y="1096936"/>
              <a:ext cx="8477180" cy="3109383"/>
            </a:xfrm>
            <a:custGeom>
              <a:avLst/>
              <a:gdLst>
                <a:gd name="connsiteX0" fmla="*/ 7859486 w 8477180"/>
                <a:gd name="connsiteY0" fmla="*/ 3109019 h 3109019"/>
                <a:gd name="connsiteX1" fmla="*/ 0 w 8477180"/>
                <a:gd name="connsiteY1" fmla="*/ 3109019 h 3109019"/>
                <a:gd name="connsiteX2" fmla="*/ 0 w 8477180"/>
                <a:gd name="connsiteY2" fmla="*/ 214748 h 3109019"/>
                <a:gd name="connsiteX3" fmla="*/ 7638068 w 8477180"/>
                <a:gd name="connsiteY3" fmla="*/ 214748 h 3109019"/>
                <a:gd name="connsiteX4" fmla="*/ 8477180 w 8477180"/>
                <a:gd name="connsiteY4" fmla="*/ 0 h 3109019"/>
                <a:gd name="connsiteX5" fmla="*/ 7859486 w 8477180"/>
                <a:gd name="connsiteY5" fmla="*/ 392277 h 310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7180" h="3109019">
                  <a:moveTo>
                    <a:pt x="7859486" y="3109019"/>
                  </a:moveTo>
                  <a:lnTo>
                    <a:pt x="0" y="3109019"/>
                  </a:lnTo>
                  <a:lnTo>
                    <a:pt x="0" y="214748"/>
                  </a:lnTo>
                  <a:lnTo>
                    <a:pt x="7638068" y="214748"/>
                  </a:lnTo>
                  <a:lnTo>
                    <a:pt x="8477180" y="0"/>
                  </a:lnTo>
                  <a:lnTo>
                    <a:pt x="7859486" y="392277"/>
                  </a:lnTo>
                  <a:close/>
                </a:path>
              </a:pathLst>
            </a:cu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38915" name="Freeform 45"/>
            <p:cNvSpPr>
              <a:spLocks noEditPoints="1" noChangeArrowheads="1"/>
            </p:cNvSpPr>
            <p:nvPr/>
          </p:nvSpPr>
          <p:spPr bwMode="auto">
            <a:xfrm>
              <a:off x="3808550" y="1501556"/>
              <a:ext cx="338329" cy="338344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16" name="Freeform 45"/>
            <p:cNvSpPr>
              <a:spLocks noEditPoints="1" noChangeArrowheads="1"/>
            </p:cNvSpPr>
            <p:nvPr/>
          </p:nvSpPr>
          <p:spPr bwMode="auto">
            <a:xfrm>
              <a:off x="8576118" y="1114932"/>
              <a:ext cx="225945" cy="225955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17" name="Freeform 45"/>
            <p:cNvSpPr>
              <a:spLocks noEditPoints="1" noChangeArrowheads="1"/>
            </p:cNvSpPr>
            <p:nvPr/>
          </p:nvSpPr>
          <p:spPr bwMode="auto">
            <a:xfrm>
              <a:off x="7236011" y="1879172"/>
              <a:ext cx="250575" cy="250586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18" name="Freeform 45"/>
            <p:cNvSpPr>
              <a:spLocks noEditPoints="1" noChangeArrowheads="1"/>
            </p:cNvSpPr>
            <p:nvPr/>
          </p:nvSpPr>
          <p:spPr bwMode="auto">
            <a:xfrm>
              <a:off x="3563166" y="3314673"/>
              <a:ext cx="137978" cy="137984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19" name="Freeform 45"/>
            <p:cNvSpPr>
              <a:spLocks noEditPoints="1" noChangeArrowheads="1"/>
            </p:cNvSpPr>
            <p:nvPr/>
          </p:nvSpPr>
          <p:spPr bwMode="auto">
            <a:xfrm>
              <a:off x="3855413" y="2377075"/>
              <a:ext cx="170771" cy="170778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0" name="Freeform 45"/>
            <p:cNvSpPr>
              <a:spLocks noEditPoints="1" noChangeArrowheads="1"/>
            </p:cNvSpPr>
            <p:nvPr/>
          </p:nvSpPr>
          <p:spPr bwMode="auto">
            <a:xfrm>
              <a:off x="8895565" y="1547781"/>
              <a:ext cx="344077" cy="344092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1" name="Freeform 45"/>
            <p:cNvSpPr>
              <a:spLocks noEditPoints="1" noChangeArrowheads="1"/>
            </p:cNvSpPr>
            <p:nvPr/>
          </p:nvSpPr>
          <p:spPr bwMode="auto">
            <a:xfrm>
              <a:off x="5118256" y="1255821"/>
              <a:ext cx="245726" cy="245736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2" name="Freeform 45"/>
            <p:cNvSpPr>
              <a:spLocks noEditPoints="1" noChangeArrowheads="1"/>
            </p:cNvSpPr>
            <p:nvPr/>
          </p:nvSpPr>
          <p:spPr bwMode="auto">
            <a:xfrm>
              <a:off x="6859295" y="3567230"/>
              <a:ext cx="147650" cy="147656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3" name="Freeform 45"/>
            <p:cNvSpPr>
              <a:spLocks noEditPoints="1" noChangeArrowheads="1"/>
            </p:cNvSpPr>
            <p:nvPr/>
          </p:nvSpPr>
          <p:spPr bwMode="auto">
            <a:xfrm>
              <a:off x="9604342" y="1338728"/>
              <a:ext cx="250575" cy="250586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4" name="Freeform 45"/>
            <p:cNvSpPr>
              <a:spLocks noEditPoints="1" noChangeArrowheads="1"/>
            </p:cNvSpPr>
            <p:nvPr/>
          </p:nvSpPr>
          <p:spPr bwMode="auto">
            <a:xfrm>
              <a:off x="8080651" y="3629819"/>
              <a:ext cx="170127" cy="170134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5" name="Freeform 45"/>
            <p:cNvSpPr>
              <a:spLocks noEditPoints="1" noChangeArrowheads="1"/>
            </p:cNvSpPr>
            <p:nvPr/>
          </p:nvSpPr>
          <p:spPr bwMode="auto">
            <a:xfrm>
              <a:off x="9604342" y="3622791"/>
              <a:ext cx="250575" cy="250586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6" name="Freeform 45"/>
            <p:cNvSpPr>
              <a:spLocks noEditPoints="1" noChangeArrowheads="1"/>
            </p:cNvSpPr>
            <p:nvPr/>
          </p:nvSpPr>
          <p:spPr bwMode="auto">
            <a:xfrm>
              <a:off x="10696416" y="3560145"/>
              <a:ext cx="125288" cy="125293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7" name="Freeform 45"/>
            <p:cNvSpPr>
              <a:spLocks noEditPoints="1" noChangeArrowheads="1"/>
            </p:cNvSpPr>
            <p:nvPr/>
          </p:nvSpPr>
          <p:spPr bwMode="auto">
            <a:xfrm>
              <a:off x="10371859" y="3048055"/>
              <a:ext cx="250575" cy="250586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8" name="Freeform 45"/>
            <p:cNvSpPr>
              <a:spLocks noEditPoints="1" noChangeArrowheads="1"/>
            </p:cNvSpPr>
            <p:nvPr/>
          </p:nvSpPr>
          <p:spPr bwMode="auto">
            <a:xfrm>
              <a:off x="10521345" y="1511944"/>
              <a:ext cx="175334" cy="175342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9" name="Freeform 45"/>
            <p:cNvSpPr>
              <a:spLocks noEditPoints="1" noChangeArrowheads="1"/>
            </p:cNvSpPr>
            <p:nvPr/>
          </p:nvSpPr>
          <p:spPr bwMode="auto">
            <a:xfrm>
              <a:off x="6891934" y="939800"/>
              <a:ext cx="344077" cy="344092"/>
            </a:xfrm>
            <a:custGeom>
              <a:avLst/>
              <a:gdLst/>
              <a:ahLst/>
              <a:cxnLst>
                <a:cxn ang="0">
                  <a:pos x="231" y="126"/>
                </a:cxn>
                <a:cxn ang="0">
                  <a:pos x="203" y="126"/>
                </a:cxn>
                <a:cxn ang="0">
                  <a:pos x="176" y="126"/>
                </a:cxn>
                <a:cxn ang="0">
                  <a:pos x="219" y="71"/>
                </a:cxn>
                <a:cxn ang="0">
                  <a:pos x="231" y="53"/>
                </a:cxn>
                <a:cxn ang="0">
                  <a:pos x="199" y="53"/>
                </a:cxn>
                <a:cxn ang="0">
                  <a:pos x="179" y="73"/>
                </a:cxn>
                <a:cxn ang="0">
                  <a:pos x="160" y="93"/>
                </a:cxn>
                <a:cxn ang="0">
                  <a:pos x="156" y="23"/>
                </a:cxn>
                <a:cxn ang="0">
                  <a:pos x="151" y="1"/>
                </a:cxn>
                <a:cxn ang="0">
                  <a:pos x="126" y="3"/>
                </a:cxn>
                <a:cxn ang="0">
                  <a:pos x="126" y="33"/>
                </a:cxn>
                <a:cxn ang="0">
                  <a:pos x="126" y="63"/>
                </a:cxn>
                <a:cxn ang="0">
                  <a:pos x="85" y="80"/>
                </a:cxn>
                <a:cxn ang="0">
                  <a:pos x="63" y="58"/>
                </a:cxn>
                <a:cxn ang="0">
                  <a:pos x="42" y="37"/>
                </a:cxn>
                <a:cxn ang="0">
                  <a:pos x="23" y="54"/>
                </a:cxn>
                <a:cxn ang="0">
                  <a:pos x="35" y="73"/>
                </a:cxn>
                <a:cxn ang="0">
                  <a:pos x="93" y="97"/>
                </a:cxn>
                <a:cxn ang="0">
                  <a:pos x="23" y="100"/>
                </a:cxn>
                <a:cxn ang="0">
                  <a:pos x="1" y="105"/>
                </a:cxn>
                <a:cxn ang="0">
                  <a:pos x="3" y="130"/>
                </a:cxn>
                <a:cxn ang="0">
                  <a:pos x="33" y="130"/>
                </a:cxn>
                <a:cxn ang="0">
                  <a:pos x="63" y="130"/>
                </a:cxn>
                <a:cxn ang="0">
                  <a:pos x="92" y="159"/>
                </a:cxn>
                <a:cxn ang="0">
                  <a:pos x="73" y="179"/>
                </a:cxn>
                <a:cxn ang="0">
                  <a:pos x="52" y="199"/>
                </a:cxn>
                <a:cxn ang="0">
                  <a:pos x="52" y="230"/>
                </a:cxn>
                <a:cxn ang="0">
                  <a:pos x="70" y="218"/>
                </a:cxn>
                <a:cxn ang="0">
                  <a:pos x="96" y="163"/>
                </a:cxn>
                <a:cxn ang="0">
                  <a:pos x="99" y="229"/>
                </a:cxn>
                <a:cxn ang="0">
                  <a:pos x="105" y="252"/>
                </a:cxn>
                <a:cxn ang="0">
                  <a:pos x="127" y="256"/>
                </a:cxn>
                <a:cxn ang="0">
                  <a:pos x="150" y="252"/>
                </a:cxn>
                <a:cxn ang="0">
                  <a:pos x="156" y="229"/>
                </a:cxn>
                <a:cxn ang="0">
                  <a:pos x="159" y="164"/>
                </a:cxn>
                <a:cxn ang="0">
                  <a:pos x="179" y="183"/>
                </a:cxn>
                <a:cxn ang="0">
                  <a:pos x="199" y="203"/>
                </a:cxn>
                <a:cxn ang="0">
                  <a:pos x="231" y="204"/>
                </a:cxn>
                <a:cxn ang="0">
                  <a:pos x="218" y="185"/>
                </a:cxn>
                <a:cxn ang="0">
                  <a:pos x="176" y="131"/>
                </a:cxn>
                <a:cxn ang="0">
                  <a:pos x="203" y="131"/>
                </a:cxn>
                <a:cxn ang="0">
                  <a:pos x="231" y="131"/>
                </a:cxn>
                <a:cxn ang="0">
                  <a:pos x="160" y="157"/>
                </a:cxn>
                <a:cxn ang="0">
                  <a:pos x="161" y="126"/>
                </a:cxn>
                <a:cxn ang="0">
                  <a:pos x="149" y="126"/>
                </a:cxn>
                <a:cxn ang="0">
                  <a:pos x="141" y="112"/>
                </a:cxn>
                <a:cxn ang="0">
                  <a:pos x="150" y="103"/>
                </a:cxn>
                <a:cxn ang="0">
                  <a:pos x="126" y="108"/>
                </a:cxn>
                <a:cxn ang="0">
                  <a:pos x="112" y="116"/>
                </a:cxn>
                <a:cxn ang="0">
                  <a:pos x="109" y="130"/>
                </a:cxn>
                <a:cxn ang="0">
                  <a:pos x="116" y="143"/>
                </a:cxn>
                <a:cxn ang="0">
                  <a:pos x="130" y="148"/>
                </a:cxn>
                <a:cxn ang="0">
                  <a:pos x="144" y="141"/>
                </a:cxn>
                <a:cxn ang="0">
                  <a:pos x="126" y="95"/>
                </a:cxn>
                <a:cxn ang="0">
                  <a:pos x="103" y="107"/>
                </a:cxn>
                <a:cxn ang="0">
                  <a:pos x="96" y="130"/>
                </a:cxn>
                <a:cxn ang="0">
                  <a:pos x="107" y="153"/>
                </a:cxn>
                <a:cxn ang="0">
                  <a:pos x="130" y="161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8930" name="组合 145"/>
          <p:cNvGrpSpPr>
            <a:grpSpLocks/>
          </p:cNvGrpSpPr>
          <p:nvPr/>
        </p:nvGrpSpPr>
        <p:grpSpPr bwMode="auto">
          <a:xfrm>
            <a:off x="-163513" y="-185738"/>
            <a:ext cx="12036426" cy="2479676"/>
            <a:chOff x="-163273" y="-185210"/>
            <a:chExt cx="12035790" cy="2478405"/>
          </a:xfrm>
        </p:grpSpPr>
        <p:pic>
          <p:nvPicPr>
            <p:cNvPr id="38931" name="图片 14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63273" y="-185210"/>
              <a:ext cx="1927862" cy="109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2" name="图片 14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9339" y="798353"/>
              <a:ext cx="1137045" cy="66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3" name="图片 14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88900"/>
              <a:ext cx="2298704" cy="137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34" name="文本框 149"/>
            <p:cNvSpPr txBox="1">
              <a:spLocks noChangeArrowheads="1"/>
            </p:cNvSpPr>
            <p:nvPr/>
          </p:nvSpPr>
          <p:spPr bwMode="auto">
            <a:xfrm>
              <a:off x="632382" y="1463250"/>
              <a:ext cx="11240135" cy="829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>
                  <a:solidFill>
                    <a:srgbClr val="03BF2F"/>
                  </a:solidFill>
                  <a:latin typeface="汉仪中楷简" charset="-122"/>
                  <a:ea typeface="汉仪中楷简" charset="-122"/>
                </a:rPr>
                <a:t>试着把你遇到的问题提出来，向同学请教。</a:t>
              </a:r>
            </a:p>
          </p:txBody>
        </p:sp>
      </p:grpSp>
      <p:grpSp>
        <p:nvGrpSpPr>
          <p:cNvPr id="151" name="组合 150"/>
          <p:cNvGrpSpPr>
            <a:grpSpLocks/>
          </p:cNvGrpSpPr>
          <p:nvPr/>
        </p:nvGrpSpPr>
        <p:grpSpPr bwMode="auto">
          <a:xfrm>
            <a:off x="1001713" y="4330700"/>
            <a:ext cx="1992312" cy="2208213"/>
            <a:chOff x="1168174" y="675821"/>
            <a:chExt cx="1743718" cy="1932169"/>
          </a:xfrm>
        </p:grpSpPr>
        <p:grpSp>
          <p:nvGrpSpPr>
            <p:cNvPr id="38936" name="组合 151"/>
            <p:cNvGrpSpPr>
              <a:grpSpLocks/>
            </p:cNvGrpSpPr>
            <p:nvPr/>
          </p:nvGrpSpPr>
          <p:grpSpPr bwMode="auto">
            <a:xfrm>
              <a:off x="1168174" y="675821"/>
              <a:ext cx="1743718" cy="1839232"/>
              <a:chOff x="1614488" y="1738313"/>
              <a:chExt cx="2376488" cy="2506662"/>
            </a:xfrm>
          </p:grpSpPr>
          <p:sp>
            <p:nvSpPr>
              <p:cNvPr id="38937" name="Freeform 16"/>
              <p:cNvSpPr>
                <a:spLocks noChangeArrowheads="1"/>
              </p:cNvSpPr>
              <p:nvPr/>
            </p:nvSpPr>
            <p:spPr bwMode="auto">
              <a:xfrm>
                <a:off x="3084513" y="2892425"/>
                <a:ext cx="611188" cy="425450"/>
              </a:xfrm>
              <a:custGeom>
                <a:avLst/>
                <a:gdLst/>
                <a:ahLst/>
                <a:cxnLst>
                  <a:cxn ang="0">
                    <a:pos x="283" y="17"/>
                  </a:cxn>
                  <a:cxn ang="0">
                    <a:pos x="263" y="24"/>
                  </a:cxn>
                  <a:cxn ang="0">
                    <a:pos x="0" y="111"/>
                  </a:cxn>
                  <a:cxn ang="0">
                    <a:pos x="26" y="216"/>
                  </a:cxn>
                  <a:cxn ang="0">
                    <a:pos x="52" y="321"/>
                  </a:cxn>
                  <a:cxn ang="0">
                    <a:pos x="325" y="277"/>
                  </a:cxn>
                  <a:cxn ang="0">
                    <a:pos x="346" y="273"/>
                  </a:cxn>
                  <a:cxn ang="0">
                    <a:pos x="442" y="114"/>
                  </a:cxn>
                  <a:cxn ang="0">
                    <a:pos x="283" y="17"/>
                  </a:cxn>
                </a:cxnLst>
                <a:rect l="0" t="0" r="r" b="b"/>
                <a:pathLst>
                  <a:path w="460" h="321">
                    <a:moveTo>
                      <a:pt x="283" y="17"/>
                    </a:moveTo>
                    <a:cubicBezTo>
                      <a:pt x="276" y="19"/>
                      <a:pt x="269" y="21"/>
                      <a:pt x="263" y="2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" y="216"/>
                      <a:pt x="26" y="216"/>
                      <a:pt x="26" y="216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325" y="277"/>
                      <a:pt x="325" y="277"/>
                      <a:pt x="325" y="277"/>
                    </a:cubicBezTo>
                    <a:cubicBezTo>
                      <a:pt x="332" y="276"/>
                      <a:pt x="339" y="275"/>
                      <a:pt x="346" y="273"/>
                    </a:cubicBezTo>
                    <a:cubicBezTo>
                      <a:pt x="416" y="256"/>
                      <a:pt x="460" y="185"/>
                      <a:pt x="442" y="114"/>
                    </a:cubicBezTo>
                    <a:cubicBezTo>
                      <a:pt x="425" y="43"/>
                      <a:pt x="354" y="0"/>
                      <a:pt x="283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38" name="Freeform 17"/>
              <p:cNvSpPr>
                <a:spLocks noChangeArrowheads="1"/>
              </p:cNvSpPr>
              <p:nvPr/>
            </p:nvSpPr>
            <p:spPr bwMode="auto">
              <a:xfrm>
                <a:off x="3357563" y="2940050"/>
                <a:ext cx="288925" cy="288925"/>
              </a:xfrm>
              <a:custGeom>
                <a:avLst/>
                <a:gdLst/>
                <a:ahLst/>
                <a:cxnLst>
                  <a:cxn ang="0">
                    <a:pos x="205" y="86"/>
                  </a:cxn>
                  <a:cxn ang="0">
                    <a:pos x="132" y="205"/>
                  </a:cxn>
                  <a:cxn ang="0">
                    <a:pos x="13" y="133"/>
                  </a:cxn>
                  <a:cxn ang="0">
                    <a:pos x="85" y="13"/>
                  </a:cxn>
                  <a:cxn ang="0">
                    <a:pos x="205" y="86"/>
                  </a:cxn>
                </a:cxnLst>
                <a:rect l="0" t="0" r="r" b="b"/>
                <a:pathLst>
                  <a:path w="218" h="218">
                    <a:moveTo>
                      <a:pt x="205" y="86"/>
                    </a:moveTo>
                    <a:cubicBezTo>
                      <a:pt x="218" y="139"/>
                      <a:pt x="185" y="192"/>
                      <a:pt x="132" y="205"/>
                    </a:cubicBezTo>
                    <a:cubicBezTo>
                      <a:pt x="79" y="218"/>
                      <a:pt x="26" y="186"/>
                      <a:pt x="13" y="133"/>
                    </a:cubicBezTo>
                    <a:cubicBezTo>
                      <a:pt x="0" y="80"/>
                      <a:pt x="32" y="26"/>
                      <a:pt x="85" y="13"/>
                    </a:cubicBezTo>
                    <a:cubicBezTo>
                      <a:pt x="138" y="0"/>
                      <a:pt x="192" y="33"/>
                      <a:pt x="205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39" name="Freeform 18"/>
              <p:cNvSpPr>
                <a:spLocks noChangeArrowheads="1"/>
              </p:cNvSpPr>
              <p:nvPr/>
            </p:nvSpPr>
            <p:spPr bwMode="auto">
              <a:xfrm>
                <a:off x="1909763" y="2892425"/>
                <a:ext cx="611188" cy="425450"/>
              </a:xfrm>
              <a:custGeom>
                <a:avLst/>
                <a:gdLst/>
                <a:ahLst/>
                <a:cxnLst>
                  <a:cxn ang="0">
                    <a:pos x="177" y="17"/>
                  </a:cxn>
                  <a:cxn ang="0">
                    <a:pos x="197" y="24"/>
                  </a:cxn>
                  <a:cxn ang="0">
                    <a:pos x="460" y="111"/>
                  </a:cxn>
                  <a:cxn ang="0">
                    <a:pos x="434" y="216"/>
                  </a:cxn>
                  <a:cxn ang="0">
                    <a:pos x="408" y="321"/>
                  </a:cxn>
                  <a:cxn ang="0">
                    <a:pos x="135" y="277"/>
                  </a:cxn>
                  <a:cxn ang="0">
                    <a:pos x="114" y="273"/>
                  </a:cxn>
                  <a:cxn ang="0">
                    <a:pos x="18" y="114"/>
                  </a:cxn>
                  <a:cxn ang="0">
                    <a:pos x="177" y="17"/>
                  </a:cxn>
                </a:cxnLst>
                <a:rect l="0" t="0" r="r" b="b"/>
                <a:pathLst>
                  <a:path w="460" h="321">
                    <a:moveTo>
                      <a:pt x="177" y="17"/>
                    </a:moveTo>
                    <a:cubicBezTo>
                      <a:pt x="184" y="19"/>
                      <a:pt x="191" y="21"/>
                      <a:pt x="197" y="24"/>
                    </a:cubicBezTo>
                    <a:cubicBezTo>
                      <a:pt x="460" y="111"/>
                      <a:pt x="460" y="111"/>
                      <a:pt x="460" y="111"/>
                    </a:cubicBezTo>
                    <a:cubicBezTo>
                      <a:pt x="434" y="216"/>
                      <a:pt x="434" y="216"/>
                      <a:pt x="434" y="216"/>
                    </a:cubicBezTo>
                    <a:cubicBezTo>
                      <a:pt x="408" y="321"/>
                      <a:pt x="408" y="321"/>
                      <a:pt x="408" y="321"/>
                    </a:cubicBezTo>
                    <a:cubicBezTo>
                      <a:pt x="135" y="277"/>
                      <a:pt x="135" y="277"/>
                      <a:pt x="135" y="277"/>
                    </a:cubicBezTo>
                    <a:cubicBezTo>
                      <a:pt x="128" y="276"/>
                      <a:pt x="121" y="275"/>
                      <a:pt x="114" y="273"/>
                    </a:cubicBezTo>
                    <a:cubicBezTo>
                      <a:pt x="44" y="256"/>
                      <a:pt x="0" y="185"/>
                      <a:pt x="18" y="114"/>
                    </a:cubicBezTo>
                    <a:cubicBezTo>
                      <a:pt x="35" y="43"/>
                      <a:pt x="106" y="0"/>
                      <a:pt x="177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40" name="Freeform 19"/>
              <p:cNvSpPr>
                <a:spLocks noChangeArrowheads="1"/>
              </p:cNvSpPr>
              <p:nvPr/>
            </p:nvSpPr>
            <p:spPr bwMode="auto">
              <a:xfrm>
                <a:off x="1958976" y="2940050"/>
                <a:ext cx="288925" cy="288925"/>
              </a:xfrm>
              <a:custGeom>
                <a:avLst/>
                <a:gdLst/>
                <a:ahLst/>
                <a:cxnLst>
                  <a:cxn ang="0">
                    <a:pos x="13" y="86"/>
                  </a:cxn>
                  <a:cxn ang="0">
                    <a:pos x="86" y="205"/>
                  </a:cxn>
                  <a:cxn ang="0">
                    <a:pos x="205" y="133"/>
                  </a:cxn>
                  <a:cxn ang="0">
                    <a:pos x="133" y="13"/>
                  </a:cxn>
                  <a:cxn ang="0">
                    <a:pos x="13" y="86"/>
                  </a:cxn>
                </a:cxnLst>
                <a:rect l="0" t="0" r="r" b="b"/>
                <a:pathLst>
                  <a:path w="218" h="218">
                    <a:moveTo>
                      <a:pt x="13" y="86"/>
                    </a:moveTo>
                    <a:cubicBezTo>
                      <a:pt x="0" y="139"/>
                      <a:pt x="33" y="192"/>
                      <a:pt x="86" y="205"/>
                    </a:cubicBezTo>
                    <a:cubicBezTo>
                      <a:pt x="139" y="218"/>
                      <a:pt x="192" y="186"/>
                      <a:pt x="205" y="133"/>
                    </a:cubicBezTo>
                    <a:cubicBezTo>
                      <a:pt x="218" y="80"/>
                      <a:pt x="186" y="26"/>
                      <a:pt x="133" y="13"/>
                    </a:cubicBezTo>
                    <a:cubicBezTo>
                      <a:pt x="80" y="0"/>
                      <a:pt x="26" y="33"/>
                      <a:pt x="13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41" name="Freeform 20"/>
              <p:cNvSpPr>
                <a:spLocks noChangeArrowheads="1"/>
              </p:cNvSpPr>
              <p:nvPr/>
            </p:nvSpPr>
            <p:spPr bwMode="auto">
              <a:xfrm>
                <a:off x="1614488" y="2968625"/>
                <a:ext cx="2376488" cy="1146175"/>
              </a:xfrm>
              <a:custGeom>
                <a:avLst/>
                <a:gdLst/>
                <a:ahLst/>
                <a:cxnLst>
                  <a:cxn ang="0">
                    <a:pos x="1074" y="0"/>
                  </a:cxn>
                  <a:cxn ang="0">
                    <a:pos x="894" y="0"/>
                  </a:cxn>
                  <a:cxn ang="0">
                    <a:pos x="714" y="0"/>
                  </a:cxn>
                  <a:cxn ang="0">
                    <a:pos x="894" y="862"/>
                  </a:cxn>
                  <a:cxn ang="0">
                    <a:pos x="1074" y="0"/>
                  </a:cxn>
                </a:cxnLst>
                <a:rect l="0" t="0" r="r" b="b"/>
                <a:pathLst>
                  <a:path w="1788" h="862">
                    <a:moveTo>
                      <a:pt x="1074" y="0"/>
                    </a:moveTo>
                    <a:cubicBezTo>
                      <a:pt x="894" y="0"/>
                      <a:pt x="894" y="0"/>
                      <a:pt x="894" y="0"/>
                    </a:cubicBezTo>
                    <a:cubicBezTo>
                      <a:pt x="714" y="0"/>
                      <a:pt x="714" y="0"/>
                      <a:pt x="714" y="0"/>
                    </a:cubicBezTo>
                    <a:cubicBezTo>
                      <a:pt x="714" y="0"/>
                      <a:pt x="0" y="862"/>
                      <a:pt x="894" y="862"/>
                    </a:cubicBezTo>
                    <a:cubicBezTo>
                      <a:pt x="1788" y="862"/>
                      <a:pt x="1074" y="0"/>
                      <a:pt x="1074" y="0"/>
                    </a:cubicBezTo>
                    <a:close/>
                  </a:path>
                </a:pathLst>
              </a:custGeom>
              <a:solidFill>
                <a:srgbClr val="F8BE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42" name="Freeform 22"/>
              <p:cNvSpPr>
                <a:spLocks noChangeArrowheads="1"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/>
                <a:ahLst/>
                <a:cxnLst>
                  <a:cxn ang="0">
                    <a:pos x="716" y="0"/>
                  </a:cxn>
                  <a:cxn ang="0">
                    <a:pos x="596" y="0"/>
                  </a:cxn>
                  <a:cxn ang="0">
                    <a:pos x="476" y="0"/>
                  </a:cxn>
                  <a:cxn ang="0">
                    <a:pos x="596" y="575"/>
                  </a:cxn>
                  <a:cxn ang="0">
                    <a:pos x="716" y="0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43" name="Freeform 23"/>
              <p:cNvSpPr>
                <a:spLocks noChangeArrowheads="1"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/>
                <a:ahLst/>
                <a:cxnLst>
                  <a:cxn ang="0">
                    <a:pos x="716" y="0"/>
                  </a:cxn>
                  <a:cxn ang="0">
                    <a:pos x="596" y="0"/>
                  </a:cxn>
                  <a:cxn ang="0">
                    <a:pos x="476" y="0"/>
                  </a:cxn>
                  <a:cxn ang="0">
                    <a:pos x="596" y="575"/>
                  </a:cxn>
                  <a:cxn ang="0">
                    <a:pos x="716" y="0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44" name="Oval 24"/>
              <p:cNvSpPr>
                <a:spLocks noChangeArrowheads="1"/>
              </p:cNvSpPr>
              <p:nvPr/>
            </p:nvSpPr>
            <p:spPr bwMode="auto">
              <a:xfrm>
                <a:off x="2078038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45" name="Oval 25"/>
              <p:cNvSpPr>
                <a:spLocks noChangeArrowheads="1"/>
              </p:cNvSpPr>
              <p:nvPr/>
            </p:nvSpPr>
            <p:spPr bwMode="auto">
              <a:xfrm>
                <a:off x="2206626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46" name="Oval 26"/>
              <p:cNvSpPr>
                <a:spLocks noChangeArrowheads="1"/>
              </p:cNvSpPr>
              <p:nvPr/>
            </p:nvSpPr>
            <p:spPr bwMode="auto">
              <a:xfrm>
                <a:off x="3022601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47" name="Oval 27"/>
              <p:cNvSpPr>
                <a:spLocks noChangeArrowheads="1"/>
              </p:cNvSpPr>
              <p:nvPr/>
            </p:nvSpPr>
            <p:spPr bwMode="auto">
              <a:xfrm>
                <a:off x="3148013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48" name="Oval 28"/>
              <p:cNvSpPr>
                <a:spLocks noChangeArrowheads="1"/>
              </p:cNvSpPr>
              <p:nvPr/>
            </p:nvSpPr>
            <p:spPr bwMode="auto">
              <a:xfrm>
                <a:off x="2200276" y="1879600"/>
                <a:ext cx="1204913" cy="1203325"/>
              </a:xfrm>
              <a:prstGeom prst="ellipse">
                <a:avLst/>
              </a:prstGeom>
              <a:solidFill>
                <a:srgbClr val="F8BE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49" name="Oval 30"/>
              <p:cNvSpPr>
                <a:spLocks noChangeArrowheads="1"/>
              </p:cNvSpPr>
              <p:nvPr/>
            </p:nvSpPr>
            <p:spPr bwMode="auto">
              <a:xfrm>
                <a:off x="2478088" y="2425700"/>
                <a:ext cx="649288" cy="482600"/>
              </a:xfrm>
              <a:prstGeom prst="ellipse">
                <a:avLst/>
              </a:prstGeom>
              <a:solidFill>
                <a:srgbClr val="F5A1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50" name="Oval 32"/>
              <p:cNvSpPr>
                <a:spLocks noChangeArrowheads="1"/>
              </p:cNvSpPr>
              <p:nvPr/>
            </p:nvSpPr>
            <p:spPr bwMode="auto">
              <a:xfrm>
                <a:off x="2492376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51" name="Oval 33"/>
              <p:cNvSpPr>
                <a:spLocks noChangeArrowheads="1"/>
              </p:cNvSpPr>
              <p:nvPr/>
            </p:nvSpPr>
            <p:spPr bwMode="auto">
              <a:xfrm>
                <a:off x="2971801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52" name="Freeform 34"/>
              <p:cNvSpPr>
                <a:spLocks noChangeArrowheads="1"/>
              </p:cNvSpPr>
              <p:nvPr/>
            </p:nvSpPr>
            <p:spPr bwMode="auto">
              <a:xfrm>
                <a:off x="2622551" y="2693988"/>
                <a:ext cx="360363" cy="147638"/>
              </a:xfrm>
              <a:custGeom>
                <a:avLst/>
                <a:gdLst/>
                <a:ahLst/>
                <a:cxnLst>
                  <a:cxn ang="0">
                    <a:pos x="267" y="12"/>
                  </a:cxn>
                  <a:cxn ang="0">
                    <a:pos x="3" y="12"/>
                  </a:cxn>
                  <a:cxn ang="0">
                    <a:pos x="6" y="0"/>
                  </a:cxn>
                  <a:cxn ang="0">
                    <a:pos x="17" y="8"/>
                  </a:cxn>
                  <a:cxn ang="0">
                    <a:pos x="253" y="8"/>
                  </a:cxn>
                  <a:cxn ang="0">
                    <a:pos x="263" y="0"/>
                  </a:cxn>
                  <a:cxn ang="0">
                    <a:pos x="267" y="12"/>
                  </a:cxn>
                </a:cxnLst>
                <a:rect l="0" t="0" r="r" b="b"/>
                <a:pathLst>
                  <a:path w="270" h="111">
                    <a:moveTo>
                      <a:pt x="267" y="12"/>
                    </a:moveTo>
                    <a:cubicBezTo>
                      <a:pt x="227" y="111"/>
                      <a:pt x="43" y="111"/>
                      <a:pt x="3" y="12"/>
                    </a:cubicBezTo>
                    <a:cubicBezTo>
                      <a:pt x="0" y="7"/>
                      <a:pt x="2" y="1"/>
                      <a:pt x="6" y="0"/>
                    </a:cubicBezTo>
                    <a:cubicBezTo>
                      <a:pt x="11" y="0"/>
                      <a:pt x="15" y="4"/>
                      <a:pt x="17" y="8"/>
                    </a:cubicBezTo>
                    <a:cubicBezTo>
                      <a:pt x="53" y="96"/>
                      <a:pt x="217" y="96"/>
                      <a:pt x="253" y="8"/>
                    </a:cubicBezTo>
                    <a:cubicBezTo>
                      <a:pt x="255" y="4"/>
                      <a:pt x="259" y="0"/>
                      <a:pt x="263" y="0"/>
                    </a:cubicBezTo>
                    <a:cubicBezTo>
                      <a:pt x="268" y="1"/>
                      <a:pt x="270" y="7"/>
                      <a:pt x="267" y="12"/>
                    </a:cubicBezTo>
                    <a:close/>
                  </a:path>
                </a:pathLst>
              </a:custGeom>
              <a:solidFill>
                <a:srgbClr val="3A3A3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53" name="Oval 35"/>
              <p:cNvSpPr>
                <a:spLocks noChangeArrowheads="1"/>
              </p:cNvSpPr>
              <p:nvPr/>
            </p:nvSpPr>
            <p:spPr bwMode="auto">
              <a:xfrm>
                <a:off x="2590801" y="2203450"/>
                <a:ext cx="423863" cy="422275"/>
              </a:xfrm>
              <a:prstGeom prst="ellipse">
                <a:avLst/>
              </a:prstGeom>
              <a:solidFill>
                <a:srgbClr val="3A3A3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54" name="Oval 36"/>
              <p:cNvSpPr>
                <a:spLocks noChangeArrowheads="1"/>
              </p:cNvSpPr>
              <p:nvPr/>
            </p:nvSpPr>
            <p:spPr bwMode="auto">
              <a:xfrm>
                <a:off x="29797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55" name="Oval 37"/>
              <p:cNvSpPr>
                <a:spLocks noChangeArrowheads="1"/>
              </p:cNvSpPr>
              <p:nvPr/>
            </p:nvSpPr>
            <p:spPr bwMode="auto">
              <a:xfrm>
                <a:off x="30845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56" name="Oval 38"/>
              <p:cNvSpPr>
                <a:spLocks noChangeArrowheads="1"/>
              </p:cNvSpPr>
              <p:nvPr/>
            </p:nvSpPr>
            <p:spPr bwMode="auto">
              <a:xfrm>
                <a:off x="20653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57" name="Oval 39"/>
              <p:cNvSpPr>
                <a:spLocks noChangeArrowheads="1"/>
              </p:cNvSpPr>
              <p:nvPr/>
            </p:nvSpPr>
            <p:spPr bwMode="auto">
              <a:xfrm>
                <a:off x="21701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3" name="椭圆 152"/>
            <p:cNvSpPr/>
            <p:nvPr/>
          </p:nvSpPr>
          <p:spPr>
            <a:xfrm>
              <a:off x="1597503" y="2542704"/>
              <a:ext cx="893396" cy="652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sp>
        <p:nvSpPr>
          <p:cNvPr id="176" name="矩形 175"/>
          <p:cNvSpPr>
            <a:spLocks noChangeArrowheads="1"/>
          </p:cNvSpPr>
          <p:nvPr/>
        </p:nvSpPr>
        <p:spPr bwMode="auto">
          <a:xfrm>
            <a:off x="4244975" y="3038475"/>
            <a:ext cx="53467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>
                <a:solidFill>
                  <a:srgbClr val="1F4E7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400" b="1">
                <a:solidFill>
                  <a:srgbClr val="1F4E79"/>
                </a:solidFill>
                <a:latin typeface="楷体" pitchFamily="49" charset="-122"/>
                <a:ea typeface="楷体" pitchFamily="49" charset="-122"/>
              </a:rPr>
              <a:t>注意使用请教的礼貌用语，不清楚的地方及时追问。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文本框 85"/>
          <p:cNvSpPr txBox="1">
            <a:spLocks noChangeArrowheads="1"/>
          </p:cNvSpPr>
          <p:nvPr/>
        </p:nvSpPr>
        <p:spPr bwMode="auto">
          <a:xfrm>
            <a:off x="398463" y="1811338"/>
            <a:ext cx="66468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GB" sz="3200" b="1">
                <a:latin typeface="楷体" pitchFamily="49" charset="-122"/>
                <a:ea typeface="楷体" pitchFamily="49" charset="-122"/>
              </a:rPr>
              <a:t>三人行，必有我师焉。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孔子</a:t>
            </a:r>
          </a:p>
        </p:txBody>
      </p:sp>
      <p:sp>
        <p:nvSpPr>
          <p:cNvPr id="88" name="文本框 87"/>
          <p:cNvSpPr txBox="1">
            <a:spLocks noChangeArrowheads="1"/>
          </p:cNvSpPr>
          <p:nvPr/>
        </p:nvSpPr>
        <p:spPr bwMode="auto">
          <a:xfrm>
            <a:off x="398463" y="4167188"/>
            <a:ext cx="114093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latin typeface="楷体" pitchFamily="49" charset="-122"/>
                <a:ea typeface="楷体" pitchFamily="49" charset="-122"/>
              </a:rPr>
              <a:t>才能不是天生的，可以任其自便的，而要钻研艺术请教良师，才会成材。                                    </a:t>
            </a:r>
            <a:r>
              <a:rPr lang="en-US" altLang="en-GB" sz="32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歌德</a:t>
            </a:r>
            <a:r>
              <a:rPr lang="en-GB" altLang="zh-CN" sz="3200" b="1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90" name="文本框 89"/>
          <p:cNvSpPr txBox="1">
            <a:spLocks noChangeArrowheads="1"/>
          </p:cNvSpPr>
          <p:nvPr/>
        </p:nvSpPr>
        <p:spPr bwMode="auto">
          <a:xfrm>
            <a:off x="398463" y="2670175"/>
            <a:ext cx="11409362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latin typeface="楷体" pitchFamily="49" charset="-122"/>
                <a:ea typeface="楷体" pitchFamily="49" charset="-122"/>
              </a:rPr>
              <a:t>好问的人,只做了五分种的愚人；耻于发问的人,终身为愚人</a:t>
            </a:r>
            <a:r>
              <a:rPr lang="zh-CN" altLang="en-GB" sz="3200" b="1">
                <a:latin typeface="楷体" pitchFamily="49" charset="-122"/>
                <a:ea typeface="楷体" pitchFamily="49" charset="-122"/>
              </a:rPr>
              <a:t>。      </a:t>
            </a:r>
          </a:p>
          <a:p>
            <a:pPr algn="r">
              <a:lnSpc>
                <a:spcPct val="13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加菲劳</a:t>
            </a:r>
          </a:p>
        </p:txBody>
      </p:sp>
      <p:sp>
        <p:nvSpPr>
          <p:cNvPr id="92" name="文本框 91"/>
          <p:cNvSpPr txBox="1">
            <a:spLocks noChangeArrowheads="1"/>
          </p:cNvSpPr>
          <p:nvPr/>
        </p:nvSpPr>
        <p:spPr bwMode="auto">
          <a:xfrm>
            <a:off x="398463" y="5518150"/>
            <a:ext cx="114093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latin typeface="楷体" pitchFamily="49" charset="-122"/>
                <a:ea typeface="楷体" pitchFamily="49" charset="-122"/>
              </a:rPr>
              <a:t>有教养的头脑的第一个标志就是善于提问</a:t>
            </a:r>
            <a:r>
              <a:rPr lang="zh-CN" altLang="en-GB" sz="3200" b="1">
                <a:latin typeface="楷体" pitchFamily="49" charset="-122"/>
                <a:ea typeface="楷体" pitchFamily="49" charset="-122"/>
              </a:rPr>
              <a:t>。</a:t>
            </a:r>
          </a:p>
          <a:p>
            <a:pPr algn="r"/>
            <a:r>
              <a:rPr lang="en-GB" altLang="zh-CN" sz="3200" b="1">
                <a:latin typeface="楷体" pitchFamily="49" charset="-122"/>
                <a:ea typeface="楷体" pitchFamily="49" charset="-122"/>
              </a:rPr>
              <a:t>——普列汉诺夫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022600" y="538163"/>
            <a:ext cx="4702175" cy="923925"/>
            <a:chOff x="3715657" y="530938"/>
            <a:chExt cx="4702629" cy="923636"/>
          </a:xfrm>
        </p:grpSpPr>
        <p:sp>
          <p:nvSpPr>
            <p:cNvPr id="9" name="圆角矩形 5"/>
            <p:cNvSpPr/>
            <p:nvPr/>
          </p:nvSpPr>
          <p:spPr>
            <a:xfrm>
              <a:off x="3715657" y="530938"/>
              <a:ext cx="4702629" cy="923636"/>
            </a:xfrm>
            <a:prstGeom prst="roundRect">
              <a:avLst>
                <a:gd name="adj" fmla="val 50000"/>
              </a:avLst>
            </a:pr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903000" y="576961"/>
              <a:ext cx="4327943" cy="8300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>
                  <a:solidFill>
                    <a:srgbClr val="F3DE7C"/>
                  </a:solidFill>
                  <a:latin typeface="Arial" pitchFamily="34" charset="0"/>
                  <a:ea typeface="宋体" pitchFamily="2" charset="-122"/>
                </a:rPr>
                <a:t>读一读</a:t>
              </a:r>
            </a:p>
          </p:txBody>
        </p:sp>
      </p:grpSp>
      <p:pic>
        <p:nvPicPr>
          <p:cNvPr id="113" name="图片 1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" y="374650"/>
            <a:ext cx="1233488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278938" y="488950"/>
            <a:ext cx="2436812" cy="1322388"/>
            <a:chOff x="9278588" y="488628"/>
            <a:chExt cx="2437607" cy="1323346"/>
          </a:xfrm>
        </p:grpSpPr>
        <p:grpSp>
          <p:nvGrpSpPr>
            <p:cNvPr id="6154" name="组合 97"/>
            <p:cNvGrpSpPr>
              <a:grpSpLocks/>
            </p:cNvGrpSpPr>
            <p:nvPr/>
          </p:nvGrpSpPr>
          <p:grpSpPr bwMode="auto">
            <a:xfrm>
              <a:off x="9278588" y="1374838"/>
              <a:ext cx="1073570" cy="254668"/>
              <a:chOff x="7482137" y="2371387"/>
              <a:chExt cx="1113382" cy="264112"/>
            </a:xfrm>
          </p:grpSpPr>
          <p:sp>
            <p:nvSpPr>
              <p:cNvPr id="99" name="圆角矩形 26"/>
              <p:cNvSpPr/>
              <p:nvPr/>
            </p:nvSpPr>
            <p:spPr>
              <a:xfrm>
                <a:off x="7605655" y="2371654"/>
                <a:ext cx="989792" cy="9061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100" name="圆角矩形 27"/>
              <p:cNvSpPr/>
              <p:nvPr/>
            </p:nvSpPr>
            <p:spPr>
              <a:xfrm>
                <a:off x="7482137" y="2551238"/>
                <a:ext cx="961794" cy="8402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101" name="圆角矩形 28"/>
              <p:cNvSpPr/>
              <p:nvPr/>
            </p:nvSpPr>
            <p:spPr>
              <a:xfrm>
                <a:off x="7818106" y="2434261"/>
                <a:ext cx="293150" cy="176289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6158" name="组合 107"/>
            <p:cNvGrpSpPr>
              <a:grpSpLocks/>
            </p:cNvGrpSpPr>
            <p:nvPr/>
          </p:nvGrpSpPr>
          <p:grpSpPr bwMode="auto">
            <a:xfrm>
              <a:off x="10523442" y="1072478"/>
              <a:ext cx="1071607" cy="469884"/>
              <a:chOff x="4535976" y="-1076215"/>
              <a:chExt cx="1071607" cy="469884"/>
            </a:xfrm>
          </p:grpSpPr>
          <p:sp>
            <p:nvSpPr>
              <p:cNvPr id="102" name="圆角矩形 30"/>
              <p:cNvSpPr/>
              <p:nvPr/>
            </p:nvSpPr>
            <p:spPr>
              <a:xfrm>
                <a:off x="4956952" y="-860973"/>
                <a:ext cx="651087" cy="873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103" name="圆角矩形 31"/>
              <p:cNvSpPr/>
              <p:nvPr/>
            </p:nvSpPr>
            <p:spPr>
              <a:xfrm>
                <a:off x="4642525" y="-710052"/>
                <a:ext cx="878174" cy="10326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104" name="圆角矩形 28"/>
              <p:cNvSpPr/>
              <p:nvPr/>
            </p:nvSpPr>
            <p:spPr>
              <a:xfrm>
                <a:off x="5168159" y="-802194"/>
                <a:ext cx="293783" cy="112795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105" name="圆角矩形 28"/>
              <p:cNvSpPr/>
              <p:nvPr/>
            </p:nvSpPr>
            <p:spPr>
              <a:xfrm>
                <a:off x="5045881" y="-948349"/>
                <a:ext cx="293784" cy="112795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106" name="圆角矩形 37"/>
              <p:cNvSpPr/>
              <p:nvPr/>
            </p:nvSpPr>
            <p:spPr>
              <a:xfrm>
                <a:off x="4809267" y="-1075441"/>
                <a:ext cx="659027" cy="15568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107" name="圆角矩形 35"/>
              <p:cNvSpPr/>
              <p:nvPr/>
            </p:nvSpPr>
            <p:spPr>
              <a:xfrm>
                <a:off x="4536128" y="-865740"/>
                <a:ext cx="198502" cy="11438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pic>
          <p:nvPicPr>
            <p:cNvPr id="6165" name="图片 11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20064" y="488628"/>
              <a:ext cx="1996131" cy="1323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8" grpId="0"/>
      <p:bldP spid="90" grpId="0"/>
      <p:bldP spid="9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10840" y="2194995"/>
            <a:ext cx="8745911" cy="15684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9600" b="1" noProof="1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语</a:t>
            </a:r>
            <a:r>
              <a:rPr lang="zh-CN" altLang="en-US" sz="9600" b="1" noProof="1">
                <a:ln w="15875">
                  <a:solidFill>
                    <a:schemeClr val="bg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文</a:t>
            </a:r>
            <a:r>
              <a:rPr lang="zh-CN" altLang="en-US" sz="9600" b="1" noProof="1">
                <a:ln w="15875">
                  <a:solidFill>
                    <a:schemeClr val="bg1"/>
                  </a:solidFill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园</a:t>
            </a:r>
            <a:r>
              <a:rPr lang="zh-CN" altLang="en-US" sz="9600" b="1" noProof="1">
                <a:ln w="15875">
                  <a:solidFill>
                    <a:schemeClr val="bg1"/>
                  </a:solidFill>
                </a:ln>
                <a:solidFill>
                  <a:srgbClr val="E71C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地</a:t>
            </a:r>
            <a:r>
              <a:rPr lang="zh-CN" altLang="en-US" sz="9600" b="1" noProof="1">
                <a:ln w="15875">
                  <a:solidFill>
                    <a:schemeClr val="bg1"/>
                  </a:solidFill>
                </a:ln>
                <a:solidFill>
                  <a:srgbClr val="50B6E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乐喵体W" panose="00020600040101010101" pitchFamily="18" charset="-122"/>
                <a:ea typeface="汉仪乐喵体W" panose="00020600040101010101" pitchFamily="18" charset="-122"/>
              </a:rPr>
              <a:t>八</a:t>
            </a:r>
            <a:endParaRPr lang="zh-CN" altLang="en-US" sz="9600" b="1" noProof="1">
              <a:ln w="15875">
                <a:solidFill>
                  <a:schemeClr val="bg1"/>
                </a:solidFill>
              </a:ln>
              <a:solidFill>
                <a:srgbClr val="7BC72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乐喵体W" panose="00020600040101010101" pitchFamily="18" charset="-122"/>
              <a:ea typeface="汉仪乐喵体W" panose="00020600040101010101" pitchFamily="18" charset="-122"/>
            </a:endParaRPr>
          </a:p>
        </p:txBody>
      </p:sp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91838" y="4411663"/>
            <a:ext cx="8509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图片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95588" y="2206625"/>
            <a:ext cx="5969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4575" y="1619250"/>
            <a:ext cx="1041400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2600" y="128588"/>
            <a:ext cx="4076700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99085" y="3321685"/>
            <a:ext cx="3094355" cy="329057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200" noProof="1">
                <a:latin typeface="汉仪中楷简" panose="02010604000101010101" charset="-122"/>
                <a:ea typeface="汉仪中楷简" panose="02010604000101010101" charset="-122"/>
              </a:rPr>
              <a:t>    </a:t>
            </a:r>
            <a:r>
              <a:rPr lang="zh-CN" altLang="en-US" sz="3200" noProof="1">
                <a:latin typeface="汉仪中楷简" panose="02010604000101010101" charset="-122"/>
                <a:ea typeface="汉仪中楷简" panose="02010604000101010101" charset="-122"/>
              </a:rPr>
              <a:t>默读的时候不要发出声音，也尽量不要用手指着读，否则会影响阅读速度。</a:t>
            </a:r>
          </a:p>
        </p:txBody>
      </p: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130300"/>
            <a:ext cx="1922463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7653020" y="3444875"/>
            <a:ext cx="4408170" cy="304419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noProof="1">
                <a:latin typeface="汉仪中楷简" panose="02010604000101010101" charset="-122"/>
                <a:ea typeface="汉仪中楷简" panose="02010604000101010101" charset="-122"/>
              </a:rPr>
              <a:t>    </a:t>
            </a:r>
            <a:r>
              <a:rPr lang="zh-CN" altLang="en-US" sz="3200" noProof="1">
                <a:latin typeface="汉仪中楷简" panose="02010604000101010101" charset="-122"/>
                <a:ea typeface="汉仪中楷简" panose="02010604000101010101" charset="-122"/>
              </a:rPr>
              <a:t>默读时，带着问题边读边思考，能帮助我理解内容。没读懂的地方我会标记出来，向别人请教。</a:t>
            </a: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36063" y="1358900"/>
            <a:ext cx="1885950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577590" y="3321685"/>
            <a:ext cx="3954780" cy="329057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200" noProof="1">
                <a:latin typeface="汉仪中楷简" panose="02010604000101010101" charset="-122"/>
                <a:ea typeface="汉仪中楷简" panose="02010604000101010101" charset="-122"/>
              </a:rPr>
              <a:t>    </a:t>
            </a:r>
            <a:r>
              <a:rPr lang="zh-CN" altLang="en-US" sz="3200" noProof="1">
                <a:latin typeface="汉仪中楷简" panose="02010604000101010101" charset="-122"/>
                <a:ea typeface="汉仪中楷简" panose="02010604000101010101" charset="-122"/>
              </a:rPr>
              <a:t>我默读时，会随时把不认识的字、不理解的词语画出来，读完后再想办法弄清楚它们的意思。</a:t>
            </a:r>
          </a:p>
        </p:txBody>
      </p:sp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33900" y="1285875"/>
            <a:ext cx="2103438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06400" y="382588"/>
            <a:ext cx="3221038" cy="714375"/>
            <a:chOff x="1328" y="452"/>
            <a:chExt cx="5073" cy="1126"/>
          </a:xfrm>
        </p:grpSpPr>
        <p:pic>
          <p:nvPicPr>
            <p:cNvPr id="7178" name="图片 10" descr="PPT图标蓝色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9" name="TextBox 76"/>
            <p:cNvSpPr txBox="1">
              <a:spLocks noChangeArrowheads="1"/>
            </p:cNvSpPr>
            <p:nvPr/>
          </p:nvSpPr>
          <p:spPr bwMode="auto">
            <a:xfrm>
              <a:off x="1328" y="452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Arial" pitchFamily="34" charset="0"/>
                </a:rPr>
                <a:t>交流平台</a:t>
              </a:r>
            </a:p>
          </p:txBody>
        </p:sp>
      </p:grpSp>
      <p:cxnSp>
        <p:nvCxnSpPr>
          <p:cNvPr id="3" name="直接连接符 2"/>
          <p:cNvCxnSpPr/>
          <p:nvPr/>
        </p:nvCxnSpPr>
        <p:spPr>
          <a:xfrm flipV="1">
            <a:off x="3308350" y="1719263"/>
            <a:ext cx="0" cy="4725987"/>
          </a:xfrm>
          <a:prstGeom prst="line">
            <a:avLst/>
          </a:prstGeom>
          <a:ln w="381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653338" y="1719263"/>
            <a:ext cx="0" cy="4725987"/>
          </a:xfrm>
          <a:prstGeom prst="line">
            <a:avLst/>
          </a:prstGeom>
          <a:ln w="381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5538" y="112713"/>
            <a:ext cx="4537075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201295" y="1604645"/>
            <a:ext cx="5154930" cy="215900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3200" noProof="1">
                <a:latin typeface="汉仪中楷简" panose="02010604000101010101" charset="-122"/>
                <a:ea typeface="汉仪中楷简" panose="02010604000101010101" charset="-122"/>
              </a:rPr>
              <a:t>    </a:t>
            </a:r>
            <a:r>
              <a:rPr lang="zh-CN" altLang="en-US" sz="3200" noProof="1">
                <a:latin typeface="汉仪中楷简" panose="02010604000101010101" charset="-122"/>
                <a:ea typeface="汉仪中楷简" panose="02010604000101010101" charset="-122"/>
              </a:rPr>
              <a:t>默读时，我们要做到：不发声读，不动嘴唇；不用手指着读；还要边读边思考。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315335" y="461179"/>
            <a:ext cx="5238750" cy="82994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8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默 读</a:t>
            </a:r>
          </a:p>
        </p:txBody>
      </p:sp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91525" y="317500"/>
            <a:ext cx="4078288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9"/>
          <p:cNvGrpSpPr>
            <a:grpSpLocks/>
          </p:cNvGrpSpPr>
          <p:nvPr/>
        </p:nvGrpSpPr>
        <p:grpSpPr bwMode="auto">
          <a:xfrm>
            <a:off x="4946650" y="2219325"/>
            <a:ext cx="3762375" cy="3795713"/>
            <a:chOff x="4252218" y="1936410"/>
            <a:chExt cx="3761626" cy="3795613"/>
          </a:xfrm>
        </p:grpSpPr>
        <p:pic>
          <p:nvPicPr>
            <p:cNvPr id="9223" name="图片 2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52218" y="1936410"/>
              <a:ext cx="3761626" cy="3761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4" name="图片 2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310461" y="2194504"/>
              <a:ext cx="3549269" cy="3537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矩形 14"/>
          <p:cNvSpPr/>
          <p:nvPr/>
        </p:nvSpPr>
        <p:spPr>
          <a:xfrm>
            <a:off x="8715375" y="2477135"/>
            <a:ext cx="3277235" cy="353758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3200" noProof="1">
                <a:latin typeface="汉仪中楷简" panose="02010604000101010101" charset="-122"/>
                <a:ea typeface="汉仪中楷简" panose="02010604000101010101" charset="-122"/>
              </a:rPr>
              <a:t>    </a:t>
            </a:r>
            <a:r>
              <a:rPr sz="3200" noProof="1">
                <a:latin typeface="汉仪中楷简" panose="02010604000101010101" charset="-122"/>
                <a:ea typeface="汉仪中楷简" panose="02010604000101010101" charset="-122"/>
              </a:rPr>
              <a:t>默读时要注意减少眼停的时间与次数，尽量不出现回视，逐步扩大扫视。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76935" y="4458335"/>
            <a:ext cx="4266565" cy="215900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3200" noProof="1">
                <a:latin typeface="汉仪中楷简" panose="02010604000101010101" charset="-122"/>
                <a:ea typeface="汉仪中楷简" panose="02010604000101010101" charset="-122"/>
              </a:rPr>
              <a:t>    </a:t>
            </a:r>
            <a:r>
              <a:rPr lang="zh-CN" altLang="en-US" sz="3200" noProof="1">
                <a:latin typeface="汉仪中楷简" panose="02010604000101010101" charset="-122"/>
                <a:ea typeface="汉仪中楷简" panose="02010604000101010101" charset="-122"/>
              </a:rPr>
              <a:t>默读时要少把注意力放在</a:t>
            </a:r>
            <a:r>
              <a:rPr lang="zh-CN" altLang="en-US" sz="3200" noProof="1"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字</a:t>
            </a:r>
            <a:r>
              <a:rPr lang="zh-CN" altLang="en-US" sz="3200" noProof="1">
                <a:latin typeface="汉仪中楷简" panose="02010604000101010101" charset="-122"/>
                <a:ea typeface="汉仪中楷简" panose="02010604000101010101" charset="-122"/>
              </a:rPr>
              <a:t>词上，多放在对内容的理解上。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4585970" y="116840"/>
            <a:ext cx="7322820" cy="1742375"/>
            <a:chOff x="874712" y="3060158"/>
            <a:chExt cx="5452335" cy="1741992"/>
          </a:xfrm>
        </p:grpSpPr>
        <p:sp>
          <p:nvSpPr>
            <p:cNvPr id="4" name="矩形 3"/>
            <p:cNvSpPr/>
            <p:nvPr/>
          </p:nvSpPr>
          <p:spPr>
            <a:xfrm>
              <a:off x="874712" y="3677812"/>
              <a:ext cx="5452335" cy="1124338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en-US" altLang="zh-CN" sz="2800" noProof="1">
                  <a:solidFill>
                    <a:schemeClr val="accent2">
                      <a:lumMod val="50000"/>
                    </a:schemeClr>
                  </a:solidFill>
                  <a:latin typeface="汉仪中楷简" panose="02010604000101010101" charset="-122"/>
                  <a:ea typeface="汉仪中楷简" panose="02010604000101010101" charset="-122"/>
                </a:rPr>
                <a:t>    要认清每一个字，不能一目十行，以免养成不求甚解的不良习惯。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874712" y="3060158"/>
              <a:ext cx="1070653" cy="75548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3600" noProof="1">
                  <a:solidFill>
                    <a:schemeClr val="accent2">
                      <a:lumMod val="50000"/>
                    </a:schemeClr>
                  </a:solidFill>
                  <a:latin typeface="创艺简魏碑" charset="0"/>
                  <a:ea typeface="创艺简魏碑" charset="0"/>
                </a:rPr>
                <a:t>眼到</a:t>
              </a:r>
            </a:p>
          </p:txBody>
        </p:sp>
      </p:grp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00" y="1268413"/>
            <a:ext cx="39592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74650" y="1637030"/>
            <a:ext cx="4211320" cy="5835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32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默读</a:t>
            </a:r>
            <a:r>
              <a:rPr lang="en-US" altLang="zh-CN" sz="32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“</a:t>
            </a:r>
            <a:r>
              <a:rPr lang="zh-CN" altLang="en-US" sz="32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三到</a:t>
            </a:r>
            <a:r>
              <a:rPr lang="en-US" altLang="zh-CN" sz="32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”</a:t>
            </a:r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1925" y="300038"/>
            <a:ext cx="18843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图片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125" y="2843213"/>
            <a:ext cx="4294188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"/>
          <p:cNvGrpSpPr/>
          <p:nvPr/>
        </p:nvGrpSpPr>
        <p:grpSpPr>
          <a:xfrm>
            <a:off x="4585970" y="2087880"/>
            <a:ext cx="7322820" cy="2259257"/>
            <a:chOff x="874712" y="3060158"/>
            <a:chExt cx="5452335" cy="2258790"/>
          </a:xfrm>
        </p:grpSpPr>
        <p:sp>
          <p:nvSpPr>
            <p:cNvPr id="9" name="矩形 8"/>
            <p:cNvSpPr/>
            <p:nvPr/>
          </p:nvSpPr>
          <p:spPr>
            <a:xfrm>
              <a:off x="874712" y="3677812"/>
              <a:ext cx="5452335" cy="1641136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en-US" altLang="zh-CN" sz="2800" noProof="1">
                  <a:solidFill>
                    <a:schemeClr val="accent6">
                      <a:lumMod val="50000"/>
                    </a:schemeClr>
                  </a:solidFill>
                  <a:latin typeface="汉仪中楷简" panose="02010604000101010101" charset="-122"/>
                  <a:ea typeface="汉仪中楷简" panose="02010604000101010101" charset="-122"/>
                </a:rPr>
                <a:t>    在默读时，边读边动笔。可以划出重点词句，或标出段中的层次，记下自己不懂的问题，提高默读的效果。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74712" y="3060158"/>
              <a:ext cx="1070653" cy="75549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3600" noProof="1">
                  <a:solidFill>
                    <a:schemeClr val="accent6">
                      <a:lumMod val="50000"/>
                    </a:schemeClr>
                  </a:solidFill>
                  <a:latin typeface="创艺简魏碑" charset="0"/>
                  <a:ea typeface="创艺简魏碑" charset="0"/>
                </a:rPr>
                <a:t>手到</a:t>
              </a:r>
            </a:p>
          </p:txBody>
        </p:sp>
      </p:grpSp>
      <p:grpSp>
        <p:nvGrpSpPr>
          <p:cNvPr id="6" name="组合 18"/>
          <p:cNvGrpSpPr/>
          <p:nvPr/>
        </p:nvGrpSpPr>
        <p:grpSpPr>
          <a:xfrm>
            <a:off x="4585970" y="4469130"/>
            <a:ext cx="7322820" cy="2259265"/>
            <a:chOff x="874712" y="3060158"/>
            <a:chExt cx="5452335" cy="2258768"/>
          </a:xfrm>
        </p:grpSpPr>
        <p:sp>
          <p:nvSpPr>
            <p:cNvPr id="20" name="矩形 19"/>
            <p:cNvSpPr/>
            <p:nvPr/>
          </p:nvSpPr>
          <p:spPr>
            <a:xfrm>
              <a:off x="874712" y="3677812"/>
              <a:ext cx="5452335" cy="164111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en-US" altLang="zh-CN" sz="2800" noProof="1">
                  <a:solidFill>
                    <a:schemeClr val="accent5">
                      <a:lumMod val="50000"/>
                    </a:schemeClr>
                  </a:solidFill>
                  <a:latin typeface="汉仪中楷简" panose="02010604000101010101" charset="-122"/>
                  <a:ea typeface="汉仪中楷简" panose="02010604000101010101" charset="-122"/>
                </a:rPr>
                <a:t>    集中注意力，一边读一边想，理解词句的意思和内在联系。读了以后，能对自己提出不懂的问题。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74712" y="3060158"/>
              <a:ext cx="1070653" cy="75548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3600" noProof="1">
                  <a:solidFill>
                    <a:schemeClr val="accent5">
                      <a:lumMod val="50000"/>
                    </a:schemeClr>
                  </a:solidFill>
                  <a:latin typeface="创艺简魏碑" charset="0"/>
                  <a:ea typeface="创艺简魏碑" charset="0"/>
                </a:rPr>
                <a:t>心到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8113" y="350838"/>
            <a:ext cx="4537075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3598545" y="730291"/>
            <a:ext cx="5238750" cy="7683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4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你认识这些字吗</a:t>
            </a:r>
          </a:p>
        </p:txBody>
      </p:sp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91525" y="420688"/>
            <a:ext cx="4078288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78425" y="3213100"/>
            <a:ext cx="18351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429250" y="3746500"/>
            <a:ext cx="946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E71C63"/>
                </a:solidFill>
                <a:latin typeface="汉仪中楷简" charset="-122"/>
                <a:ea typeface="汉仪中楷简" charset="-122"/>
                <a:sym typeface="微软雅黑" pitchFamily="34" charset="-122"/>
              </a:rPr>
              <a:t>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37500" y="2152650"/>
            <a:ext cx="869950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5400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67350" y="1595438"/>
            <a:ext cx="869950" cy="922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5400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瞪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60675" y="2152650"/>
            <a:ext cx="869950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5400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69988" y="3213100"/>
            <a:ext cx="868362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5400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424988" y="3213100"/>
            <a:ext cx="868362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5400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瞧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770688" y="4762500"/>
            <a:ext cx="2925762" cy="920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5400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怒目圆睁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038350" y="4762500"/>
            <a:ext cx="1555750" cy="920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5400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眨眼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440238" y="4762500"/>
            <a:ext cx="1554162" cy="920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5400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眼眶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503488" y="5821363"/>
            <a:ext cx="2925762" cy="922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5400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目瞪口呆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96000" y="5821363"/>
            <a:ext cx="2925763" cy="922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5400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耳闻目睹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36538" y="420688"/>
            <a:ext cx="3852862" cy="714375"/>
            <a:chOff x="1328" y="452"/>
            <a:chExt cx="5073" cy="1126"/>
          </a:xfrm>
        </p:grpSpPr>
        <p:pic>
          <p:nvPicPr>
            <p:cNvPr id="13330" name="图片 10" descr="PPT图标蓝色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31" name="TextBox 76"/>
            <p:cNvSpPr txBox="1">
              <a:spLocks noChangeArrowheads="1"/>
            </p:cNvSpPr>
            <p:nvPr/>
          </p:nvSpPr>
          <p:spPr bwMode="auto">
            <a:xfrm>
              <a:off x="1328" y="452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Arial" pitchFamily="34" charset="0"/>
                </a:rPr>
                <a:t>识字加油站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"/>
                            </p:stCondLst>
                            <p:childTnLst>
                              <p:par>
                                <p:cTn id="3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"/>
                            </p:stCondLst>
                            <p:childTnLst>
                              <p:par>
                                <p:cTn id="3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"/>
                            </p:stCondLst>
                            <p:childTnLst>
                              <p:par>
                                <p:cTn id="3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"/>
                            </p:stCondLst>
                            <p:childTnLst>
                              <p:par>
                                <p:cTn id="4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2" grpId="0"/>
      <p:bldP spid="2" grpId="1"/>
      <p:bldP spid="2" grpId="2"/>
      <p:bldP spid="3" grpId="0"/>
      <p:bldP spid="3" grpId="1"/>
      <p:bldP spid="3" grpId="2"/>
      <p:bldP spid="4" grpId="0"/>
      <p:bldP spid="4" grpId="1"/>
      <p:bldP spid="4" grpId="2"/>
      <p:bldP spid="6" grpId="0"/>
      <p:bldP spid="6" grpId="1"/>
      <p:bldP spid="6" grpId="2"/>
      <p:bldP spid="13" grpId="0"/>
      <p:bldP spid="13" grpId="1"/>
      <p:bldP spid="13" grpId="2"/>
      <p:bldP spid="19" grpId="0"/>
      <p:bldP spid="19" grpId="1"/>
      <p:bldP spid="19" grpId="2"/>
      <p:bldP spid="22" grpId="0"/>
      <p:bldP spid="22" grpId="1"/>
      <p:bldP spid="22" grpId="2"/>
      <p:bldP spid="23" grpId="0"/>
      <p:bldP spid="23" grpId="1"/>
      <p:bldP spid="23" grpId="2"/>
      <p:bldP spid="24" grpId="0"/>
      <p:bldP spid="24" grpId="1"/>
      <p:bldP spid="24" grpId="2"/>
      <p:bldP spid="26" grpId="0"/>
      <p:bldP spid="26" grpId="1"/>
      <p:bldP spid="26" grpId="2"/>
      <p:bldP spid="27" grpId="0"/>
      <p:bldP spid="27" grpId="1"/>
      <p:bldP spid="27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5538" y="1174750"/>
            <a:ext cx="4537075" cy="136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3476625" y="1582461"/>
            <a:ext cx="5238750" cy="7683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4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生字识记</a:t>
            </a:r>
          </a:p>
        </p:txBody>
      </p:sp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91525" y="420688"/>
            <a:ext cx="4078288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图片 22"/>
          <p:cNvPicPr>
            <a:picLocks noChangeAspect="1" noChangeArrowheads="1"/>
          </p:cNvPicPr>
          <p:nvPr/>
        </p:nvPicPr>
        <p:blipFill>
          <a:blip r:embed="rId5" cstate="print"/>
          <a:srcRect l="7713" t="16515" r="10651" b="21236"/>
          <a:stretch>
            <a:fillRect/>
          </a:stretch>
        </p:blipFill>
        <p:spPr bwMode="auto">
          <a:xfrm>
            <a:off x="198438" y="2967038"/>
            <a:ext cx="3729037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4083050" y="4111625"/>
            <a:ext cx="7402513" cy="1625600"/>
            <a:chOff x="9466" y="4964"/>
            <a:chExt cx="8622" cy="2560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9466" y="4964"/>
              <a:ext cx="8622" cy="0"/>
            </a:xfrm>
            <a:prstGeom prst="line">
              <a:avLst/>
            </a:prstGeom>
            <a:ln w="444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9466" y="7524"/>
              <a:ext cx="8622" cy="0"/>
            </a:xfrm>
            <a:prstGeom prst="line">
              <a:avLst/>
            </a:prstGeom>
            <a:ln w="444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4083050" y="4200525"/>
            <a:ext cx="1304925" cy="1446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8800" b="1" noProof="1">
                <a:ln w="15875">
                  <a:noFill/>
                </a:ln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眨</a:t>
            </a:r>
            <a:endParaRPr lang="en-US" altLang="zh-CN" sz="8800" b="1" noProof="1">
              <a:ln w="15875">
                <a:noFill/>
              </a:ln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80638" y="4200525"/>
            <a:ext cx="1304925" cy="1446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8800" b="1" noProof="1">
                <a:ln w="15875">
                  <a:noFill/>
                </a:ln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607050" y="4200525"/>
            <a:ext cx="1304925" cy="1446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8800" b="1" noProof="1">
                <a:ln w="15875">
                  <a:noFill/>
                </a:ln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瞪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31050" y="4200525"/>
            <a:ext cx="1304925" cy="1446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8800" b="1" noProof="1">
                <a:ln w="15875">
                  <a:noFill/>
                </a:ln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瞅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656638" y="4200525"/>
            <a:ext cx="1304925" cy="1446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8800" b="1" noProof="1">
                <a:ln w="15875">
                  <a:noFill/>
                </a:ln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眶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219575" y="3343275"/>
            <a:ext cx="1028700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/>
            <a:r>
              <a:rPr lang="en-US" altLang="zh-CN" sz="4400" b="1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zhǎ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603875" y="3343275"/>
            <a:ext cx="1311275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/>
            <a:r>
              <a:rPr lang="en-US" altLang="zh-CN" sz="4400" b="1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dèng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127875" y="3343275"/>
            <a:ext cx="1311275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/>
            <a:r>
              <a:rPr lang="en-US" altLang="zh-CN" sz="4400" b="1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chǒu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512175" y="3343275"/>
            <a:ext cx="1593850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/>
            <a:r>
              <a:rPr lang="en-US" altLang="zh-CN" sz="4400" b="1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kuàng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0460038" y="3343275"/>
            <a:ext cx="747712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/>
            <a:r>
              <a:rPr lang="en-US" altLang="zh-CN" sz="4400" b="1" noProof="1">
                <a:ln w="15875">
                  <a:noFill/>
                </a:ln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dǔ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12" grpId="0"/>
      <p:bldP spid="13" grpId="0"/>
      <p:bldP spid="14" grpId="0"/>
      <p:bldP spid="22" grpId="0"/>
      <p:bldP spid="24" grpId="0"/>
      <p:bldP spid="25" grpId="0"/>
      <p:bldP spid="26" grpId="0"/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"/>
          <p:cNvPicPr>
            <a:picLocks noChangeAspect="1" noChangeArrowheads="1"/>
          </p:cNvPicPr>
          <p:nvPr/>
        </p:nvPicPr>
        <p:blipFill>
          <a:blip r:embed="rId3" cstate="print"/>
          <a:srcRect l="2618" t="7477" b="52708"/>
          <a:stretch>
            <a:fillRect/>
          </a:stretch>
        </p:blipFill>
        <p:spPr bwMode="auto">
          <a:xfrm>
            <a:off x="3668713" y="755650"/>
            <a:ext cx="4854575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91525" y="420688"/>
            <a:ext cx="4078288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63700" y="809625"/>
            <a:ext cx="130651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1098550" y="4729163"/>
            <a:ext cx="965200" cy="1106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6600" b="1" noProof="1">
                <a:ln w="15875">
                  <a:noFill/>
                </a:ln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眨</a:t>
            </a:r>
          </a:p>
        </p:txBody>
      </p:sp>
      <p:pic>
        <p:nvPicPr>
          <p:cNvPr id="10" name="图片 9" descr="tim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2763" y="2686050"/>
            <a:ext cx="32734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timg (1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8750" y="2686050"/>
            <a:ext cx="2405063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文本框 28"/>
          <p:cNvSpPr txBox="1"/>
          <p:nvPr/>
        </p:nvSpPr>
        <p:spPr>
          <a:xfrm>
            <a:off x="3467100" y="4729163"/>
            <a:ext cx="965200" cy="1106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6600" b="1" noProof="1">
                <a:ln w="15875">
                  <a:noFill/>
                </a:ln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瞪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613400" y="4729163"/>
            <a:ext cx="965200" cy="1106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6600" b="1" noProof="1">
                <a:ln w="15875">
                  <a:noFill/>
                </a:ln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瞅</a:t>
            </a:r>
          </a:p>
        </p:txBody>
      </p:sp>
      <p:pic>
        <p:nvPicPr>
          <p:cNvPr id="33" name="图片 32"/>
          <p:cNvPicPr>
            <a:picLocks noChangeAspect="1" noChangeArrowheads="1"/>
          </p:cNvPicPr>
          <p:nvPr/>
        </p:nvPicPr>
        <p:blipFill>
          <a:blip r:embed="rId8" cstate="print"/>
          <a:srcRect l="9645" r="12692"/>
          <a:stretch>
            <a:fillRect/>
          </a:stretch>
        </p:blipFill>
        <p:spPr bwMode="auto">
          <a:xfrm>
            <a:off x="6751638" y="2641600"/>
            <a:ext cx="2347912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文本框 33"/>
          <p:cNvSpPr txBox="1"/>
          <p:nvPr/>
        </p:nvSpPr>
        <p:spPr>
          <a:xfrm>
            <a:off x="7756525" y="4729163"/>
            <a:ext cx="965200" cy="1106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6600" b="1" noProof="1">
                <a:ln w="15875">
                  <a:noFill/>
                </a:ln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眶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947275" y="4729163"/>
            <a:ext cx="966788" cy="1106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6600" b="1" noProof="1">
                <a:ln w="15875">
                  <a:noFill/>
                </a:ln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睹</a:t>
            </a: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9F3"/>
              </a:clrFrom>
              <a:clrTo>
                <a:srgbClr val="FFF9F3">
                  <a:alpha val="0"/>
                </a:srgbClr>
              </a:clrTo>
            </a:clrChange>
          </a:blip>
          <a:srcRect l="25233" t="20146" r="40572" b="15221"/>
          <a:stretch>
            <a:fillRect/>
          </a:stretch>
        </p:blipFill>
        <p:spPr bwMode="auto">
          <a:xfrm>
            <a:off x="5103813" y="2641600"/>
            <a:ext cx="1647825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10" cstate="print"/>
          <a:srcRect l="1872" r="37506"/>
          <a:stretch>
            <a:fillRect/>
          </a:stretch>
        </p:blipFill>
        <p:spPr bwMode="auto">
          <a:xfrm>
            <a:off x="9099550" y="2641600"/>
            <a:ext cx="2579688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9" grpId="0"/>
      <p:bldP spid="32" grpId="0"/>
      <p:bldP spid="34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60045" y="596265"/>
            <a:ext cx="3670935" cy="252857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noProof="1">
                <a:ln w="15875">
                  <a:noFill/>
                </a:ln>
                <a:solidFill>
                  <a:schemeClr val="accent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你还能写出那些跟</a:t>
            </a:r>
            <a:r>
              <a:rPr lang="en-US" altLang="zh-CN" sz="4400" b="1" noProof="1">
                <a:ln w="15875">
                  <a:noFill/>
                </a:ln>
                <a:solidFill>
                  <a:schemeClr val="accent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</a:t>
            </a:r>
            <a:r>
              <a:rPr lang="zh-CN" altLang="en-US" sz="4400" b="1" noProof="1">
                <a:ln w="15875">
                  <a:noFill/>
                </a:ln>
                <a:solidFill>
                  <a:schemeClr val="accent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目</a:t>
            </a:r>
            <a:r>
              <a:rPr lang="en-US" altLang="zh-CN" sz="4400" b="1" noProof="1">
                <a:ln w="15875">
                  <a:noFill/>
                </a:ln>
                <a:solidFill>
                  <a:schemeClr val="accent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</a:t>
            </a:r>
            <a:r>
              <a:rPr lang="zh-CN" altLang="en-US" sz="4400" b="1" noProof="1">
                <a:ln w="15875">
                  <a:noFill/>
                </a:ln>
                <a:solidFill>
                  <a:schemeClr val="accent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有关的词语吗？</a:t>
            </a:r>
          </a:p>
        </p:txBody>
      </p:sp>
      <p:pic>
        <p:nvPicPr>
          <p:cNvPr id="19459" name="图片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63" y="3484563"/>
            <a:ext cx="35433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592638" y="686435"/>
            <a:ext cx="150622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眼睛</a:t>
            </a:r>
          </a:p>
        </p:txBody>
      </p:sp>
      <p:sp>
        <p:nvSpPr>
          <p:cNvPr id="7" name="矩形 6"/>
          <p:cNvSpPr/>
          <p:nvPr/>
        </p:nvSpPr>
        <p:spPr>
          <a:xfrm>
            <a:off x="6455410" y="686435"/>
            <a:ext cx="150622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眼眸</a:t>
            </a:r>
          </a:p>
        </p:txBody>
      </p:sp>
      <p:sp>
        <p:nvSpPr>
          <p:cNvPr id="35" name="矩形 34"/>
          <p:cNvSpPr/>
          <p:nvPr/>
        </p:nvSpPr>
        <p:spPr>
          <a:xfrm>
            <a:off x="4592955" y="3124835"/>
            <a:ext cx="284480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左顾右</a:t>
            </a: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盼</a:t>
            </a:r>
          </a:p>
        </p:txBody>
      </p:sp>
      <p:sp>
        <p:nvSpPr>
          <p:cNvPr id="23" name="矩形 22"/>
          <p:cNvSpPr/>
          <p:nvPr/>
        </p:nvSpPr>
        <p:spPr>
          <a:xfrm>
            <a:off x="8843645" y="3124835"/>
            <a:ext cx="284480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头晕目</a:t>
            </a: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眩</a:t>
            </a:r>
          </a:p>
        </p:txBody>
      </p:sp>
      <p:sp>
        <p:nvSpPr>
          <p:cNvPr id="40" name="矩形 39"/>
          <p:cNvSpPr/>
          <p:nvPr/>
        </p:nvSpPr>
        <p:spPr>
          <a:xfrm>
            <a:off x="4592955" y="1905635"/>
            <a:ext cx="150622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眼瞳</a:t>
            </a:r>
          </a:p>
        </p:txBody>
      </p:sp>
      <p:sp>
        <p:nvSpPr>
          <p:cNvPr id="41" name="矩形 40"/>
          <p:cNvSpPr/>
          <p:nvPr/>
        </p:nvSpPr>
        <p:spPr>
          <a:xfrm>
            <a:off x="6455410" y="1905635"/>
            <a:ext cx="150622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瞌睡</a:t>
            </a:r>
          </a:p>
        </p:txBody>
      </p:sp>
      <p:sp>
        <p:nvSpPr>
          <p:cNvPr id="44" name="矩形 43"/>
          <p:cNvSpPr/>
          <p:nvPr/>
        </p:nvSpPr>
        <p:spPr>
          <a:xfrm>
            <a:off x="8317548" y="1905635"/>
            <a:ext cx="150622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瞭</a:t>
            </a:r>
            <a:r>
              <a:rPr lang="zh-CN" altLang="en-US" sz="48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望</a:t>
            </a:r>
          </a:p>
        </p:txBody>
      </p:sp>
      <p:sp>
        <p:nvSpPr>
          <p:cNvPr id="45" name="矩形 44"/>
          <p:cNvSpPr/>
          <p:nvPr/>
        </p:nvSpPr>
        <p:spPr>
          <a:xfrm>
            <a:off x="10182225" y="1905635"/>
            <a:ext cx="150622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俯</a:t>
            </a: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瞰</a:t>
            </a:r>
          </a:p>
        </p:txBody>
      </p:sp>
      <p:sp>
        <p:nvSpPr>
          <p:cNvPr id="46" name="矩形 45"/>
          <p:cNvSpPr/>
          <p:nvPr/>
        </p:nvSpPr>
        <p:spPr>
          <a:xfrm>
            <a:off x="4592955" y="4331970"/>
            <a:ext cx="284480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高</a:t>
            </a: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瞻</a:t>
            </a:r>
            <a:r>
              <a:rPr lang="zh-CN" altLang="en-US" sz="48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远</a:t>
            </a: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瞩</a:t>
            </a:r>
          </a:p>
        </p:txBody>
      </p:sp>
      <p:sp>
        <p:nvSpPr>
          <p:cNvPr id="47" name="矩形 46"/>
          <p:cNvSpPr/>
          <p:nvPr/>
        </p:nvSpPr>
        <p:spPr>
          <a:xfrm>
            <a:off x="8843645" y="4331970"/>
            <a:ext cx="284480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转瞬即逝</a:t>
            </a:r>
          </a:p>
        </p:txBody>
      </p:sp>
      <p:sp>
        <p:nvSpPr>
          <p:cNvPr id="48" name="矩形 47"/>
          <p:cNvSpPr/>
          <p:nvPr/>
        </p:nvSpPr>
        <p:spPr>
          <a:xfrm>
            <a:off x="4592955" y="5578475"/>
            <a:ext cx="284480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瞠</a:t>
            </a:r>
            <a:r>
              <a:rPr lang="zh-CN" altLang="en-US" sz="48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目结舌</a:t>
            </a:r>
          </a:p>
        </p:txBody>
      </p:sp>
      <p:sp>
        <p:nvSpPr>
          <p:cNvPr id="49" name="矩形 48"/>
          <p:cNvSpPr/>
          <p:nvPr/>
        </p:nvSpPr>
        <p:spPr>
          <a:xfrm>
            <a:off x="8843645" y="5578475"/>
            <a:ext cx="2844800" cy="9772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800" b="1" noProof="1">
                <a:solidFill>
                  <a:srgbClr val="E71C63"/>
                </a:solidFill>
                <a:latin typeface="楷体" panose="02010609060101010101" charset="-122"/>
                <a:ea typeface="楷体" panose="02010609060101010101" charset="-122"/>
              </a:rPr>
              <a:t>瞒</a:t>
            </a:r>
            <a:r>
              <a:rPr lang="zh-CN" altLang="en-US" sz="48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天过海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35" grpId="0"/>
      <p:bldP spid="23" grpId="0"/>
      <p:bldP spid="40" grpId="0"/>
      <p:bldP spid="41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001010" y="2550795"/>
            <a:ext cx="8623300" cy="378460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457200" indent="-457200" algn="just" fontAlgn="auto">
              <a:lnSpc>
                <a:spcPct val="150000"/>
              </a:lnSpc>
              <a:buFont typeface="Wingdings" panose="05000000000000000000" charset="0"/>
              <a:buChar char=""/>
            </a:pPr>
            <a:r>
              <a:rPr lang="zh-CN" altLang="en-US" sz="4000" noProof="1">
                <a:latin typeface="汉仪中楷简" panose="02010604000101010101" charset="-122"/>
                <a:ea typeface="汉仪中楷简" panose="02010604000101010101" charset="-122"/>
              </a:rPr>
              <a:t>我军的伤员</a:t>
            </a:r>
            <a:r>
              <a:rPr lang="zh-CN" altLang="en-US" sz="4000" noProof="1">
                <a:solidFill>
                  <a:schemeClr val="accent2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陆续</a:t>
            </a:r>
            <a:r>
              <a:rPr lang="zh-CN" altLang="en-US" sz="4000" noProof="1">
                <a:latin typeface="汉仪中楷简" panose="02010604000101010101" charset="-122"/>
                <a:ea typeface="汉仪中楷简" panose="02010604000101010101" charset="-122"/>
              </a:rPr>
              <a:t>从火线上抬下来。</a:t>
            </a:r>
          </a:p>
          <a:p>
            <a:pPr marL="457200" indent="-457200" algn="just" fontAlgn="auto">
              <a:lnSpc>
                <a:spcPct val="150000"/>
              </a:lnSpc>
              <a:buFont typeface="Wingdings" panose="05000000000000000000" charset="0"/>
              <a:buChar char=""/>
            </a:pPr>
            <a:r>
              <a:rPr lang="zh-CN" altLang="en-US" sz="4000" noProof="1">
                <a:latin typeface="汉仪中楷简" panose="02010604000101010101" charset="-122"/>
                <a:ea typeface="汉仪中楷简" panose="02010604000101010101" charset="-122"/>
              </a:rPr>
              <a:t>白求恩大夫在手术台旁，</a:t>
            </a:r>
            <a:r>
              <a:rPr lang="zh-CN" altLang="en-US" sz="4000" noProof="1">
                <a:solidFill>
                  <a:schemeClr val="accent2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连续</a:t>
            </a:r>
            <a:r>
              <a:rPr lang="zh-CN" altLang="en-US" sz="4000" noProof="1">
                <a:latin typeface="汉仪中楷简" panose="02010604000101010101" charset="-122"/>
                <a:ea typeface="汉仪中楷简" panose="02010604000101010101" charset="-122"/>
              </a:rPr>
              <a:t>工作了六十九个小时。</a:t>
            </a:r>
          </a:p>
          <a:p>
            <a:pPr marL="457200" indent="-457200" algn="just" fontAlgn="auto">
              <a:lnSpc>
                <a:spcPct val="150000"/>
              </a:lnSpc>
              <a:buFont typeface="Wingdings" panose="05000000000000000000" charset="0"/>
              <a:buChar char=""/>
            </a:pPr>
            <a:r>
              <a:rPr lang="zh-CN" altLang="en-US" sz="4000" noProof="1">
                <a:latin typeface="汉仪中楷简" panose="02010604000101010101" charset="-122"/>
                <a:ea typeface="汉仪中楷简" panose="02010604000101010101" charset="-122"/>
              </a:rPr>
              <a:t>他低下头，</a:t>
            </a:r>
            <a:r>
              <a:rPr lang="zh-CN" altLang="en-US" sz="4000" noProof="1">
                <a:solidFill>
                  <a:schemeClr val="accent2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继续</a:t>
            </a:r>
            <a:r>
              <a:rPr lang="zh-CN" altLang="en-US" sz="4000" noProof="1">
                <a:latin typeface="汉仪中楷简" panose="02010604000101010101" charset="-122"/>
                <a:ea typeface="汉仪中楷简" panose="02010604000101010101" charset="-122"/>
              </a:rPr>
              <a:t>帮我把扣子钉好。</a:t>
            </a:r>
          </a:p>
        </p:txBody>
      </p:sp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5538" y="1190625"/>
            <a:ext cx="4537075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3476625" y="1597701"/>
            <a:ext cx="5238750" cy="7683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4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读读想想</a:t>
            </a:r>
          </a:p>
        </p:txBody>
      </p:sp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91525" y="420688"/>
            <a:ext cx="4078288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38" y="2365375"/>
            <a:ext cx="2954337" cy="38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236538" y="420688"/>
            <a:ext cx="3852862" cy="714375"/>
            <a:chOff x="1328" y="452"/>
            <a:chExt cx="5073" cy="1126"/>
          </a:xfrm>
        </p:grpSpPr>
        <p:pic>
          <p:nvPicPr>
            <p:cNvPr id="21512" name="图片 10" descr="PPT图标蓝色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3" name="TextBox 76"/>
            <p:cNvSpPr txBox="1">
              <a:spLocks noChangeArrowheads="1"/>
            </p:cNvSpPr>
            <p:nvPr/>
          </p:nvSpPr>
          <p:spPr bwMode="auto">
            <a:xfrm>
              <a:off x="1328" y="452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Arial" pitchFamily="34" charset="0"/>
                </a:rPr>
                <a:t>词句段运用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68850" y="2510155"/>
            <a:ext cx="7000875" cy="13709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3200" b="1" noProof="1">
                <a:latin typeface="楷体" panose="02010609060101010101" charset="-122"/>
                <a:ea typeface="楷体" panose="02010609060101010101" charset="-122"/>
              </a:rPr>
              <a:t>1．九点钟，参加会议的代表(      )走进了会场。</a:t>
            </a:r>
          </a:p>
        </p:txBody>
      </p:sp>
      <p:sp>
        <p:nvSpPr>
          <p:cNvPr id="7" name="矩形 6"/>
          <p:cNvSpPr/>
          <p:nvPr/>
        </p:nvSpPr>
        <p:spPr>
          <a:xfrm>
            <a:off x="4768850" y="3769995"/>
            <a:ext cx="7000875" cy="13709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3200" b="1" noProof="1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b="1" noProof="1">
                <a:latin typeface="楷体" panose="02010609060101010101" charset="-122"/>
                <a:ea typeface="楷体" panose="02010609060101010101" charset="-122"/>
              </a:rPr>
              <a:t>他常常在实验室里(      )工作几十个小时。</a:t>
            </a:r>
          </a:p>
        </p:txBody>
      </p:sp>
      <p:sp>
        <p:nvSpPr>
          <p:cNvPr id="8" name="矩形 7"/>
          <p:cNvSpPr/>
          <p:nvPr/>
        </p:nvSpPr>
        <p:spPr>
          <a:xfrm>
            <a:off x="4768850" y="5006975"/>
            <a:ext cx="7000875" cy="13709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3200" b="1" noProof="1">
                <a:latin typeface="楷体" panose="02010609060101010101" charset="-122"/>
                <a:ea typeface="楷体" panose="02010609060101010101" charset="-122"/>
              </a:rPr>
              <a:t>3.他休息了一会儿，又（      ）干起活来。</a:t>
            </a:r>
          </a:p>
        </p:txBody>
      </p:sp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3638" y="1050925"/>
            <a:ext cx="5640387" cy="136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756535" y="1423711"/>
            <a:ext cx="5238750" cy="7683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400" noProof="1">
                <a:ln w="15875">
                  <a:noFill/>
                </a:ln>
                <a:solidFill>
                  <a:srgbClr val="E71C63"/>
                </a:solidFill>
                <a:latin typeface="汉仪中楷简" panose="02010604000101010101" charset="-122"/>
                <a:ea typeface="汉仪中楷简" panose="02010604000101010101" charset="-122"/>
                <a:sym typeface="+mn-ea"/>
              </a:rPr>
              <a:t>连续  继续  </a:t>
            </a:r>
            <a:r>
              <a:rPr lang="zh-CN" altLang="en-US" sz="4400" noProof="1">
                <a:ln w="15875">
                  <a:noFill/>
                </a:ln>
                <a:solidFill>
                  <a:srgbClr val="E71C63"/>
                </a:solidFill>
                <a:latin typeface="汉仪中楷简" panose="02010604000101010101" charset="-122"/>
                <a:ea typeface="汉仪中楷简" panose="02010604000101010101" charset="-122"/>
              </a:rPr>
              <a:t>陆续  </a:t>
            </a:r>
          </a:p>
        </p:txBody>
      </p:sp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7400" y="785813"/>
            <a:ext cx="4078288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38138" y="2573338"/>
            <a:ext cx="3182937" cy="389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2759075" y="3798888"/>
            <a:ext cx="32353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320338" y="2589213"/>
            <a:ext cx="10969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E71C63"/>
                </a:solidFill>
                <a:latin typeface="汉仪中楷简" charset="-122"/>
                <a:ea typeface="汉仪中楷简" charset="-122"/>
                <a:sym typeface="微软雅黑" pitchFamily="34" charset="-122"/>
              </a:rPr>
              <a:t>陆续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986838" y="3868738"/>
            <a:ext cx="109696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E71C63"/>
                </a:solidFill>
                <a:latin typeface="汉仪中楷简" charset="-122"/>
                <a:ea typeface="汉仪中楷简" charset="-122"/>
                <a:sym typeface="微软雅黑" pitchFamily="34" charset="-122"/>
              </a:rPr>
              <a:t>连续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615488" y="5087938"/>
            <a:ext cx="109696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E71C63"/>
                </a:solidFill>
                <a:latin typeface="汉仪中楷简" charset="-122"/>
                <a:ea typeface="汉仪中楷简" charset="-122"/>
                <a:sym typeface="微软雅黑" pitchFamily="34" charset="-122"/>
              </a:rPr>
              <a:t>继续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4" grpId="0"/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1288" y="511175"/>
            <a:ext cx="1928812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05988" y="1500188"/>
            <a:ext cx="1138237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06375" y="1500188"/>
            <a:ext cx="3425825" cy="2270125"/>
            <a:chOff x="992120" y="1576539"/>
            <a:chExt cx="3425959" cy="2270765"/>
          </a:xfrm>
        </p:grpSpPr>
        <p:grpSp>
          <p:nvGrpSpPr>
            <p:cNvPr id="8196" name="组合 25"/>
            <p:cNvGrpSpPr>
              <a:grpSpLocks/>
            </p:cNvGrpSpPr>
            <p:nvPr/>
          </p:nvGrpSpPr>
          <p:grpSpPr bwMode="auto"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/>
              <p:cNvSpPr/>
              <p:nvPr/>
            </p:nvSpPr>
            <p:spPr>
              <a:xfrm>
                <a:off x="2919380" y="3381770"/>
                <a:ext cx="198445" cy="8733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1" name="圆角矩形 49"/>
              <p:cNvSpPr/>
              <p:nvPr/>
            </p:nvSpPr>
            <p:spPr>
              <a:xfrm>
                <a:off x="2455812" y="2864099"/>
                <a:ext cx="714403" cy="984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2" name="圆角矩形 50"/>
              <p:cNvSpPr/>
              <p:nvPr/>
            </p:nvSpPr>
            <p:spPr>
              <a:xfrm>
                <a:off x="2514551" y="3034009"/>
                <a:ext cx="785844" cy="9210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3" name="圆角矩形 28"/>
              <p:cNvSpPr/>
              <p:nvPr/>
            </p:nvSpPr>
            <p:spPr>
              <a:xfrm>
                <a:off x="2622505" y="2946672"/>
                <a:ext cx="295287" cy="114332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4" name="圆角矩形 52"/>
              <p:cNvSpPr/>
              <p:nvPr/>
            </p:nvSpPr>
            <p:spPr>
              <a:xfrm>
                <a:off x="2357383" y="3194392"/>
                <a:ext cx="704878" cy="9051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5" name="圆角矩形 28"/>
              <p:cNvSpPr/>
              <p:nvPr/>
            </p:nvSpPr>
            <p:spPr>
              <a:xfrm>
                <a:off x="2725697" y="3105467"/>
                <a:ext cx="187332" cy="114332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8203" name="组合 29"/>
            <p:cNvGrpSpPr>
              <a:grpSpLocks/>
            </p:cNvGrpSpPr>
            <p:nvPr/>
          </p:nvGrpSpPr>
          <p:grpSpPr bwMode="auto"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/>
              <p:cNvSpPr/>
              <p:nvPr/>
            </p:nvSpPr>
            <p:spPr>
              <a:xfrm>
                <a:off x="4636958" y="1213898"/>
                <a:ext cx="714403" cy="984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8" name="圆角矩形 46"/>
              <p:cNvSpPr/>
              <p:nvPr/>
            </p:nvSpPr>
            <p:spPr>
              <a:xfrm>
                <a:off x="4538529" y="1386984"/>
                <a:ext cx="876334" cy="10480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803651" y="1296471"/>
                <a:ext cx="295286" cy="112744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pic>
          <p:nvPicPr>
            <p:cNvPr id="8207" name="图片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92120" y="1576539"/>
              <a:ext cx="3425959" cy="2270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文本框 33"/>
          <p:cNvSpPr txBox="1"/>
          <p:nvPr/>
        </p:nvSpPr>
        <p:spPr>
          <a:xfrm>
            <a:off x="3800475" y="2320925"/>
            <a:ext cx="6365875" cy="3192463"/>
          </a:xfrm>
          <a:prstGeom prst="rect">
            <a:avLst/>
          </a:prstGeom>
          <a:noFill/>
          <a:ln w="63500" cmpd="dbl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lang="zh-CN" altLang="en-US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下列</a:t>
            </a:r>
            <a:r>
              <a:rPr lang="zh-CN" altLang="en-US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场景中的同学遇到了难题，请同学们教教他应该怎样做。</a:t>
            </a:r>
            <a:endParaRPr lang="zh-CN" altLang="en-US" sz="4800" b="1" noProof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75" y="4672013"/>
            <a:ext cx="3514725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1113155" y="5404485"/>
            <a:ext cx="2159635" cy="7683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400" b="1" noProof="1">
                <a:latin typeface="楷体" panose="02010609060101010101" charset="-122"/>
                <a:ea typeface="楷体" panose="02010609060101010101" charset="-122"/>
              </a:rPr>
              <a:t>陆续</a:t>
            </a:r>
          </a:p>
        </p:txBody>
      </p: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5538" y="295275"/>
            <a:ext cx="4537075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3476625" y="717719"/>
            <a:ext cx="5238750" cy="7683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4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区别</a:t>
            </a:r>
          </a:p>
        </p:txBody>
      </p:sp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1525" y="317500"/>
            <a:ext cx="4078288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6713" y="4672013"/>
            <a:ext cx="3514725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4748530" y="5404485"/>
            <a:ext cx="2066925" cy="7683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400" b="1" noProof="1">
                <a:latin typeface="楷体" panose="02010609060101010101" charset="-122"/>
                <a:ea typeface="楷体" panose="02010609060101010101" charset="-122"/>
              </a:rPr>
              <a:t>连续</a:t>
            </a:r>
          </a:p>
        </p:txBody>
      </p:sp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2613" y="4672013"/>
            <a:ext cx="3516312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8747760" y="5404485"/>
            <a:ext cx="2141855" cy="7683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400" b="1" noProof="1">
                <a:latin typeface="楷体" panose="02010609060101010101" charset="-122"/>
                <a:ea typeface="楷体" panose="02010609060101010101" charset="-122"/>
              </a:rPr>
              <a:t>继续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3875" y="2160588"/>
            <a:ext cx="3433763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16400" y="2160905"/>
            <a:ext cx="3434715" cy="3368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42935" y="2160905"/>
            <a:ext cx="3434715" cy="3368040"/>
          </a:xfrm>
          <a:prstGeom prst="rect">
            <a:avLst/>
          </a:prstGeom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584325" y="3109913"/>
            <a:ext cx="1689100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/>
              <a:t>表示一个一个，时断时续。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9074150" y="2971800"/>
            <a:ext cx="2019300" cy="177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/>
              <a:t>完成一件事，中途停下来，之后接着做。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251450" y="3325813"/>
            <a:ext cx="1689100" cy="12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/>
              <a:t>表示不间断地持续。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16" grpId="0"/>
      <p:bldP spid="17" grpId="0"/>
      <p:bldP spid="9" grpId="0"/>
      <p:bldP spid="10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50875" y="2603500"/>
            <a:ext cx="1506220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鲫鱼</a:t>
            </a:r>
          </a:p>
        </p:txBody>
      </p:sp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5538" y="671513"/>
            <a:ext cx="4537075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3476625" y="1079541"/>
            <a:ext cx="5238750" cy="7683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4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整理购物清单</a:t>
            </a: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91525" y="420688"/>
            <a:ext cx="4078288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762250" y="2603500"/>
            <a:ext cx="244157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速冻饺子</a:t>
            </a:r>
          </a:p>
        </p:txBody>
      </p:sp>
      <p:sp>
        <p:nvSpPr>
          <p:cNvPr id="15" name="矩形 14"/>
          <p:cNvSpPr/>
          <p:nvPr/>
        </p:nvSpPr>
        <p:spPr>
          <a:xfrm>
            <a:off x="5808980" y="2603500"/>
            <a:ext cx="1506220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馒头</a:t>
            </a:r>
          </a:p>
        </p:txBody>
      </p:sp>
      <p:sp>
        <p:nvSpPr>
          <p:cNvPr id="28" name="矩形 27"/>
          <p:cNvSpPr/>
          <p:nvPr/>
        </p:nvSpPr>
        <p:spPr>
          <a:xfrm>
            <a:off x="7920355" y="2603500"/>
            <a:ext cx="150685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橙子</a:t>
            </a:r>
          </a:p>
        </p:txBody>
      </p:sp>
      <p:sp>
        <p:nvSpPr>
          <p:cNvPr id="29" name="矩形 28"/>
          <p:cNvSpPr/>
          <p:nvPr/>
        </p:nvSpPr>
        <p:spPr>
          <a:xfrm>
            <a:off x="10032365" y="2603500"/>
            <a:ext cx="150685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毛毯</a:t>
            </a:r>
          </a:p>
        </p:txBody>
      </p:sp>
      <p:sp>
        <p:nvSpPr>
          <p:cNvPr id="30" name="矩形 29"/>
          <p:cNvSpPr/>
          <p:nvPr/>
        </p:nvSpPr>
        <p:spPr>
          <a:xfrm>
            <a:off x="650240" y="3921125"/>
            <a:ext cx="1506220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牙刷</a:t>
            </a:r>
          </a:p>
        </p:txBody>
      </p:sp>
      <p:sp>
        <p:nvSpPr>
          <p:cNvPr id="31" name="矩形 30"/>
          <p:cNvSpPr/>
          <p:nvPr/>
        </p:nvSpPr>
        <p:spPr>
          <a:xfrm>
            <a:off x="7377430" y="3921125"/>
            <a:ext cx="191960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充电器</a:t>
            </a:r>
          </a:p>
        </p:txBody>
      </p:sp>
      <p:sp>
        <p:nvSpPr>
          <p:cNvPr id="32" name="矩形 31"/>
          <p:cNvSpPr/>
          <p:nvPr/>
        </p:nvSpPr>
        <p:spPr>
          <a:xfrm>
            <a:off x="2892425" y="3921125"/>
            <a:ext cx="1506220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菜板</a:t>
            </a:r>
          </a:p>
        </p:txBody>
      </p:sp>
      <p:sp>
        <p:nvSpPr>
          <p:cNvPr id="33" name="矩形 32"/>
          <p:cNvSpPr/>
          <p:nvPr/>
        </p:nvSpPr>
        <p:spPr>
          <a:xfrm>
            <a:off x="5134610" y="3921125"/>
            <a:ext cx="150685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饼干</a:t>
            </a:r>
          </a:p>
        </p:txBody>
      </p:sp>
      <p:sp>
        <p:nvSpPr>
          <p:cNvPr id="34" name="矩形 33"/>
          <p:cNvSpPr/>
          <p:nvPr/>
        </p:nvSpPr>
        <p:spPr>
          <a:xfrm>
            <a:off x="10033000" y="3921125"/>
            <a:ext cx="150685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枕头</a:t>
            </a:r>
          </a:p>
        </p:txBody>
      </p:sp>
      <p:sp>
        <p:nvSpPr>
          <p:cNvPr id="35" name="矩形 34"/>
          <p:cNvSpPr/>
          <p:nvPr/>
        </p:nvSpPr>
        <p:spPr>
          <a:xfrm>
            <a:off x="650875" y="5238750"/>
            <a:ext cx="191960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垃圾桶</a:t>
            </a:r>
          </a:p>
        </p:txBody>
      </p:sp>
      <p:sp>
        <p:nvSpPr>
          <p:cNvPr id="36" name="矩形 35"/>
          <p:cNvSpPr/>
          <p:nvPr/>
        </p:nvSpPr>
        <p:spPr>
          <a:xfrm>
            <a:off x="3778250" y="5238750"/>
            <a:ext cx="191960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棉拖鞋</a:t>
            </a:r>
          </a:p>
        </p:txBody>
      </p:sp>
      <p:sp>
        <p:nvSpPr>
          <p:cNvPr id="37" name="矩形 36"/>
          <p:cNvSpPr/>
          <p:nvPr/>
        </p:nvSpPr>
        <p:spPr>
          <a:xfrm>
            <a:off x="6905625" y="5238750"/>
            <a:ext cx="191960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沐浴液</a:t>
            </a:r>
          </a:p>
        </p:txBody>
      </p:sp>
      <p:sp>
        <p:nvSpPr>
          <p:cNvPr id="38" name="矩形 37"/>
          <p:cNvSpPr/>
          <p:nvPr/>
        </p:nvSpPr>
        <p:spPr>
          <a:xfrm>
            <a:off x="10033000" y="5238750"/>
            <a:ext cx="150685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衣架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7" grpId="0"/>
      <p:bldP spid="2" grpId="0"/>
      <p:bldP spid="2" grpId="1"/>
      <p:bldP spid="15" grpId="0"/>
      <p:bldP spid="15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11270" y="2226945"/>
            <a:ext cx="5988050" cy="68199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3200" noProof="1">
                <a:solidFill>
                  <a:srgbClr val="2F5597"/>
                </a:solidFill>
                <a:latin typeface="楷体" panose="02010609060101010101" charset="-122"/>
                <a:ea typeface="楷体" panose="02010609060101010101" charset="-122"/>
              </a:rPr>
              <a:t>鲫鱼 速冻饺子 馒头 橙子 饼干</a:t>
            </a: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250" y="2185988"/>
            <a:ext cx="3254375" cy="354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0325" y="115888"/>
            <a:ext cx="4537075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431415" y="500421"/>
            <a:ext cx="5238750" cy="7683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4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购物清单</a:t>
            </a:r>
          </a:p>
        </p:txBody>
      </p:sp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46950" y="115888"/>
            <a:ext cx="4076700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任意多边形: 形状 19"/>
          <p:cNvSpPr/>
          <p:nvPr/>
        </p:nvSpPr>
        <p:spPr bwMode="auto">
          <a:xfrm rot="18988399" flipH="1">
            <a:off x="10406063" y="2016125"/>
            <a:ext cx="1112837" cy="1117600"/>
          </a:xfrm>
          <a:custGeom>
            <a:avLst/>
            <a:gdLst>
              <a:gd name="T0" fmla="*/ 3188 w 3399"/>
              <a:gd name="T1" fmla="*/ 209 h 3399"/>
              <a:gd name="T2" fmla="*/ 2961 w 3399"/>
              <a:gd name="T3" fmla="*/ 104 h 3399"/>
              <a:gd name="T4" fmla="*/ 1582 w 3399"/>
              <a:gd name="T5" fmla="*/ 562 h 3399"/>
              <a:gd name="T6" fmla="*/ 855 w 3399"/>
              <a:gd name="T7" fmla="*/ 624 h 3399"/>
              <a:gd name="T8" fmla="*/ 684 w 3399"/>
              <a:gd name="T9" fmla="*/ 795 h 3399"/>
              <a:gd name="T10" fmla="*/ 1099 w 3399"/>
              <a:gd name="T11" fmla="*/ 1209 h 3399"/>
              <a:gd name="T12" fmla="*/ 978 w 3399"/>
              <a:gd name="T13" fmla="*/ 2218 h 3399"/>
              <a:gd name="T14" fmla="*/ 336 w 3399"/>
              <a:gd name="T15" fmla="*/ 2339 h 3399"/>
              <a:gd name="T16" fmla="*/ 111 w 3399"/>
              <a:gd name="T17" fmla="*/ 2565 h 3399"/>
              <a:gd name="T18" fmla="*/ 550 w 3399"/>
              <a:gd name="T19" fmla="*/ 2769 h 3399"/>
              <a:gd name="T20" fmla="*/ 643 w 3399"/>
              <a:gd name="T21" fmla="*/ 2883 h 3399"/>
              <a:gd name="T22" fmla="*/ 835 w 3399"/>
              <a:gd name="T23" fmla="*/ 3289 h 3399"/>
              <a:gd name="T24" fmla="*/ 1061 w 3399"/>
              <a:gd name="T25" fmla="*/ 3063 h 3399"/>
              <a:gd name="T26" fmla="*/ 1182 w 3399"/>
              <a:gd name="T27" fmla="*/ 2421 h 3399"/>
              <a:gd name="T28" fmla="*/ 2190 w 3399"/>
              <a:gd name="T29" fmla="*/ 2299 h 3399"/>
              <a:gd name="T30" fmla="*/ 2605 w 3399"/>
              <a:gd name="T31" fmla="*/ 2713 h 3399"/>
              <a:gd name="T32" fmla="*/ 2775 w 3399"/>
              <a:gd name="T33" fmla="*/ 2543 h 3399"/>
              <a:gd name="T34" fmla="*/ 2837 w 3399"/>
              <a:gd name="T35" fmla="*/ 1816 h 3399"/>
              <a:gd name="T36" fmla="*/ 3294 w 3399"/>
              <a:gd name="T37" fmla="*/ 436 h 3399"/>
              <a:gd name="T38" fmla="*/ 3188 w 3399"/>
              <a:gd name="T39" fmla="*/ 210 h 3399"/>
              <a:gd name="T40" fmla="*/ 3188 w 3399"/>
              <a:gd name="T41" fmla="*/ 210 h 3399"/>
              <a:gd name="T42" fmla="*/ 3188 w 3399"/>
              <a:gd name="T43" fmla="*/ 210 h 3399"/>
              <a:gd name="T44" fmla="*/ 3188 w 3399"/>
              <a:gd name="T45" fmla="*/ 209 h 3399"/>
              <a:gd name="T46" fmla="*/ 3188 w 3399"/>
              <a:gd name="T47" fmla="*/ 209 h 3399"/>
              <a:gd name="T48" fmla="*/ 2864 w 3399"/>
              <a:gd name="T49" fmla="*/ 824 h 3399"/>
              <a:gd name="T50" fmla="*/ 2578 w 3399"/>
              <a:gd name="T51" fmla="*/ 821 h 3399"/>
              <a:gd name="T52" fmla="*/ 2574 w 3399"/>
              <a:gd name="T53" fmla="*/ 534 h 3399"/>
              <a:gd name="T54" fmla="*/ 2861 w 3399"/>
              <a:gd name="T55" fmla="*/ 537 h 3399"/>
              <a:gd name="T56" fmla="*/ 2864 w 3399"/>
              <a:gd name="T57" fmla="*/ 824 h 3399"/>
              <a:gd name="T58" fmla="*/ 2864 w 3399"/>
              <a:gd name="T59" fmla="*/ 824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99" h="3399">
                <a:moveTo>
                  <a:pt x="3188" y="209"/>
                </a:moveTo>
                <a:cubicBezTo>
                  <a:pt x="3132" y="154"/>
                  <a:pt x="3037" y="117"/>
                  <a:pt x="2961" y="104"/>
                </a:cubicBezTo>
                <a:cubicBezTo>
                  <a:pt x="2375" y="0"/>
                  <a:pt x="1855" y="327"/>
                  <a:pt x="1582" y="562"/>
                </a:cubicBezTo>
                <a:cubicBezTo>
                  <a:pt x="1431" y="552"/>
                  <a:pt x="855" y="624"/>
                  <a:pt x="855" y="624"/>
                </a:cubicBezTo>
                <a:cubicBezTo>
                  <a:pt x="551" y="663"/>
                  <a:pt x="684" y="795"/>
                  <a:pt x="684" y="795"/>
                </a:cubicBezTo>
                <a:cubicBezTo>
                  <a:pt x="1099" y="1209"/>
                  <a:pt x="1099" y="1209"/>
                  <a:pt x="1099" y="1209"/>
                </a:cubicBezTo>
                <a:cubicBezTo>
                  <a:pt x="884" y="1916"/>
                  <a:pt x="1014" y="2047"/>
                  <a:pt x="978" y="2218"/>
                </a:cubicBezTo>
                <a:cubicBezTo>
                  <a:pt x="942" y="2389"/>
                  <a:pt x="655" y="2319"/>
                  <a:pt x="336" y="2339"/>
                </a:cubicBezTo>
                <a:cubicBezTo>
                  <a:pt x="18" y="2359"/>
                  <a:pt x="0" y="2473"/>
                  <a:pt x="111" y="2565"/>
                </a:cubicBezTo>
                <a:cubicBezTo>
                  <a:pt x="194" y="2634"/>
                  <a:pt x="436" y="2727"/>
                  <a:pt x="550" y="2769"/>
                </a:cubicBezTo>
                <a:cubicBezTo>
                  <a:pt x="577" y="2783"/>
                  <a:pt x="616" y="2814"/>
                  <a:pt x="643" y="2883"/>
                </a:cubicBezTo>
                <a:cubicBezTo>
                  <a:pt x="688" y="3005"/>
                  <a:pt x="772" y="3213"/>
                  <a:pt x="835" y="3289"/>
                </a:cubicBezTo>
                <a:cubicBezTo>
                  <a:pt x="927" y="3399"/>
                  <a:pt x="1041" y="3382"/>
                  <a:pt x="1061" y="3063"/>
                </a:cubicBezTo>
                <a:cubicBezTo>
                  <a:pt x="1081" y="2744"/>
                  <a:pt x="1011" y="2458"/>
                  <a:pt x="1182" y="2421"/>
                </a:cubicBezTo>
                <a:cubicBezTo>
                  <a:pt x="1353" y="2385"/>
                  <a:pt x="1483" y="2515"/>
                  <a:pt x="2190" y="2299"/>
                </a:cubicBezTo>
                <a:cubicBezTo>
                  <a:pt x="2605" y="2713"/>
                  <a:pt x="2605" y="2713"/>
                  <a:pt x="2605" y="2713"/>
                </a:cubicBezTo>
                <a:cubicBezTo>
                  <a:pt x="2605" y="2713"/>
                  <a:pt x="2737" y="2847"/>
                  <a:pt x="2775" y="2543"/>
                </a:cubicBezTo>
                <a:cubicBezTo>
                  <a:pt x="2775" y="2543"/>
                  <a:pt x="2847" y="1967"/>
                  <a:pt x="2837" y="1816"/>
                </a:cubicBezTo>
                <a:cubicBezTo>
                  <a:pt x="3072" y="1542"/>
                  <a:pt x="3399" y="1022"/>
                  <a:pt x="3294" y="436"/>
                </a:cubicBezTo>
                <a:cubicBezTo>
                  <a:pt x="3280" y="360"/>
                  <a:pt x="3244" y="266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09"/>
                  <a:pt x="3188" y="209"/>
                  <a:pt x="3188" y="209"/>
                </a:cubicBezTo>
                <a:cubicBezTo>
                  <a:pt x="3188" y="209"/>
                  <a:pt x="3188" y="209"/>
                  <a:pt x="3188" y="209"/>
                </a:cubicBezTo>
                <a:close/>
                <a:moveTo>
                  <a:pt x="2864" y="824"/>
                </a:moveTo>
                <a:cubicBezTo>
                  <a:pt x="2786" y="902"/>
                  <a:pt x="2657" y="900"/>
                  <a:pt x="2578" y="821"/>
                </a:cubicBezTo>
                <a:cubicBezTo>
                  <a:pt x="2497" y="740"/>
                  <a:pt x="2496" y="612"/>
                  <a:pt x="2574" y="534"/>
                </a:cubicBezTo>
                <a:cubicBezTo>
                  <a:pt x="2652" y="456"/>
                  <a:pt x="2780" y="457"/>
                  <a:pt x="2861" y="537"/>
                </a:cubicBezTo>
                <a:cubicBezTo>
                  <a:pt x="2940" y="617"/>
                  <a:pt x="2942" y="746"/>
                  <a:pt x="2864" y="824"/>
                </a:cubicBezTo>
                <a:cubicBezTo>
                  <a:pt x="2864" y="824"/>
                  <a:pt x="2864" y="824"/>
                  <a:pt x="2864" y="82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 fontAlgn="auto"/>
            <a:endParaRPr sz="2400" noProof="1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22" name="任意多边形: 形状 21"/>
          <p:cNvSpPr>
            <a:spLocks noChangeArrowheads="1"/>
          </p:cNvSpPr>
          <p:nvPr/>
        </p:nvSpPr>
        <p:spPr bwMode="auto">
          <a:xfrm rot="18988399" flipH="1">
            <a:off x="10406063" y="3224213"/>
            <a:ext cx="1112837" cy="1117600"/>
          </a:xfrm>
          <a:custGeom>
            <a:avLst/>
            <a:gdLst/>
            <a:ahLst/>
            <a:cxnLst>
              <a:cxn ang="0">
                <a:pos x="3188" y="209"/>
              </a:cxn>
              <a:cxn ang="0">
                <a:pos x="2961" y="104"/>
              </a:cxn>
              <a:cxn ang="0">
                <a:pos x="1582" y="562"/>
              </a:cxn>
              <a:cxn ang="0">
                <a:pos x="855" y="624"/>
              </a:cxn>
              <a:cxn ang="0">
                <a:pos x="684" y="795"/>
              </a:cxn>
              <a:cxn ang="0">
                <a:pos x="1099" y="1209"/>
              </a:cxn>
              <a:cxn ang="0">
                <a:pos x="978" y="2218"/>
              </a:cxn>
              <a:cxn ang="0">
                <a:pos x="336" y="2339"/>
              </a:cxn>
              <a:cxn ang="0">
                <a:pos x="111" y="2565"/>
              </a:cxn>
              <a:cxn ang="0">
                <a:pos x="550" y="2769"/>
              </a:cxn>
              <a:cxn ang="0">
                <a:pos x="643" y="2883"/>
              </a:cxn>
              <a:cxn ang="0">
                <a:pos x="835" y="3289"/>
              </a:cxn>
              <a:cxn ang="0">
                <a:pos x="1061" y="3063"/>
              </a:cxn>
              <a:cxn ang="0">
                <a:pos x="1182" y="2421"/>
              </a:cxn>
              <a:cxn ang="0">
                <a:pos x="2190" y="2299"/>
              </a:cxn>
              <a:cxn ang="0">
                <a:pos x="2605" y="2713"/>
              </a:cxn>
              <a:cxn ang="0">
                <a:pos x="2775" y="2543"/>
              </a:cxn>
              <a:cxn ang="0">
                <a:pos x="2837" y="1816"/>
              </a:cxn>
              <a:cxn ang="0">
                <a:pos x="3294" y="436"/>
              </a:cxn>
              <a:cxn ang="0">
                <a:pos x="3188" y="210"/>
              </a:cxn>
              <a:cxn ang="0">
                <a:pos x="3188" y="210"/>
              </a:cxn>
              <a:cxn ang="0">
                <a:pos x="3188" y="210"/>
              </a:cxn>
              <a:cxn ang="0">
                <a:pos x="3188" y="209"/>
              </a:cxn>
              <a:cxn ang="0">
                <a:pos x="3188" y="209"/>
              </a:cxn>
              <a:cxn ang="0">
                <a:pos x="2864" y="824"/>
              </a:cxn>
              <a:cxn ang="0">
                <a:pos x="2578" y="821"/>
              </a:cxn>
              <a:cxn ang="0">
                <a:pos x="2574" y="534"/>
              </a:cxn>
              <a:cxn ang="0">
                <a:pos x="2861" y="537"/>
              </a:cxn>
              <a:cxn ang="0">
                <a:pos x="2864" y="824"/>
              </a:cxn>
              <a:cxn ang="0">
                <a:pos x="2864" y="824"/>
              </a:cxn>
            </a:cxnLst>
            <a:rect l="0" t="0" r="r" b="b"/>
            <a:pathLst>
              <a:path w="3399" h="3399">
                <a:moveTo>
                  <a:pt x="3188" y="209"/>
                </a:moveTo>
                <a:cubicBezTo>
                  <a:pt x="3132" y="154"/>
                  <a:pt x="3037" y="117"/>
                  <a:pt x="2961" y="104"/>
                </a:cubicBezTo>
                <a:cubicBezTo>
                  <a:pt x="2375" y="0"/>
                  <a:pt x="1855" y="327"/>
                  <a:pt x="1582" y="562"/>
                </a:cubicBezTo>
                <a:cubicBezTo>
                  <a:pt x="1431" y="552"/>
                  <a:pt x="855" y="624"/>
                  <a:pt x="855" y="624"/>
                </a:cubicBezTo>
                <a:cubicBezTo>
                  <a:pt x="551" y="663"/>
                  <a:pt x="684" y="795"/>
                  <a:pt x="684" y="795"/>
                </a:cubicBezTo>
                <a:cubicBezTo>
                  <a:pt x="1099" y="1209"/>
                  <a:pt x="1099" y="1209"/>
                  <a:pt x="1099" y="1209"/>
                </a:cubicBezTo>
                <a:cubicBezTo>
                  <a:pt x="884" y="1916"/>
                  <a:pt x="1014" y="2047"/>
                  <a:pt x="978" y="2218"/>
                </a:cubicBezTo>
                <a:cubicBezTo>
                  <a:pt x="942" y="2389"/>
                  <a:pt x="655" y="2319"/>
                  <a:pt x="336" y="2339"/>
                </a:cubicBezTo>
                <a:cubicBezTo>
                  <a:pt x="18" y="2359"/>
                  <a:pt x="0" y="2473"/>
                  <a:pt x="111" y="2565"/>
                </a:cubicBezTo>
                <a:cubicBezTo>
                  <a:pt x="194" y="2634"/>
                  <a:pt x="436" y="2727"/>
                  <a:pt x="550" y="2769"/>
                </a:cubicBezTo>
                <a:cubicBezTo>
                  <a:pt x="577" y="2783"/>
                  <a:pt x="616" y="2814"/>
                  <a:pt x="643" y="2883"/>
                </a:cubicBezTo>
                <a:cubicBezTo>
                  <a:pt x="688" y="3005"/>
                  <a:pt x="772" y="3213"/>
                  <a:pt x="835" y="3289"/>
                </a:cubicBezTo>
                <a:cubicBezTo>
                  <a:pt x="927" y="3399"/>
                  <a:pt x="1041" y="3382"/>
                  <a:pt x="1061" y="3063"/>
                </a:cubicBezTo>
                <a:cubicBezTo>
                  <a:pt x="1081" y="2744"/>
                  <a:pt x="1011" y="2458"/>
                  <a:pt x="1182" y="2421"/>
                </a:cubicBezTo>
                <a:cubicBezTo>
                  <a:pt x="1353" y="2385"/>
                  <a:pt x="1483" y="2515"/>
                  <a:pt x="2190" y="2299"/>
                </a:cubicBezTo>
                <a:cubicBezTo>
                  <a:pt x="2605" y="2713"/>
                  <a:pt x="2605" y="2713"/>
                  <a:pt x="2605" y="2713"/>
                </a:cubicBezTo>
                <a:cubicBezTo>
                  <a:pt x="2605" y="2713"/>
                  <a:pt x="2737" y="2847"/>
                  <a:pt x="2775" y="2543"/>
                </a:cubicBezTo>
                <a:cubicBezTo>
                  <a:pt x="2775" y="2543"/>
                  <a:pt x="2847" y="1967"/>
                  <a:pt x="2837" y="1816"/>
                </a:cubicBezTo>
                <a:cubicBezTo>
                  <a:pt x="3072" y="1542"/>
                  <a:pt x="3399" y="1022"/>
                  <a:pt x="3294" y="436"/>
                </a:cubicBezTo>
                <a:cubicBezTo>
                  <a:pt x="3280" y="360"/>
                  <a:pt x="3244" y="266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09"/>
                  <a:pt x="3188" y="209"/>
                  <a:pt x="3188" y="209"/>
                </a:cubicBezTo>
                <a:cubicBezTo>
                  <a:pt x="3188" y="209"/>
                  <a:pt x="3188" y="209"/>
                  <a:pt x="3188" y="209"/>
                </a:cubicBezTo>
                <a:close/>
                <a:moveTo>
                  <a:pt x="2864" y="824"/>
                </a:moveTo>
                <a:cubicBezTo>
                  <a:pt x="2786" y="902"/>
                  <a:pt x="2657" y="900"/>
                  <a:pt x="2578" y="821"/>
                </a:cubicBezTo>
                <a:cubicBezTo>
                  <a:pt x="2497" y="740"/>
                  <a:pt x="2496" y="612"/>
                  <a:pt x="2574" y="534"/>
                </a:cubicBezTo>
                <a:cubicBezTo>
                  <a:pt x="2652" y="456"/>
                  <a:pt x="2780" y="457"/>
                  <a:pt x="2861" y="537"/>
                </a:cubicBezTo>
                <a:cubicBezTo>
                  <a:pt x="2940" y="617"/>
                  <a:pt x="2942" y="746"/>
                  <a:pt x="2864" y="824"/>
                </a:cubicBezTo>
                <a:cubicBezTo>
                  <a:pt x="2864" y="824"/>
                  <a:pt x="2864" y="824"/>
                  <a:pt x="2864" y="824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sz="2400">
              <a:latin typeface="汉仪PP体简" pitchFamily="18" charset="-122"/>
              <a:ea typeface="汉仪PP体简" pitchFamily="18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11588" y="1643063"/>
            <a:ext cx="995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2F5597"/>
                </a:solidFill>
                <a:latin typeface="汉仪太极体简" charset="-122"/>
                <a:ea typeface="汉仪太极体简" charset="-122"/>
                <a:sym typeface="微软雅黑" pitchFamily="34" charset="-122"/>
              </a:rPr>
              <a:t>食品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811588" y="2908300"/>
            <a:ext cx="1808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汉仪太极体简" charset="-122"/>
                <a:ea typeface="汉仪太极体简" charset="-122"/>
              </a:rPr>
              <a:t>日常用品</a:t>
            </a:r>
          </a:p>
        </p:txBody>
      </p:sp>
      <p:sp>
        <p:nvSpPr>
          <p:cNvPr id="6" name="矩形 5"/>
          <p:cNvSpPr/>
          <p:nvPr/>
        </p:nvSpPr>
        <p:spPr>
          <a:xfrm>
            <a:off x="3811270" y="3441700"/>
            <a:ext cx="6362700" cy="68199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32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牙刷 充电器 垃圾桶 沐浴液 衣架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811588" y="4124325"/>
            <a:ext cx="1808162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2F5597"/>
                </a:solidFill>
                <a:latin typeface="汉仪太极体简" charset="-122"/>
                <a:ea typeface="汉仪太极体简" charset="-122"/>
              </a:rPr>
              <a:t>卧室用品</a:t>
            </a:r>
          </a:p>
        </p:txBody>
      </p:sp>
      <p:sp>
        <p:nvSpPr>
          <p:cNvPr id="8" name="矩形 7"/>
          <p:cNvSpPr/>
          <p:nvPr/>
        </p:nvSpPr>
        <p:spPr>
          <a:xfrm>
            <a:off x="3811270" y="4656455"/>
            <a:ext cx="5988050" cy="68199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3200" noProof="1">
                <a:solidFill>
                  <a:srgbClr val="2F5597"/>
                </a:solidFill>
                <a:latin typeface="楷体" panose="02010609060101010101" charset="-122"/>
                <a:ea typeface="楷体" panose="02010609060101010101" charset="-122"/>
              </a:rPr>
              <a:t>毛毯 枕头 棉拖鞋 </a:t>
            </a:r>
          </a:p>
        </p:txBody>
      </p:sp>
      <p:sp>
        <p:nvSpPr>
          <p:cNvPr id="9" name="任意多边形: 形状 19"/>
          <p:cNvSpPr/>
          <p:nvPr/>
        </p:nvSpPr>
        <p:spPr bwMode="auto">
          <a:xfrm rot="18988399" flipH="1">
            <a:off x="10406063" y="4432300"/>
            <a:ext cx="1112837" cy="1117600"/>
          </a:xfrm>
          <a:custGeom>
            <a:avLst/>
            <a:gdLst>
              <a:gd name="T0" fmla="*/ 3188 w 3399"/>
              <a:gd name="T1" fmla="*/ 209 h 3399"/>
              <a:gd name="T2" fmla="*/ 2961 w 3399"/>
              <a:gd name="T3" fmla="*/ 104 h 3399"/>
              <a:gd name="T4" fmla="*/ 1582 w 3399"/>
              <a:gd name="T5" fmla="*/ 562 h 3399"/>
              <a:gd name="T6" fmla="*/ 855 w 3399"/>
              <a:gd name="T7" fmla="*/ 624 h 3399"/>
              <a:gd name="T8" fmla="*/ 684 w 3399"/>
              <a:gd name="T9" fmla="*/ 795 h 3399"/>
              <a:gd name="T10" fmla="*/ 1099 w 3399"/>
              <a:gd name="T11" fmla="*/ 1209 h 3399"/>
              <a:gd name="T12" fmla="*/ 978 w 3399"/>
              <a:gd name="T13" fmla="*/ 2218 h 3399"/>
              <a:gd name="T14" fmla="*/ 336 w 3399"/>
              <a:gd name="T15" fmla="*/ 2339 h 3399"/>
              <a:gd name="T16" fmla="*/ 111 w 3399"/>
              <a:gd name="T17" fmla="*/ 2565 h 3399"/>
              <a:gd name="T18" fmla="*/ 550 w 3399"/>
              <a:gd name="T19" fmla="*/ 2769 h 3399"/>
              <a:gd name="T20" fmla="*/ 643 w 3399"/>
              <a:gd name="T21" fmla="*/ 2883 h 3399"/>
              <a:gd name="T22" fmla="*/ 835 w 3399"/>
              <a:gd name="T23" fmla="*/ 3289 h 3399"/>
              <a:gd name="T24" fmla="*/ 1061 w 3399"/>
              <a:gd name="T25" fmla="*/ 3063 h 3399"/>
              <a:gd name="T26" fmla="*/ 1182 w 3399"/>
              <a:gd name="T27" fmla="*/ 2421 h 3399"/>
              <a:gd name="T28" fmla="*/ 2190 w 3399"/>
              <a:gd name="T29" fmla="*/ 2299 h 3399"/>
              <a:gd name="T30" fmla="*/ 2605 w 3399"/>
              <a:gd name="T31" fmla="*/ 2713 h 3399"/>
              <a:gd name="T32" fmla="*/ 2775 w 3399"/>
              <a:gd name="T33" fmla="*/ 2543 h 3399"/>
              <a:gd name="T34" fmla="*/ 2837 w 3399"/>
              <a:gd name="T35" fmla="*/ 1816 h 3399"/>
              <a:gd name="T36" fmla="*/ 3294 w 3399"/>
              <a:gd name="T37" fmla="*/ 436 h 3399"/>
              <a:gd name="T38" fmla="*/ 3188 w 3399"/>
              <a:gd name="T39" fmla="*/ 210 h 3399"/>
              <a:gd name="T40" fmla="*/ 3188 w 3399"/>
              <a:gd name="T41" fmla="*/ 210 h 3399"/>
              <a:gd name="T42" fmla="*/ 3188 w 3399"/>
              <a:gd name="T43" fmla="*/ 210 h 3399"/>
              <a:gd name="T44" fmla="*/ 3188 w 3399"/>
              <a:gd name="T45" fmla="*/ 209 h 3399"/>
              <a:gd name="T46" fmla="*/ 3188 w 3399"/>
              <a:gd name="T47" fmla="*/ 209 h 3399"/>
              <a:gd name="T48" fmla="*/ 2864 w 3399"/>
              <a:gd name="T49" fmla="*/ 824 h 3399"/>
              <a:gd name="T50" fmla="*/ 2578 w 3399"/>
              <a:gd name="T51" fmla="*/ 821 h 3399"/>
              <a:gd name="T52" fmla="*/ 2574 w 3399"/>
              <a:gd name="T53" fmla="*/ 534 h 3399"/>
              <a:gd name="T54" fmla="*/ 2861 w 3399"/>
              <a:gd name="T55" fmla="*/ 537 h 3399"/>
              <a:gd name="T56" fmla="*/ 2864 w 3399"/>
              <a:gd name="T57" fmla="*/ 824 h 3399"/>
              <a:gd name="T58" fmla="*/ 2864 w 3399"/>
              <a:gd name="T59" fmla="*/ 824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99" h="3399">
                <a:moveTo>
                  <a:pt x="3188" y="209"/>
                </a:moveTo>
                <a:cubicBezTo>
                  <a:pt x="3132" y="154"/>
                  <a:pt x="3037" y="117"/>
                  <a:pt x="2961" y="104"/>
                </a:cubicBezTo>
                <a:cubicBezTo>
                  <a:pt x="2375" y="0"/>
                  <a:pt x="1855" y="327"/>
                  <a:pt x="1582" y="562"/>
                </a:cubicBezTo>
                <a:cubicBezTo>
                  <a:pt x="1431" y="552"/>
                  <a:pt x="855" y="624"/>
                  <a:pt x="855" y="624"/>
                </a:cubicBezTo>
                <a:cubicBezTo>
                  <a:pt x="551" y="663"/>
                  <a:pt x="684" y="795"/>
                  <a:pt x="684" y="795"/>
                </a:cubicBezTo>
                <a:cubicBezTo>
                  <a:pt x="1099" y="1209"/>
                  <a:pt x="1099" y="1209"/>
                  <a:pt x="1099" y="1209"/>
                </a:cubicBezTo>
                <a:cubicBezTo>
                  <a:pt x="884" y="1916"/>
                  <a:pt x="1014" y="2047"/>
                  <a:pt x="978" y="2218"/>
                </a:cubicBezTo>
                <a:cubicBezTo>
                  <a:pt x="942" y="2389"/>
                  <a:pt x="655" y="2319"/>
                  <a:pt x="336" y="2339"/>
                </a:cubicBezTo>
                <a:cubicBezTo>
                  <a:pt x="18" y="2359"/>
                  <a:pt x="0" y="2473"/>
                  <a:pt x="111" y="2565"/>
                </a:cubicBezTo>
                <a:cubicBezTo>
                  <a:pt x="194" y="2634"/>
                  <a:pt x="436" y="2727"/>
                  <a:pt x="550" y="2769"/>
                </a:cubicBezTo>
                <a:cubicBezTo>
                  <a:pt x="577" y="2783"/>
                  <a:pt x="616" y="2814"/>
                  <a:pt x="643" y="2883"/>
                </a:cubicBezTo>
                <a:cubicBezTo>
                  <a:pt x="688" y="3005"/>
                  <a:pt x="772" y="3213"/>
                  <a:pt x="835" y="3289"/>
                </a:cubicBezTo>
                <a:cubicBezTo>
                  <a:pt x="927" y="3399"/>
                  <a:pt x="1041" y="3382"/>
                  <a:pt x="1061" y="3063"/>
                </a:cubicBezTo>
                <a:cubicBezTo>
                  <a:pt x="1081" y="2744"/>
                  <a:pt x="1011" y="2458"/>
                  <a:pt x="1182" y="2421"/>
                </a:cubicBezTo>
                <a:cubicBezTo>
                  <a:pt x="1353" y="2385"/>
                  <a:pt x="1483" y="2515"/>
                  <a:pt x="2190" y="2299"/>
                </a:cubicBezTo>
                <a:cubicBezTo>
                  <a:pt x="2605" y="2713"/>
                  <a:pt x="2605" y="2713"/>
                  <a:pt x="2605" y="2713"/>
                </a:cubicBezTo>
                <a:cubicBezTo>
                  <a:pt x="2605" y="2713"/>
                  <a:pt x="2737" y="2847"/>
                  <a:pt x="2775" y="2543"/>
                </a:cubicBezTo>
                <a:cubicBezTo>
                  <a:pt x="2775" y="2543"/>
                  <a:pt x="2847" y="1967"/>
                  <a:pt x="2837" y="1816"/>
                </a:cubicBezTo>
                <a:cubicBezTo>
                  <a:pt x="3072" y="1542"/>
                  <a:pt x="3399" y="1022"/>
                  <a:pt x="3294" y="436"/>
                </a:cubicBezTo>
                <a:cubicBezTo>
                  <a:pt x="3280" y="360"/>
                  <a:pt x="3244" y="266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09"/>
                  <a:pt x="3188" y="209"/>
                  <a:pt x="3188" y="209"/>
                </a:cubicBezTo>
                <a:cubicBezTo>
                  <a:pt x="3188" y="209"/>
                  <a:pt x="3188" y="209"/>
                  <a:pt x="3188" y="209"/>
                </a:cubicBezTo>
                <a:close/>
                <a:moveTo>
                  <a:pt x="2864" y="824"/>
                </a:moveTo>
                <a:cubicBezTo>
                  <a:pt x="2786" y="902"/>
                  <a:pt x="2657" y="900"/>
                  <a:pt x="2578" y="821"/>
                </a:cubicBezTo>
                <a:cubicBezTo>
                  <a:pt x="2497" y="740"/>
                  <a:pt x="2496" y="612"/>
                  <a:pt x="2574" y="534"/>
                </a:cubicBezTo>
                <a:cubicBezTo>
                  <a:pt x="2652" y="456"/>
                  <a:pt x="2780" y="457"/>
                  <a:pt x="2861" y="537"/>
                </a:cubicBezTo>
                <a:cubicBezTo>
                  <a:pt x="2940" y="617"/>
                  <a:pt x="2942" y="746"/>
                  <a:pt x="2864" y="824"/>
                </a:cubicBezTo>
                <a:cubicBezTo>
                  <a:pt x="2864" y="824"/>
                  <a:pt x="2864" y="824"/>
                  <a:pt x="2864" y="82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 fontAlgn="auto"/>
            <a:endParaRPr sz="2400" noProof="1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811588" y="5330825"/>
            <a:ext cx="1808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汉仪太极体简" charset="-122"/>
                <a:ea typeface="汉仪太极体简" charset="-122"/>
              </a:rPr>
              <a:t>厨房用品</a:t>
            </a:r>
          </a:p>
        </p:txBody>
      </p:sp>
      <p:sp>
        <p:nvSpPr>
          <p:cNvPr id="19" name="矩形 18"/>
          <p:cNvSpPr/>
          <p:nvPr/>
        </p:nvSpPr>
        <p:spPr>
          <a:xfrm>
            <a:off x="3811270" y="5864225"/>
            <a:ext cx="6362700" cy="68199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32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菜板</a:t>
            </a:r>
          </a:p>
        </p:txBody>
      </p:sp>
      <p:sp>
        <p:nvSpPr>
          <p:cNvPr id="21" name="任意多边形: 形状 21"/>
          <p:cNvSpPr>
            <a:spLocks noChangeArrowheads="1"/>
          </p:cNvSpPr>
          <p:nvPr/>
        </p:nvSpPr>
        <p:spPr bwMode="auto">
          <a:xfrm rot="18988399" flipH="1">
            <a:off x="10406063" y="5646738"/>
            <a:ext cx="1112837" cy="1117600"/>
          </a:xfrm>
          <a:custGeom>
            <a:avLst/>
            <a:gdLst/>
            <a:ahLst/>
            <a:cxnLst>
              <a:cxn ang="0">
                <a:pos x="3188" y="209"/>
              </a:cxn>
              <a:cxn ang="0">
                <a:pos x="2961" y="104"/>
              </a:cxn>
              <a:cxn ang="0">
                <a:pos x="1582" y="562"/>
              </a:cxn>
              <a:cxn ang="0">
                <a:pos x="855" y="624"/>
              </a:cxn>
              <a:cxn ang="0">
                <a:pos x="684" y="795"/>
              </a:cxn>
              <a:cxn ang="0">
                <a:pos x="1099" y="1209"/>
              </a:cxn>
              <a:cxn ang="0">
                <a:pos x="978" y="2218"/>
              </a:cxn>
              <a:cxn ang="0">
                <a:pos x="336" y="2339"/>
              </a:cxn>
              <a:cxn ang="0">
                <a:pos x="111" y="2565"/>
              </a:cxn>
              <a:cxn ang="0">
                <a:pos x="550" y="2769"/>
              </a:cxn>
              <a:cxn ang="0">
                <a:pos x="643" y="2883"/>
              </a:cxn>
              <a:cxn ang="0">
                <a:pos x="835" y="3289"/>
              </a:cxn>
              <a:cxn ang="0">
                <a:pos x="1061" y="3063"/>
              </a:cxn>
              <a:cxn ang="0">
                <a:pos x="1182" y="2421"/>
              </a:cxn>
              <a:cxn ang="0">
                <a:pos x="2190" y="2299"/>
              </a:cxn>
              <a:cxn ang="0">
                <a:pos x="2605" y="2713"/>
              </a:cxn>
              <a:cxn ang="0">
                <a:pos x="2775" y="2543"/>
              </a:cxn>
              <a:cxn ang="0">
                <a:pos x="2837" y="1816"/>
              </a:cxn>
              <a:cxn ang="0">
                <a:pos x="3294" y="436"/>
              </a:cxn>
              <a:cxn ang="0">
                <a:pos x="3188" y="210"/>
              </a:cxn>
              <a:cxn ang="0">
                <a:pos x="3188" y="210"/>
              </a:cxn>
              <a:cxn ang="0">
                <a:pos x="3188" y="210"/>
              </a:cxn>
              <a:cxn ang="0">
                <a:pos x="3188" y="209"/>
              </a:cxn>
              <a:cxn ang="0">
                <a:pos x="3188" y="209"/>
              </a:cxn>
              <a:cxn ang="0">
                <a:pos x="2864" y="824"/>
              </a:cxn>
              <a:cxn ang="0">
                <a:pos x="2578" y="821"/>
              </a:cxn>
              <a:cxn ang="0">
                <a:pos x="2574" y="534"/>
              </a:cxn>
              <a:cxn ang="0">
                <a:pos x="2861" y="537"/>
              </a:cxn>
              <a:cxn ang="0">
                <a:pos x="2864" y="824"/>
              </a:cxn>
              <a:cxn ang="0">
                <a:pos x="2864" y="824"/>
              </a:cxn>
            </a:cxnLst>
            <a:rect l="0" t="0" r="r" b="b"/>
            <a:pathLst>
              <a:path w="3399" h="3399">
                <a:moveTo>
                  <a:pt x="3188" y="209"/>
                </a:moveTo>
                <a:cubicBezTo>
                  <a:pt x="3132" y="154"/>
                  <a:pt x="3037" y="117"/>
                  <a:pt x="2961" y="104"/>
                </a:cubicBezTo>
                <a:cubicBezTo>
                  <a:pt x="2375" y="0"/>
                  <a:pt x="1855" y="327"/>
                  <a:pt x="1582" y="562"/>
                </a:cubicBezTo>
                <a:cubicBezTo>
                  <a:pt x="1431" y="552"/>
                  <a:pt x="855" y="624"/>
                  <a:pt x="855" y="624"/>
                </a:cubicBezTo>
                <a:cubicBezTo>
                  <a:pt x="551" y="663"/>
                  <a:pt x="684" y="795"/>
                  <a:pt x="684" y="795"/>
                </a:cubicBezTo>
                <a:cubicBezTo>
                  <a:pt x="1099" y="1209"/>
                  <a:pt x="1099" y="1209"/>
                  <a:pt x="1099" y="1209"/>
                </a:cubicBezTo>
                <a:cubicBezTo>
                  <a:pt x="884" y="1916"/>
                  <a:pt x="1014" y="2047"/>
                  <a:pt x="978" y="2218"/>
                </a:cubicBezTo>
                <a:cubicBezTo>
                  <a:pt x="942" y="2389"/>
                  <a:pt x="655" y="2319"/>
                  <a:pt x="336" y="2339"/>
                </a:cubicBezTo>
                <a:cubicBezTo>
                  <a:pt x="18" y="2359"/>
                  <a:pt x="0" y="2473"/>
                  <a:pt x="111" y="2565"/>
                </a:cubicBezTo>
                <a:cubicBezTo>
                  <a:pt x="194" y="2634"/>
                  <a:pt x="436" y="2727"/>
                  <a:pt x="550" y="2769"/>
                </a:cubicBezTo>
                <a:cubicBezTo>
                  <a:pt x="577" y="2783"/>
                  <a:pt x="616" y="2814"/>
                  <a:pt x="643" y="2883"/>
                </a:cubicBezTo>
                <a:cubicBezTo>
                  <a:pt x="688" y="3005"/>
                  <a:pt x="772" y="3213"/>
                  <a:pt x="835" y="3289"/>
                </a:cubicBezTo>
                <a:cubicBezTo>
                  <a:pt x="927" y="3399"/>
                  <a:pt x="1041" y="3382"/>
                  <a:pt x="1061" y="3063"/>
                </a:cubicBezTo>
                <a:cubicBezTo>
                  <a:pt x="1081" y="2744"/>
                  <a:pt x="1011" y="2458"/>
                  <a:pt x="1182" y="2421"/>
                </a:cubicBezTo>
                <a:cubicBezTo>
                  <a:pt x="1353" y="2385"/>
                  <a:pt x="1483" y="2515"/>
                  <a:pt x="2190" y="2299"/>
                </a:cubicBezTo>
                <a:cubicBezTo>
                  <a:pt x="2605" y="2713"/>
                  <a:pt x="2605" y="2713"/>
                  <a:pt x="2605" y="2713"/>
                </a:cubicBezTo>
                <a:cubicBezTo>
                  <a:pt x="2605" y="2713"/>
                  <a:pt x="2737" y="2847"/>
                  <a:pt x="2775" y="2543"/>
                </a:cubicBezTo>
                <a:cubicBezTo>
                  <a:pt x="2775" y="2543"/>
                  <a:pt x="2847" y="1967"/>
                  <a:pt x="2837" y="1816"/>
                </a:cubicBezTo>
                <a:cubicBezTo>
                  <a:pt x="3072" y="1542"/>
                  <a:pt x="3399" y="1022"/>
                  <a:pt x="3294" y="436"/>
                </a:cubicBezTo>
                <a:cubicBezTo>
                  <a:pt x="3280" y="360"/>
                  <a:pt x="3244" y="266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09"/>
                  <a:pt x="3188" y="209"/>
                  <a:pt x="3188" y="209"/>
                </a:cubicBezTo>
                <a:cubicBezTo>
                  <a:pt x="3188" y="209"/>
                  <a:pt x="3188" y="209"/>
                  <a:pt x="3188" y="209"/>
                </a:cubicBezTo>
                <a:close/>
                <a:moveTo>
                  <a:pt x="2864" y="824"/>
                </a:moveTo>
                <a:cubicBezTo>
                  <a:pt x="2786" y="902"/>
                  <a:pt x="2657" y="900"/>
                  <a:pt x="2578" y="821"/>
                </a:cubicBezTo>
                <a:cubicBezTo>
                  <a:pt x="2497" y="740"/>
                  <a:pt x="2496" y="612"/>
                  <a:pt x="2574" y="534"/>
                </a:cubicBezTo>
                <a:cubicBezTo>
                  <a:pt x="2652" y="456"/>
                  <a:pt x="2780" y="457"/>
                  <a:pt x="2861" y="537"/>
                </a:cubicBezTo>
                <a:cubicBezTo>
                  <a:pt x="2940" y="617"/>
                  <a:pt x="2942" y="746"/>
                  <a:pt x="2864" y="824"/>
                </a:cubicBezTo>
                <a:cubicBezTo>
                  <a:pt x="2864" y="824"/>
                  <a:pt x="2864" y="824"/>
                  <a:pt x="2864" y="824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sz="2400">
              <a:latin typeface="汉仪PP体简" pitchFamily="18" charset="-122"/>
              <a:ea typeface="汉仪PP体简" pitchFamily="18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20" grpId="0" bldLvl="0" animBg="1"/>
      <p:bldP spid="22" grpId="0" bldLvl="0" animBg="1"/>
      <p:bldP spid="2" grpId="0"/>
      <p:bldP spid="5" grpId="0"/>
      <p:bldP spid="6" grpId="0"/>
      <p:bldP spid="7" grpId="0"/>
      <p:bldP spid="8" grpId="0"/>
      <p:bldP spid="9" grpId="0" bldLvl="0" animBg="1"/>
      <p:bldP spid="11" grpId="0"/>
      <p:bldP spid="19" grpId="0"/>
      <p:bldP spid="2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8182199" y="2037615"/>
            <a:ext cx="3410227" cy="1765109"/>
            <a:chOff x="874712" y="3050623"/>
            <a:chExt cx="3410227" cy="1765109"/>
          </a:xfrm>
        </p:grpSpPr>
        <p:sp>
          <p:nvSpPr>
            <p:cNvPr id="7" name="矩形 6"/>
            <p:cNvSpPr/>
            <p:nvPr/>
          </p:nvSpPr>
          <p:spPr>
            <a:xfrm>
              <a:off x="874712" y="3691147"/>
              <a:ext cx="3410227" cy="112458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2800" noProof="1">
                  <a:latin typeface="楷体" panose="02010609060101010101" charset="-122"/>
                  <a:ea typeface="楷体" panose="02010609060101010101" charset="-122"/>
                </a:rPr>
                <a:t>根据分类把要购买的东西填入</a:t>
              </a:r>
              <a:r>
                <a:rPr lang="zh-CN" altLang="en-US" sz="2800" noProof="1">
                  <a:latin typeface="楷体" panose="02010609060101010101" charset="-122"/>
                  <a:ea typeface="楷体" panose="02010609060101010101" charset="-122"/>
                  <a:sym typeface="+mn-ea"/>
                </a:rPr>
                <a:t>列出的表中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931228" y="3050623"/>
              <a:ext cx="2241974" cy="82994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4000" b="1" noProof="1">
                  <a:latin typeface="楷体" panose="02010609060101010101" charset="-122"/>
                  <a:ea typeface="楷体" panose="02010609060101010101" charset="-122"/>
                </a:rPr>
                <a:t>整理</a:t>
              </a: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8125643" y="4060828"/>
            <a:ext cx="3410227" cy="2304859"/>
            <a:chOff x="818197" y="3195403"/>
            <a:chExt cx="3410227" cy="2304859"/>
          </a:xfrm>
        </p:grpSpPr>
        <p:sp>
          <p:nvSpPr>
            <p:cNvPr id="10" name="矩形 9"/>
            <p:cNvSpPr/>
            <p:nvPr/>
          </p:nvSpPr>
          <p:spPr>
            <a:xfrm>
              <a:off x="818197" y="3858787"/>
              <a:ext cx="3410227" cy="16414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2800" noProof="1">
                  <a:latin typeface="楷体" panose="02010609060101010101" charset="-122"/>
                  <a:ea typeface="楷体" panose="02010609060101010101" charset="-122"/>
                </a:rPr>
                <a:t>列购物清单既方便又不会遗漏，还可以避免冲动消费。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874713" y="3195403"/>
              <a:ext cx="2241974" cy="82994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4000" b="1" noProof="1">
                  <a:latin typeface="楷体" panose="02010609060101010101" charset="-122"/>
                  <a:ea typeface="楷体" panose="02010609060101010101" charset="-122"/>
                </a:rPr>
                <a:t>好处</a:t>
              </a:r>
            </a:p>
          </p:txBody>
        </p:sp>
      </p:grpSp>
      <p:grpSp>
        <p:nvGrpSpPr>
          <p:cNvPr id="4" name="组合 11"/>
          <p:cNvGrpSpPr/>
          <p:nvPr/>
        </p:nvGrpSpPr>
        <p:grpSpPr>
          <a:xfrm>
            <a:off x="645380" y="1902500"/>
            <a:ext cx="3457492" cy="1730524"/>
            <a:chOff x="874712" y="3182363"/>
            <a:chExt cx="3457492" cy="1730524"/>
          </a:xfrm>
        </p:grpSpPr>
        <p:sp>
          <p:nvSpPr>
            <p:cNvPr id="13" name="矩形 12"/>
            <p:cNvSpPr/>
            <p:nvPr/>
          </p:nvSpPr>
          <p:spPr>
            <a:xfrm>
              <a:off x="874712" y="3788302"/>
              <a:ext cx="3410227" cy="112458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fontAlgn="auto">
                <a:lnSpc>
                  <a:spcPct val="120000"/>
                </a:lnSpc>
              </a:pPr>
              <a:r>
                <a:rPr lang="zh-CN" altLang="en-US" sz="2800" noProof="1">
                  <a:latin typeface="楷体" panose="02010609060101010101" charset="-122"/>
                  <a:ea typeface="楷体" panose="02010609060101010101" charset="-122"/>
                </a:rPr>
                <a:t>按照要去的超市或市场列出所有物品类别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2090230" y="3182363"/>
              <a:ext cx="2241974" cy="82994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fontAlgn="auto">
                <a:lnSpc>
                  <a:spcPct val="120000"/>
                </a:lnSpc>
              </a:pPr>
              <a:r>
                <a:rPr lang="zh-CN" altLang="en-US" sz="4000" b="1" noProof="1">
                  <a:latin typeface="楷体" panose="02010609060101010101" charset="-122"/>
                  <a:ea typeface="楷体" panose="02010609060101010101" charset="-122"/>
                </a:rPr>
                <a:t>分类</a:t>
              </a:r>
            </a:p>
          </p:txBody>
        </p:sp>
      </p:grpSp>
      <p:grpSp>
        <p:nvGrpSpPr>
          <p:cNvPr id="5" name="组合 14"/>
          <p:cNvGrpSpPr/>
          <p:nvPr/>
        </p:nvGrpSpPr>
        <p:grpSpPr>
          <a:xfrm>
            <a:off x="645213" y="4329812"/>
            <a:ext cx="3410227" cy="1803709"/>
            <a:chOff x="1188461" y="3195403"/>
            <a:chExt cx="3410227" cy="1803709"/>
          </a:xfrm>
        </p:grpSpPr>
        <p:sp>
          <p:nvSpPr>
            <p:cNvPr id="16" name="矩形 15"/>
            <p:cNvSpPr/>
            <p:nvPr/>
          </p:nvSpPr>
          <p:spPr>
            <a:xfrm>
              <a:off x="1188461" y="3874527"/>
              <a:ext cx="3410227" cy="112458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fontAlgn="auto">
                <a:lnSpc>
                  <a:spcPct val="120000"/>
                </a:lnSpc>
              </a:pPr>
              <a:r>
                <a:rPr lang="zh-CN" altLang="en-US" sz="2800" noProof="1">
                  <a:latin typeface="楷体" panose="02010609060101010101" charset="-122"/>
                  <a:ea typeface="楷体" panose="02010609060101010101" charset="-122"/>
                </a:rPr>
                <a:t>按照购物清单到指点区域购物，省时省力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356079" y="3195403"/>
              <a:ext cx="2241974" cy="82994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fontAlgn="auto">
                <a:lnSpc>
                  <a:spcPct val="120000"/>
                </a:lnSpc>
              </a:pPr>
              <a:r>
                <a:rPr lang="zh-CN" altLang="en-US" sz="4000" b="1" noProof="1">
                  <a:latin typeface="楷体" panose="02010609060101010101" charset="-122"/>
                  <a:ea typeface="楷体" panose="02010609060101010101" charset="-122"/>
                </a:rPr>
                <a:t>购物</a:t>
              </a:r>
            </a:p>
          </p:txBody>
        </p:sp>
      </p:grp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4900" y="420688"/>
            <a:ext cx="4537075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3476625" y="805221"/>
            <a:ext cx="5238750" cy="7683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4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购物清单</a:t>
            </a:r>
          </a:p>
        </p:txBody>
      </p:sp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91525" y="420688"/>
            <a:ext cx="4078288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0613" y="2854325"/>
            <a:ext cx="2420937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椭圆 27"/>
          <p:cNvSpPr/>
          <p:nvPr/>
        </p:nvSpPr>
        <p:spPr>
          <a:xfrm>
            <a:off x="4516438" y="2903538"/>
            <a:ext cx="3143250" cy="3144837"/>
          </a:xfrm>
          <a:prstGeom prst="ellipse">
            <a:avLst/>
          </a:prstGeom>
          <a:noFill/>
          <a:ln w="38100">
            <a:solidFill>
              <a:srgbClr val="FF2D4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30" name="图片 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0225" y="2808288"/>
            <a:ext cx="966788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48500" y="4424363"/>
            <a:ext cx="1076325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63975" y="4424363"/>
            <a:ext cx="11684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72275" y="2874963"/>
            <a:ext cx="1100138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81355" y="1567180"/>
            <a:ext cx="810069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爱人若爱其身。</a:t>
            </a: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9850" y="84138"/>
            <a:ext cx="4078288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矩形 29"/>
          <p:cNvSpPr/>
          <p:nvPr/>
        </p:nvSpPr>
        <p:spPr>
          <a:xfrm>
            <a:off x="681355" y="2640330"/>
            <a:ext cx="1055814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不迁怒，不贰过。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81355" y="3713480"/>
            <a:ext cx="1055814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仁者爱人，有礼者敬人。</a:t>
            </a:r>
          </a:p>
        </p:txBody>
      </p:sp>
      <p:sp>
        <p:nvSpPr>
          <p:cNvPr id="3" name="矩形 2"/>
          <p:cNvSpPr/>
          <p:nvPr/>
        </p:nvSpPr>
        <p:spPr>
          <a:xfrm>
            <a:off x="681355" y="4786630"/>
            <a:ext cx="11309350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与人善言，暖于布帛；伤人以言，深于矛戟。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31263" y="1825625"/>
            <a:ext cx="2936875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/>
            <a:r>
              <a:rPr lang="en-US" alt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《墨子》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831263" y="2898775"/>
            <a:ext cx="2936875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/>
            <a:r>
              <a:rPr lang="en-US" alt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《论语》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31263" y="3971925"/>
            <a:ext cx="2936875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/>
            <a:r>
              <a:rPr lang="en-US" alt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《孟子》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31263" y="5689600"/>
            <a:ext cx="29368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/>
            <a:r>
              <a:rPr lang="en-US" alt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《荀子》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36538" y="420688"/>
            <a:ext cx="3128962" cy="714375"/>
            <a:chOff x="1328" y="452"/>
            <a:chExt cx="5073" cy="1126"/>
          </a:xfrm>
        </p:grpSpPr>
        <p:pic>
          <p:nvPicPr>
            <p:cNvPr id="33804" name="图片 7" descr="PPT图标蓝色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05" name="TextBox 76"/>
            <p:cNvSpPr txBox="1">
              <a:spLocks noChangeArrowheads="1"/>
            </p:cNvSpPr>
            <p:nvPr/>
          </p:nvSpPr>
          <p:spPr bwMode="auto">
            <a:xfrm>
              <a:off x="1328" y="452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Arial" pitchFamily="34" charset="0"/>
                </a:rPr>
                <a:t>日积月累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0" grpId="0"/>
      <p:bldP spid="35" grpId="0"/>
      <p:bldP spid="3" grpId="0"/>
      <p:bldP spid="4" grpId="0"/>
      <p:bldP spid="5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3863" y="61913"/>
            <a:ext cx="4537075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2614295" y="410886"/>
            <a:ext cx="5238750" cy="82994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zh-CN" altLang="en-US" sz="4800" b="1" noProof="1">
                <a:ln w="15875">
                  <a:noFill/>
                </a:ln>
                <a:solidFill>
                  <a:srgbClr val="E71C63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与人为善</a:t>
            </a: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9850" y="84138"/>
            <a:ext cx="4078288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图片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667" t="8226" r="24657" b="8215"/>
          <a:stretch>
            <a:fillRect/>
          </a:stretch>
        </p:blipFill>
        <p:spPr bwMode="auto">
          <a:xfrm>
            <a:off x="871538" y="1566863"/>
            <a:ext cx="309562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4600575" y="1863725"/>
            <a:ext cx="6700838" cy="421798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40000"/>
              </a:lnSpc>
            </a:pPr>
            <a:r>
              <a:rPr lang="en-US" altLang="zh-CN" sz="4400" noProof="1">
                <a:solidFill>
                  <a:schemeClr val="accent2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    </a:t>
            </a:r>
            <a:r>
              <a:rPr lang="zh-CN" altLang="en-US" sz="4400" noProof="1">
                <a:solidFill>
                  <a:schemeClr val="accent2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这些都是关于</a:t>
            </a:r>
            <a:r>
              <a:rPr lang="en-US" altLang="zh-CN" sz="4400" noProof="1">
                <a:solidFill>
                  <a:schemeClr val="accent2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“</a:t>
            </a:r>
            <a:r>
              <a:rPr lang="zh-CN" altLang="en-US" sz="4400" noProof="1">
                <a:solidFill>
                  <a:schemeClr val="accent2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与人为善</a:t>
            </a:r>
            <a:r>
              <a:rPr lang="en-US" altLang="zh-CN" sz="4400" noProof="1">
                <a:solidFill>
                  <a:schemeClr val="accent2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”</a:t>
            </a:r>
            <a:r>
              <a:rPr lang="zh-CN" altLang="en-US" sz="4400" noProof="1">
                <a:solidFill>
                  <a:schemeClr val="accent2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</a:rPr>
              <a:t>的名言，除此之外，你还能列出几个同类的名言吗？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81355" y="866140"/>
            <a:ext cx="810069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爱人利物之谓仁。</a:t>
            </a: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4250" y="-357188"/>
            <a:ext cx="4078288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矩形 29"/>
          <p:cNvSpPr/>
          <p:nvPr/>
        </p:nvSpPr>
        <p:spPr>
          <a:xfrm>
            <a:off x="681355" y="2673350"/>
            <a:ext cx="1055814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  <a:sym typeface="+mn-ea"/>
              </a:rPr>
              <a:t>仁者谓其中心欣然爱人也。</a:t>
            </a:r>
            <a:endParaRPr lang="zh-CN" altLang="en-US" sz="4400" b="1" noProof="1">
              <a:solidFill>
                <a:schemeClr val="accent5">
                  <a:lumMod val="50000"/>
                </a:schemeClr>
              </a:solidFill>
              <a:latin typeface="创艺简魏碑" charset="0"/>
              <a:ea typeface="创艺简魏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1355" y="3576955"/>
            <a:ext cx="10911205" cy="171577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  <a:sym typeface="+mn-ea"/>
              </a:rPr>
              <a:t>仁者爱万物，而智者备祸于未形，不仁不智，何以为国？</a:t>
            </a:r>
          </a:p>
        </p:txBody>
      </p:sp>
      <p:sp>
        <p:nvSpPr>
          <p:cNvPr id="3" name="矩形 2"/>
          <p:cNvSpPr/>
          <p:nvPr/>
        </p:nvSpPr>
        <p:spPr>
          <a:xfrm>
            <a:off x="681355" y="5292725"/>
            <a:ext cx="11309350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爱人者，人恒爱之；敬人者，人恒敬之。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31263" y="1123950"/>
            <a:ext cx="29368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/>
            <a:r>
              <a:rPr lang="en-US" alt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《庄子》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72475" y="3068638"/>
            <a:ext cx="3395663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/>
            <a:r>
              <a:rPr lang="en-US" alt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《韩非子》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31263" y="4648200"/>
            <a:ext cx="2936875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/>
            <a:r>
              <a:rPr lang="en-US" alt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《史记》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31263" y="6196013"/>
            <a:ext cx="293687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/>
            <a:r>
              <a:rPr lang="en-US" alt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《孟子》</a:t>
            </a:r>
          </a:p>
        </p:txBody>
      </p:sp>
      <p:sp>
        <p:nvSpPr>
          <p:cNvPr id="2" name="矩形 1"/>
          <p:cNvSpPr/>
          <p:nvPr/>
        </p:nvSpPr>
        <p:spPr>
          <a:xfrm>
            <a:off x="681355" y="1769745"/>
            <a:ext cx="10558145" cy="90360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创艺简魏碑" charset="0"/>
                <a:ea typeface="创艺简魏碑" charset="0"/>
              </a:rPr>
              <a:t>积爱成福，积怨成祸。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372475" y="2028825"/>
            <a:ext cx="3395663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/>
            <a:r>
              <a:rPr lang="en-US" altLang="zh-CN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《淮南子》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0" grpId="0"/>
      <p:bldP spid="35" grpId="0"/>
      <p:bldP spid="3" grpId="0"/>
      <p:bldP spid="4" grpId="0"/>
      <p:bldP spid="5" grpId="0"/>
      <p:bldP spid="6" grpId="0"/>
      <p:bldP spid="7" grpId="0"/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177800" y="130175"/>
            <a:ext cx="8201025" cy="3822700"/>
            <a:chOff x="1" y="1131"/>
            <a:chExt cx="18060" cy="7539"/>
          </a:xfrm>
        </p:grpSpPr>
        <p:pic>
          <p:nvPicPr>
            <p:cNvPr id="10242" name="图片 3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D3D3D3"/>
                </a:clrFrom>
                <a:clrTo>
                  <a:srgbClr val="D3D3D3">
                    <a:alpha val="0"/>
                  </a:srgbClr>
                </a:clrTo>
              </a:clrChange>
            </a:blip>
            <a:srcRect l="5695" t="6882" r="3014" b="4135"/>
            <a:stretch>
              <a:fillRect/>
            </a:stretch>
          </p:blipFill>
          <p:spPr bwMode="auto">
            <a:xfrm rot="-5400000">
              <a:off x="5260" y="-4130"/>
              <a:ext cx="7539" cy="18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文本框 39"/>
            <p:cNvSpPr txBox="1"/>
            <p:nvPr/>
          </p:nvSpPr>
          <p:spPr>
            <a:xfrm>
              <a:off x="1350" y="2017"/>
              <a:ext cx="14784" cy="53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en-US" altLang="zh-CN" sz="4400" noProof="1">
                  <a:latin typeface="楷体" panose="02010609060101010101" charset="-122"/>
                  <a:ea typeface="楷体" panose="02010609060101010101" charset="-122"/>
                  <a:cs typeface="+mn-cs"/>
                </a:rPr>
                <a:t>    </a:t>
              </a:r>
              <a:r>
                <a:rPr lang="zh-CN" altLang="en-US" sz="44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我经常丢三落四，上课了才发现忘带作业本，出去春游又忘记带水……</a:t>
              </a:r>
              <a:endPara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8475" y="4164013"/>
            <a:ext cx="10931525" cy="24907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这位同学可以准备一个备忘录，每次布置作业时记下来，春游前也写下自己要带的东西，晚上睡觉之前对着备忘录检查一下自己的书包。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177800" y="130175"/>
            <a:ext cx="9474200" cy="3822700"/>
            <a:chOff x="1" y="1131"/>
            <a:chExt cx="18060" cy="7539"/>
          </a:xfrm>
        </p:grpSpPr>
        <p:pic>
          <p:nvPicPr>
            <p:cNvPr id="11266" name="图片 3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D3D3D3"/>
                </a:clrFrom>
                <a:clrTo>
                  <a:srgbClr val="D3D3D3">
                    <a:alpha val="0"/>
                  </a:srgbClr>
                </a:clrTo>
              </a:clrChange>
            </a:blip>
            <a:srcRect l="5695" t="6882" r="3014" b="4135"/>
            <a:stretch>
              <a:fillRect/>
            </a:stretch>
          </p:blipFill>
          <p:spPr bwMode="auto">
            <a:xfrm rot="-5400000">
              <a:off x="5260" y="-4130"/>
              <a:ext cx="7539" cy="18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文本框 39"/>
            <p:cNvSpPr txBox="1"/>
            <p:nvPr/>
          </p:nvSpPr>
          <p:spPr>
            <a:xfrm>
              <a:off x="1351" y="2017"/>
              <a:ext cx="14783" cy="58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en-US" altLang="zh-CN" sz="3600" noProof="1">
                  <a:latin typeface="楷体" panose="02010609060101010101" charset="-122"/>
                  <a:ea typeface="楷体" panose="02010609060101010101" charset="-122"/>
                  <a:cs typeface="+mn-cs"/>
                </a:rPr>
                <a:t>    </a:t>
              </a:r>
              <a:r>
                <a:rPr lang="zh-CN" altLang="en-US" sz="3600" noProof="1">
                  <a:solidFill>
                    <a:schemeClr val="accent6">
                      <a:lumMod val="50000"/>
                    </a:schemeClr>
                  </a:solidFill>
                  <a:latin typeface="汉仪中楷简" panose="02010604000101010101" charset="-122"/>
                  <a:ea typeface="汉仪中楷简" panose="02010604000101010101" charset="-122"/>
                  <a:cs typeface="+mn-cs"/>
                  <a:sym typeface="+mn-ea"/>
                </a:rPr>
                <a:t>邻居家的小朋友借东西不及时归还。前些天他把我的足球借走了，一直没有还。提醒他吧，怕显得小气；不提醒的话，又担心他一直不还</a:t>
              </a:r>
              <a:r>
                <a:rPr lang="zh-CN" altLang="en-US" sz="3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……</a:t>
              </a:r>
              <a:endParaRPr lang="zh-CN" altLang="en-US" sz="3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27038" y="4164013"/>
            <a:ext cx="10929937" cy="2492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这次可以找时间约邻居小朋友一起踢足球，让他把球带出来。以后如果再借东西可以约定好归还的时间，到时间不还就可以提醒一下。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F7FAFD"/>
            </a:gs>
            <a:gs pos="74001">
              <a:srgbClr val="B5D2EC"/>
            </a:gs>
            <a:gs pos="83000">
              <a:srgbClr val="B5D2EC"/>
            </a:gs>
            <a:gs pos="100000">
              <a:srgbClr val="CEE1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909763" y="1231900"/>
            <a:ext cx="8374062" cy="48307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0" cmpd="thinThick">
            <a:solidFill>
              <a:schemeClr val="tx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4400" noProof="1">
                <a:solidFill>
                  <a:schemeClr val="accent1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cs typeface="+mn-cs"/>
              </a:rPr>
              <a:t>    </a:t>
            </a:r>
            <a:r>
              <a:rPr lang="zh-CN" altLang="en-US" sz="4400" noProof="1">
                <a:solidFill>
                  <a:schemeClr val="accent1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cs typeface="+mn-cs"/>
              </a:rPr>
              <a:t>有时候，我们会遇到一些不好解决的问题，不知道该怎么办。</a:t>
            </a:r>
            <a:endParaRPr lang="zh-CN" altLang="en-US" sz="4400" noProof="1">
              <a:solidFill>
                <a:schemeClr val="accent1">
                  <a:lumMod val="50000"/>
                </a:schemeClr>
              </a:solidFill>
              <a:latin typeface="汉仪中楷简" panose="02010604000101010101" charset="-122"/>
              <a:ea typeface="汉仪中楷简" panose="02010604000101010101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4400" noProof="1">
                <a:solidFill>
                  <a:schemeClr val="accent1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cs typeface="+mn-cs"/>
              </a:rPr>
              <a:t>    如果你在生活中遇到类似的问题，自己不知道怎么解决，向</a:t>
            </a:r>
            <a:r>
              <a:rPr lang="zh-CN" altLang="en-US" sz="4400" noProof="1">
                <a:solidFill>
                  <a:srgbClr val="FF0000"/>
                </a:solidFill>
                <a:latin typeface="汉仪中楷简" panose="02010604000101010101" charset="-122"/>
                <a:ea typeface="汉仪中楷简" panose="02010604000101010101" charset="-122"/>
                <a:cs typeface="+mn-cs"/>
              </a:rPr>
              <a:t>别人请教</a:t>
            </a:r>
            <a:r>
              <a:rPr lang="zh-CN" altLang="en-US" sz="4400" noProof="1">
                <a:solidFill>
                  <a:schemeClr val="accent1">
                    <a:lumMod val="50000"/>
                  </a:schemeClr>
                </a:solidFill>
                <a:latin typeface="汉仪中楷简" panose="02010604000101010101" charset="-122"/>
                <a:ea typeface="汉仪中楷简" panose="02010604000101010101" charset="-122"/>
                <a:cs typeface="+mn-cs"/>
              </a:rPr>
              <a:t>是个好办法。</a:t>
            </a:r>
            <a:endParaRPr lang="zh-CN" altLang="en-US" sz="4400" noProof="1">
              <a:solidFill>
                <a:schemeClr val="accent1">
                  <a:lumMod val="50000"/>
                </a:schemeClr>
              </a:solidFill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06375" y="1500188"/>
            <a:ext cx="3425825" cy="2270125"/>
            <a:chOff x="992120" y="1576539"/>
            <a:chExt cx="3425959" cy="2270765"/>
          </a:xfrm>
        </p:grpSpPr>
        <p:grpSp>
          <p:nvGrpSpPr>
            <p:cNvPr id="14338" name="组合 25"/>
            <p:cNvGrpSpPr>
              <a:grpSpLocks/>
            </p:cNvGrpSpPr>
            <p:nvPr/>
          </p:nvGrpSpPr>
          <p:grpSpPr bwMode="auto"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/>
              <p:cNvSpPr/>
              <p:nvPr/>
            </p:nvSpPr>
            <p:spPr>
              <a:xfrm>
                <a:off x="2919380" y="3381770"/>
                <a:ext cx="198445" cy="8733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1" name="圆角矩形 49"/>
              <p:cNvSpPr/>
              <p:nvPr/>
            </p:nvSpPr>
            <p:spPr>
              <a:xfrm>
                <a:off x="2455812" y="2864099"/>
                <a:ext cx="714403" cy="984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2" name="圆角矩形 50"/>
              <p:cNvSpPr/>
              <p:nvPr/>
            </p:nvSpPr>
            <p:spPr>
              <a:xfrm>
                <a:off x="2514551" y="3034009"/>
                <a:ext cx="785844" cy="9210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3" name="圆角矩形 28"/>
              <p:cNvSpPr/>
              <p:nvPr/>
            </p:nvSpPr>
            <p:spPr>
              <a:xfrm>
                <a:off x="2622505" y="2946672"/>
                <a:ext cx="295287" cy="114332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4" name="圆角矩形 52"/>
              <p:cNvSpPr/>
              <p:nvPr/>
            </p:nvSpPr>
            <p:spPr>
              <a:xfrm>
                <a:off x="2357383" y="3194392"/>
                <a:ext cx="704878" cy="9051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5" name="圆角矩形 28"/>
              <p:cNvSpPr/>
              <p:nvPr/>
            </p:nvSpPr>
            <p:spPr>
              <a:xfrm>
                <a:off x="2725697" y="3105467"/>
                <a:ext cx="187332" cy="114332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14345" name="组合 29"/>
            <p:cNvGrpSpPr>
              <a:grpSpLocks/>
            </p:cNvGrpSpPr>
            <p:nvPr/>
          </p:nvGrpSpPr>
          <p:grpSpPr bwMode="auto"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/>
              <p:cNvSpPr/>
              <p:nvPr/>
            </p:nvSpPr>
            <p:spPr>
              <a:xfrm>
                <a:off x="4636958" y="1213898"/>
                <a:ext cx="714403" cy="984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8" name="圆角矩形 46"/>
              <p:cNvSpPr/>
              <p:nvPr/>
            </p:nvSpPr>
            <p:spPr>
              <a:xfrm>
                <a:off x="4538529" y="1386984"/>
                <a:ext cx="876334" cy="10480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803651" y="1296471"/>
                <a:ext cx="295286" cy="112744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pic>
          <p:nvPicPr>
            <p:cNvPr id="14349" name="图片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92120" y="1576539"/>
              <a:ext cx="3425959" cy="2270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文本框 33"/>
          <p:cNvSpPr txBox="1"/>
          <p:nvPr/>
        </p:nvSpPr>
        <p:spPr>
          <a:xfrm>
            <a:off x="4165600" y="1603375"/>
            <a:ext cx="6365875" cy="4225925"/>
          </a:xfrm>
          <a:prstGeom prst="rect">
            <a:avLst/>
          </a:prstGeom>
          <a:noFill/>
          <a:ln w="63500" cmpd="dbl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 </a:t>
            </a:r>
            <a:r>
              <a:rPr lang="zh-CN" altLang="en-US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下列</a:t>
            </a:r>
            <a:r>
              <a:rPr lang="en-US" altLang="zh-CN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场景中的同学请教问题，为什么没有得到解决呢？</a:t>
            </a:r>
            <a:r>
              <a:rPr lang="zh-CN" altLang="en-US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如果是你，你会怎样请教？</a:t>
            </a:r>
            <a:endParaRPr lang="zh-CN" altLang="en-US" sz="4800" b="1" noProof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45"/>
          <p:cNvGrpSpPr>
            <a:grpSpLocks/>
          </p:cNvGrpSpPr>
          <p:nvPr/>
        </p:nvGrpSpPr>
        <p:grpSpPr bwMode="auto">
          <a:xfrm>
            <a:off x="-163513" y="-185738"/>
            <a:ext cx="5000626" cy="1647826"/>
            <a:chOff x="-163273" y="-185210"/>
            <a:chExt cx="5000198" cy="1647202"/>
          </a:xfrm>
        </p:grpSpPr>
        <p:pic>
          <p:nvPicPr>
            <p:cNvPr id="16386" name="图片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63273" y="-185210"/>
              <a:ext cx="1927862" cy="109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87" name="图片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9339" y="798353"/>
              <a:ext cx="1137045" cy="66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88" name="图片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88900"/>
              <a:ext cx="2298704" cy="137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9" name="文本框 8"/>
            <p:cNvSpPr txBox="1">
              <a:spLocks noChangeArrowheads="1"/>
            </p:cNvSpPr>
            <p:nvPr/>
          </p:nvSpPr>
          <p:spPr bwMode="auto">
            <a:xfrm>
              <a:off x="1870670" y="360682"/>
              <a:ext cx="2966255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3BF2F"/>
                  </a:solidFill>
                  <a:latin typeface="方正稚艺_GBK" pitchFamily="65" charset="-122"/>
                  <a:ea typeface="方正稚艺_GBK" pitchFamily="65" charset="-122"/>
                </a:rPr>
                <a:t>做个小老师</a:t>
              </a:r>
            </a:p>
          </p:txBody>
        </p:sp>
      </p:grpSp>
      <p:sp>
        <p:nvSpPr>
          <p:cNvPr id="16390" name="文本框 147"/>
          <p:cNvSpPr txBox="1">
            <a:spLocks noChangeArrowheads="1"/>
          </p:cNvSpPr>
          <p:nvPr/>
        </p:nvSpPr>
        <p:spPr bwMode="auto">
          <a:xfrm>
            <a:off x="311150" y="1462088"/>
            <a:ext cx="6500813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>
                <a:latin typeface="汉仪中楷简" charset="-122"/>
                <a:ea typeface="汉仪中楷简" charset="-122"/>
              </a:rPr>
              <a:t>    </a:t>
            </a:r>
            <a:r>
              <a:rPr lang="zh-CN" altLang="en-US" sz="4000">
                <a:latin typeface="汉仪中楷简" charset="-122"/>
                <a:ea typeface="汉仪中楷简" charset="-122"/>
              </a:rPr>
              <a:t>妈妈让</a:t>
            </a:r>
            <a:r>
              <a:rPr lang="zh-CN" altLang="en-US" sz="4000">
                <a:latin typeface="汉仪中楷简" charset="-122"/>
                <a:ea typeface="汉仪中楷简" charset="-122"/>
                <a:sym typeface="等线" charset="0"/>
              </a:rPr>
              <a:t>丁丁到商店去</a:t>
            </a:r>
            <a:r>
              <a:rPr lang="zh-CN" altLang="en-US" sz="4000">
                <a:latin typeface="汉仪中楷简" charset="-122"/>
                <a:ea typeface="汉仪中楷简" charset="-122"/>
              </a:rPr>
              <a:t>买无碘食用盐。丁丁到了商店，询问店员食用盐的位置，店员帮他拿了一包。可是，买回家后妈妈却说他买的不是无碘盐。</a:t>
            </a:r>
          </a:p>
        </p:txBody>
      </p:sp>
      <p:pic>
        <p:nvPicPr>
          <p:cNvPr id="16391" name="图片 149"/>
          <p:cNvPicPr>
            <a:picLocks noChangeAspect="1" noChangeArrowheads="1"/>
          </p:cNvPicPr>
          <p:nvPr/>
        </p:nvPicPr>
        <p:blipFill>
          <a:blip r:embed="rId6" cstate="print"/>
          <a:srcRect l="15485" t="33269" r="42447" b="2982"/>
          <a:stretch>
            <a:fillRect/>
          </a:stretch>
        </p:blipFill>
        <p:spPr bwMode="auto">
          <a:xfrm>
            <a:off x="6811963" y="1462088"/>
            <a:ext cx="5180012" cy="46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145"/>
          <p:cNvGrpSpPr>
            <a:grpSpLocks/>
          </p:cNvGrpSpPr>
          <p:nvPr/>
        </p:nvGrpSpPr>
        <p:grpSpPr bwMode="auto">
          <a:xfrm>
            <a:off x="-163513" y="-185738"/>
            <a:ext cx="5000626" cy="1647826"/>
            <a:chOff x="-163273" y="-185210"/>
            <a:chExt cx="5000198" cy="1647202"/>
          </a:xfrm>
        </p:grpSpPr>
        <p:pic>
          <p:nvPicPr>
            <p:cNvPr id="18434" name="图片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63273" y="-185210"/>
              <a:ext cx="1927862" cy="109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5" name="图片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9339" y="798353"/>
              <a:ext cx="1137045" cy="66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6" name="图片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88900"/>
              <a:ext cx="2298704" cy="1373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7" name="文本框 8"/>
            <p:cNvSpPr txBox="1">
              <a:spLocks noChangeArrowheads="1"/>
            </p:cNvSpPr>
            <p:nvPr/>
          </p:nvSpPr>
          <p:spPr bwMode="auto">
            <a:xfrm>
              <a:off x="1870670" y="360682"/>
              <a:ext cx="2966255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03BF2F"/>
                  </a:solidFill>
                  <a:latin typeface="方正稚艺_GBK" pitchFamily="65" charset="-122"/>
                  <a:ea typeface="方正稚艺_GBK" pitchFamily="65" charset="-122"/>
                </a:rPr>
                <a:t>做个小老师</a:t>
              </a:r>
            </a:p>
          </p:txBody>
        </p:sp>
      </p:grpSp>
      <p:sp>
        <p:nvSpPr>
          <p:cNvPr id="18438" name="文本框 147"/>
          <p:cNvSpPr txBox="1">
            <a:spLocks noChangeArrowheads="1"/>
          </p:cNvSpPr>
          <p:nvPr/>
        </p:nvSpPr>
        <p:spPr bwMode="auto">
          <a:xfrm>
            <a:off x="393700" y="1892300"/>
            <a:ext cx="5491163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>
                <a:solidFill>
                  <a:srgbClr val="7030A0"/>
                </a:solidFill>
                <a:latin typeface="汉仪中楷简" charset="-122"/>
                <a:ea typeface="汉仪中楷简" charset="-122"/>
              </a:rPr>
              <a:t>一定要说清问题</a:t>
            </a:r>
          </a:p>
        </p:txBody>
      </p:sp>
      <p:pic>
        <p:nvPicPr>
          <p:cNvPr id="18439" name="图片 149"/>
          <p:cNvPicPr>
            <a:picLocks noChangeAspect="1" noChangeArrowheads="1"/>
          </p:cNvPicPr>
          <p:nvPr/>
        </p:nvPicPr>
        <p:blipFill>
          <a:blip r:embed="rId6" cstate="print"/>
          <a:srcRect l="15485" t="33269" r="42447" b="2982"/>
          <a:stretch>
            <a:fillRect/>
          </a:stretch>
        </p:blipFill>
        <p:spPr bwMode="auto">
          <a:xfrm>
            <a:off x="5884863" y="1006475"/>
            <a:ext cx="6022975" cy="519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93700" y="3155950"/>
            <a:ext cx="4965700" cy="31924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阿姨，您好。请问一下，无碘食用盐放在哪里？可以</a:t>
            </a:r>
            <a:r>
              <a:rPr lang="zh-CN" altLang="en-US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您</a:t>
            </a:r>
            <a:r>
              <a:rPr lang="zh-CN" altLang="en-US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帮我找一下吗？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2023</Words>
  <Application>Microsoft Office PowerPoint</Application>
  <PresentationFormat>自定义</PresentationFormat>
  <Paragraphs>213</Paragraphs>
  <Slides>36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2" baseType="lpstr">
      <vt:lpstr>Arial</vt:lpstr>
      <vt:lpstr>宋体</vt:lpstr>
      <vt:lpstr>Wingdings</vt:lpstr>
      <vt:lpstr>汉仪中圆简</vt:lpstr>
      <vt:lpstr>汉仪中楷简</vt:lpstr>
      <vt:lpstr>楷体</vt:lpstr>
      <vt:lpstr>方正稚艺_GBK</vt:lpstr>
      <vt:lpstr>微软雅黑</vt:lpstr>
      <vt:lpstr>Arial Unicode MS</vt:lpstr>
      <vt:lpstr>Calibri</vt:lpstr>
      <vt:lpstr>Arial Narrow</vt:lpstr>
      <vt:lpstr>Bell MT</vt:lpstr>
      <vt:lpstr>等线</vt:lpstr>
      <vt:lpstr>E-B7</vt:lpstr>
      <vt:lpstr>等线 Light</vt:lpstr>
      <vt:lpstr>0</vt:lpstr>
      <vt:lpstr>27.1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27.1</dc:title>
  <dc:creator>Administrator</dc:creator>
  <cp:lastModifiedBy>Administrator</cp:lastModifiedBy>
  <cp:revision>127</cp:revision>
  <dcterms:created xsi:type="dcterms:W3CDTF">2016-11-03T14:36:00Z</dcterms:created>
  <dcterms:modified xsi:type="dcterms:W3CDTF">2018-08-09T04:14:14Z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