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  <p:sldId id="268" r:id="rId10"/>
    <p:sldId id="264" r:id="rId11"/>
    <p:sldId id="265" r:id="rId12"/>
    <p:sldId id="269" r:id="rId13"/>
    <p:sldId id="266" r:id="rId14"/>
    <p:sldId id="270" r:id="rId15"/>
    <p:sldId id="267" r:id="rId16"/>
    <p:sldId id="271" r:id="rId17"/>
    <p:sldId id="276" r:id="rId18"/>
    <p:sldId id="272" r:id="rId19"/>
    <p:sldId id="277" r:id="rId20"/>
    <p:sldId id="273" r:id="rId21"/>
    <p:sldId id="278" r:id="rId22"/>
    <p:sldId id="274" r:id="rId23"/>
    <p:sldId id="275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07"/>
  </p:normalViewPr>
  <p:slideViewPr>
    <p:cSldViewPr snapToGrid="0" snapToObjects="1">
      <p:cViewPr varScale="1">
        <p:scale>
          <a:sx n="90" d="100"/>
          <a:sy n="90" d="100"/>
        </p:scale>
        <p:origin x="264" y="5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FB8AE6-C4E0-C94B-B824-D14565D21AB0}" type="datetimeFigureOut">
              <a:rPr kumimoji="1" lang="zh-CN" altLang="en-US" smtClean="0"/>
              <a:t>2017/3/18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9A2D7A-6835-8145-B2E3-0A71ACC0D7F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45224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70AAE-89B1-B64C-9598-C31025724765}" type="datetimeFigureOut">
              <a:rPr kumimoji="1" lang="zh-CN" altLang="en-US" smtClean="0"/>
              <a:t>2017/3/18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D164-4F8F-834A-BE70-29CA54B83F1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57579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70AAE-89B1-B64C-9598-C31025724765}" type="datetimeFigureOut">
              <a:rPr kumimoji="1" lang="zh-CN" altLang="en-US" smtClean="0"/>
              <a:t>2017/3/18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D164-4F8F-834A-BE70-29CA54B83F1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56322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70AAE-89B1-B64C-9598-C31025724765}" type="datetimeFigureOut">
              <a:rPr kumimoji="1" lang="zh-CN" altLang="en-US" smtClean="0"/>
              <a:t>2017/3/18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D164-4F8F-834A-BE70-29CA54B83F1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6924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70AAE-89B1-B64C-9598-C31025724765}" type="datetimeFigureOut">
              <a:rPr kumimoji="1" lang="zh-CN" altLang="en-US" smtClean="0"/>
              <a:t>2017/3/18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D164-4F8F-834A-BE70-29CA54B83F1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938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70AAE-89B1-B64C-9598-C31025724765}" type="datetimeFigureOut">
              <a:rPr kumimoji="1" lang="zh-CN" altLang="en-US" smtClean="0"/>
              <a:t>2017/3/18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D164-4F8F-834A-BE70-29CA54B83F1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84229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70AAE-89B1-B64C-9598-C31025724765}" type="datetimeFigureOut">
              <a:rPr kumimoji="1" lang="zh-CN" altLang="en-US" smtClean="0"/>
              <a:t>2017/3/18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D164-4F8F-834A-BE70-29CA54B83F1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64751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70AAE-89B1-B64C-9598-C31025724765}" type="datetimeFigureOut">
              <a:rPr kumimoji="1" lang="zh-CN" altLang="en-US" smtClean="0"/>
              <a:t>2017/3/18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D164-4F8F-834A-BE70-29CA54B83F1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51848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70AAE-89B1-B64C-9598-C31025724765}" type="datetimeFigureOut">
              <a:rPr kumimoji="1" lang="zh-CN" altLang="en-US" smtClean="0"/>
              <a:t>2017/3/18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D164-4F8F-834A-BE70-29CA54B83F1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29898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70AAE-89B1-B64C-9598-C31025724765}" type="datetimeFigureOut">
              <a:rPr kumimoji="1" lang="zh-CN" altLang="en-US" smtClean="0"/>
              <a:t>2017/3/18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D164-4F8F-834A-BE70-29CA54B83F1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5623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70AAE-89B1-B64C-9598-C31025724765}" type="datetimeFigureOut">
              <a:rPr kumimoji="1" lang="zh-CN" altLang="en-US" smtClean="0"/>
              <a:t>2017/3/18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D164-4F8F-834A-BE70-29CA54B83F1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42877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70AAE-89B1-B64C-9598-C31025724765}" type="datetimeFigureOut">
              <a:rPr kumimoji="1" lang="zh-CN" altLang="en-US" smtClean="0"/>
              <a:t>2017/3/18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2D164-4F8F-834A-BE70-29CA54B83F1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52838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A70AAE-89B1-B64C-9598-C31025724765}" type="datetimeFigureOut">
              <a:rPr kumimoji="1" lang="zh-CN" altLang="en-US" smtClean="0"/>
              <a:t>2017/3/18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32D164-4F8F-834A-BE70-29CA54B83F1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58628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Relationship Id="rId3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11" Type="http://schemas.microsoft.com/office/2007/relationships/hdphoto" Target="../media/hdphoto6.wdp"/><Relationship Id="rId1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g"/><Relationship Id="rId3" Type="http://schemas.openxmlformats.org/officeDocument/2006/relationships/image" Target="../media/image16.jpg"/><Relationship Id="rId4" Type="http://schemas.openxmlformats.org/officeDocument/2006/relationships/image" Target="../media/image17.jpeg"/><Relationship Id="rId5" Type="http://schemas.microsoft.com/office/2007/relationships/hdphoto" Target="../media/hdphoto3.wdp"/><Relationship Id="rId6" Type="http://schemas.openxmlformats.org/officeDocument/2006/relationships/image" Target="../media/image18.jpeg"/><Relationship Id="rId7" Type="http://schemas.microsoft.com/office/2007/relationships/hdphoto" Target="../media/hdphoto4.wdp"/><Relationship Id="rId8" Type="http://schemas.openxmlformats.org/officeDocument/2006/relationships/image" Target="../media/image19.jpeg"/><Relationship Id="rId9" Type="http://schemas.microsoft.com/office/2007/relationships/hdphoto" Target="../media/hdphoto5.wdp"/><Relationship Id="rId10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Relationship Id="rId3" Type="http://schemas.openxmlformats.org/officeDocument/2006/relationships/image" Target="../media/image8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Relationship Id="rId3" Type="http://schemas.openxmlformats.org/officeDocument/2006/relationships/image" Target="../media/image8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Relationship Id="rId3" Type="http://schemas.openxmlformats.org/officeDocument/2006/relationships/image" Target="../media/image5.jp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4" Type="http://schemas.openxmlformats.org/officeDocument/2006/relationships/image" Target="../media/image24.tiff"/><Relationship Id="rId5" Type="http://schemas.openxmlformats.org/officeDocument/2006/relationships/image" Target="../media/image15.jpg"/><Relationship Id="rId6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Relationship Id="rId3" Type="http://schemas.openxmlformats.org/officeDocument/2006/relationships/image" Target="../media/image5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4" Type="http://schemas.openxmlformats.org/officeDocument/2006/relationships/image" Target="../media/image25.jpeg"/><Relationship Id="rId5" Type="http://schemas.microsoft.com/office/2007/relationships/hdphoto" Target="../media/hdphoto8.wdp"/><Relationship Id="rId6" Type="http://schemas.openxmlformats.org/officeDocument/2006/relationships/image" Target="../media/image26.jpeg"/><Relationship Id="rId7" Type="http://schemas.microsoft.com/office/2007/relationships/hdphoto" Target="../media/hdphoto9.wdp"/><Relationship Id="rId8" Type="http://schemas.openxmlformats.org/officeDocument/2006/relationships/image" Target="../media/image27.tiff"/><Relationship Id="rId9" Type="http://schemas.openxmlformats.org/officeDocument/2006/relationships/image" Target="../media/image28.jpg"/><Relationship Id="rId10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Relationship Id="rId3" Type="http://schemas.openxmlformats.org/officeDocument/2006/relationships/image" Target="../media/image5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Relationship Id="rId3" Type="http://schemas.openxmlformats.org/officeDocument/2006/relationships/image" Target="../media/image5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9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4" Type="http://schemas.openxmlformats.org/officeDocument/2006/relationships/image" Target="../media/image30.jpeg"/><Relationship Id="rId5" Type="http://schemas.microsoft.com/office/2007/relationships/hdphoto" Target="../media/hdphoto10.wdp"/><Relationship Id="rId6" Type="http://schemas.openxmlformats.org/officeDocument/2006/relationships/image" Target="../media/image31.jpeg"/><Relationship Id="rId7" Type="http://schemas.microsoft.com/office/2007/relationships/hdphoto" Target="../media/hdphoto11.wdp"/><Relationship Id="rId8" Type="http://schemas.openxmlformats.org/officeDocument/2006/relationships/image" Target="../media/image32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9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9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microsoft.com/office/2007/relationships/hdphoto" Target="../media/hdphoto1.wdp"/><Relationship Id="rId5" Type="http://schemas.openxmlformats.org/officeDocument/2006/relationships/image" Target="../media/image13.png"/><Relationship Id="rId6" Type="http://schemas.microsoft.com/office/2007/relationships/hdphoto" Target="../media/hdphoto2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4" Type="http://schemas.openxmlformats.org/officeDocument/2006/relationships/image" Target="../media/image35.tiff"/><Relationship Id="rId5" Type="http://schemas.openxmlformats.org/officeDocument/2006/relationships/image" Target="../media/image36.tiff"/><Relationship Id="rId6" Type="http://schemas.openxmlformats.org/officeDocument/2006/relationships/image" Target="../media/image37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microsoft.com/office/2007/relationships/hdphoto" Target="../media/hdphoto1.wdp"/><Relationship Id="rId5" Type="http://schemas.openxmlformats.org/officeDocument/2006/relationships/image" Target="../media/image13.png"/><Relationship Id="rId6" Type="http://schemas.microsoft.com/office/2007/relationships/hdphoto" Target="../media/hdphoto2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6.jpg"/><Relationship Id="rId5" Type="http://schemas.openxmlformats.org/officeDocument/2006/relationships/image" Target="../media/image7.jpg"/><Relationship Id="rId6" Type="http://schemas.openxmlformats.org/officeDocument/2006/relationships/image" Target="../media/image8.jpg"/><Relationship Id="rId7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6.jpg"/><Relationship Id="rId5" Type="http://schemas.openxmlformats.org/officeDocument/2006/relationships/image" Target="../media/image7.jpg"/><Relationship Id="rId6" Type="http://schemas.openxmlformats.org/officeDocument/2006/relationships/image" Target="../media/image8.jpg"/><Relationship Id="rId7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microsoft.com/office/2007/relationships/hdphoto" Target="../media/hdphoto1.wdp"/><Relationship Id="rId5" Type="http://schemas.openxmlformats.org/officeDocument/2006/relationships/image" Target="../media/image13.png"/><Relationship Id="rId6" Type="http://schemas.microsoft.com/office/2007/relationships/hdphoto" Target="../media/hdphoto2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microsoft.com/office/2007/relationships/hdphoto" Target="../media/hdphoto1.wdp"/><Relationship Id="rId5" Type="http://schemas.openxmlformats.org/officeDocument/2006/relationships/image" Target="../media/image13.png"/><Relationship Id="rId6" Type="http://schemas.microsoft.com/office/2007/relationships/hdphoto" Target="../media/hdphoto2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75834" y="334628"/>
            <a:ext cx="669707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solidFill>
                  <a:srgbClr val="00B050"/>
                </a:solidFill>
                <a:latin typeface="STXingkai" charset="-122"/>
                <a:ea typeface="STXingkai" charset="-122"/>
                <a:cs typeface="STXingkai" charset="-122"/>
              </a:rPr>
              <a:t>奇幻</a:t>
            </a:r>
            <a:r>
              <a:rPr kumimoji="1" lang="zh-CN" altLang="en-US" sz="6000" smtClean="0">
                <a:solidFill>
                  <a:srgbClr val="00B050"/>
                </a:solidFill>
                <a:latin typeface="STXingkai" charset="-122"/>
                <a:ea typeface="STXingkai" charset="-122"/>
                <a:cs typeface="STXingkai" charset="-122"/>
              </a:rPr>
              <a:t>森林，欢迎你！</a:t>
            </a:r>
            <a:endParaRPr kumimoji="1" lang="zh-CN" altLang="en-US" sz="6000">
              <a:solidFill>
                <a:srgbClr val="00B050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3420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2904" y="894738"/>
            <a:ext cx="5112085" cy="35449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688" y="894737"/>
            <a:ext cx="4931216" cy="35449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6221" y="5197935"/>
            <a:ext cx="120877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5400" dirty="0" smtClean="0">
                <a:latin typeface="KaiTi" charset="-122"/>
                <a:ea typeface="KaiTi" charset="-122"/>
                <a:cs typeface="KaiTi" charset="-122"/>
              </a:rPr>
              <a:t>蜻蜓半空展翅飞，蝴蝶花间</a:t>
            </a:r>
            <a:r>
              <a:rPr kumimoji="1" lang="zh-CN" altLang="en-US" sz="5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捉迷藏</a:t>
            </a:r>
            <a:r>
              <a:rPr kumimoji="1" lang="zh-CN" altLang="en-US" sz="5400" dirty="0" smtClean="0">
                <a:latin typeface="KaiTi" charset="-122"/>
                <a:ea typeface="KaiTi" charset="-122"/>
                <a:cs typeface="KaiTi" charset="-122"/>
              </a:rPr>
              <a:t>。</a:t>
            </a:r>
            <a:endParaRPr kumimoji="1" lang="en-US" altLang="zh-CN" sz="5400" dirty="0" smtClean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857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0220" y="3407762"/>
            <a:ext cx="1031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660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捉</a:t>
            </a:r>
            <a:endParaRPr lang="zh-CN" altLang="en-US" sz="6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85" y="3173023"/>
            <a:ext cx="1695516" cy="157747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8120" y="3173023"/>
            <a:ext cx="1695516" cy="15774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85" y="2128554"/>
            <a:ext cx="3330551" cy="9271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378817" y="2128554"/>
            <a:ext cx="39222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400" dirty="0" err="1" smtClean="0">
                <a:solidFill>
                  <a:srgbClr val="7030A0"/>
                </a:solidFill>
              </a:rPr>
              <a:t>m</a:t>
            </a:r>
            <a:r>
              <a:rPr kumimoji="1" lang="en-US" altLang="zh-CN" sz="4400" dirty="0" err="1" smtClean="0">
                <a:solidFill>
                  <a:srgbClr val="FF7E79"/>
                </a:solidFill>
              </a:rPr>
              <a:t>í</a:t>
            </a:r>
            <a:r>
              <a:rPr kumimoji="1" lang="zh-CN" altLang="en-US" sz="4400" dirty="0" smtClean="0">
                <a:solidFill>
                  <a:srgbClr val="FF0000"/>
                </a:solidFill>
              </a:rPr>
              <a:t>      </a:t>
            </a:r>
            <a:r>
              <a:rPr kumimoji="1" lang="en-US" altLang="zh-CN" sz="4400" dirty="0" err="1" smtClean="0">
                <a:solidFill>
                  <a:srgbClr val="7030A0"/>
                </a:solidFill>
              </a:rPr>
              <a:t>c</a:t>
            </a:r>
            <a:r>
              <a:rPr kumimoji="1" lang="en-US" altLang="zh-CN" sz="4400" dirty="0" err="1" smtClean="0">
                <a:solidFill>
                  <a:srgbClr val="FF7E79"/>
                </a:solidFill>
                <a:latin typeface="SimSun" charset="-122"/>
                <a:ea typeface="SimSun" charset="-122"/>
                <a:cs typeface="SimSun" charset="-122"/>
              </a:rPr>
              <a:t>á</a:t>
            </a:r>
            <a:r>
              <a:rPr kumimoji="1" lang="en-US" altLang="zh-CN" sz="4400" dirty="0" err="1" smtClean="0">
                <a:solidFill>
                  <a:srgbClr val="FF7E79"/>
                </a:solidFill>
              </a:rPr>
              <a:t>ng</a:t>
            </a:r>
            <a:endParaRPr kumimoji="1" lang="zh-CN" altLang="en-US" sz="4400" dirty="0">
              <a:solidFill>
                <a:srgbClr val="FF7E79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31271" y="3173023"/>
            <a:ext cx="1507089" cy="149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dirty="0" smtClean="0">
                <a:latin typeface="KaiTi" charset="-122"/>
                <a:ea typeface="KaiTi" charset="-122"/>
                <a:cs typeface="KaiTi" charset="-122"/>
              </a:rPr>
              <a:t>迷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96546" y="3170745"/>
            <a:ext cx="14824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smtClean="0">
                <a:latin typeface="KaiTi" charset="-122"/>
                <a:ea typeface="KaiTi" charset="-122"/>
                <a:cs typeface="KaiTi" charset="-122"/>
              </a:rPr>
              <a:t>藏</a:t>
            </a:r>
            <a:endParaRPr kumimoji="1" lang="zh-CN" altLang="en-US" sz="880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89740" y="1255323"/>
            <a:ext cx="1879600" cy="19177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57968" y="1478575"/>
            <a:ext cx="3799039" cy="146116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89740" y="3754521"/>
            <a:ext cx="1879600" cy="18288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57968" y="4066262"/>
            <a:ext cx="3799039" cy="12053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016" y="673768"/>
            <a:ext cx="7255041" cy="549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147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2904" y="894738"/>
            <a:ext cx="5112085" cy="35449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688" y="894737"/>
            <a:ext cx="4931216" cy="35449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6221" y="5197935"/>
            <a:ext cx="120877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5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蜻蜓</a:t>
            </a:r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半空</a:t>
            </a:r>
            <a:r>
              <a:rPr kumimoji="1" lang="zh-CN" altLang="en-US" sz="5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展翅</a:t>
            </a:r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飞，</a:t>
            </a:r>
            <a:r>
              <a:rPr kumimoji="1" lang="zh-CN" altLang="en-US" sz="5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蝴蝶</a:t>
            </a:r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花间</a:t>
            </a:r>
            <a:r>
              <a:rPr kumimoji="1" lang="zh-CN" altLang="en-US" sz="5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捉迷藏</a:t>
            </a:r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693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44189" y="2310063"/>
            <a:ext cx="410276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蜻蜓展翅</a:t>
            </a:r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60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蝴蝶飞舞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99746" y="1888957"/>
            <a:ext cx="3132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FF0000"/>
                </a:solidFill>
              </a:rPr>
              <a:t>zh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ǎ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n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chì</a:t>
            </a:r>
            <a:endParaRPr kumimoji="1"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18419" y="3624879"/>
            <a:ext cx="3132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smtClean="0">
                <a:solidFill>
                  <a:srgbClr val="FF0000"/>
                </a:solidFill>
              </a:rPr>
              <a:t>wǔ</a:t>
            </a:r>
            <a:endParaRPr kumimoji="1"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50468" y="3624879"/>
            <a:ext cx="3132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smtClean="0">
                <a:solidFill>
                  <a:srgbClr val="FF0000"/>
                </a:solidFill>
              </a:rPr>
              <a:t>hú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dié</a:t>
            </a:r>
            <a:endParaRPr kumimoji="1" lang="zh-CN" alt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99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2904" y="894738"/>
            <a:ext cx="5112085" cy="35449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688" y="894737"/>
            <a:ext cx="4931216" cy="35449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6221" y="5197935"/>
            <a:ext cx="120877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蜻蜓半空展翅飞，蝴蝶花间捉迷藏。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024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043" y="743534"/>
            <a:ext cx="4990492" cy="3178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535" y="743533"/>
            <a:ext cx="5173535" cy="31787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0043" y="5113712"/>
            <a:ext cx="123670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5400" dirty="0" smtClean="0">
                <a:latin typeface="KaiTi" charset="-122"/>
                <a:ea typeface="KaiTi" charset="-122"/>
                <a:cs typeface="KaiTi" charset="-122"/>
              </a:rPr>
              <a:t>蚯蚓土里</a:t>
            </a:r>
            <a:r>
              <a:rPr kumimoji="1" lang="zh-CN" altLang="en-US" sz="5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造</a:t>
            </a:r>
            <a:r>
              <a:rPr kumimoji="1" lang="zh-CN" altLang="en-US" sz="5400" dirty="0" smtClean="0">
                <a:latin typeface="KaiTi" charset="-122"/>
                <a:ea typeface="KaiTi" charset="-122"/>
                <a:cs typeface="KaiTi" charset="-122"/>
              </a:rPr>
              <a:t>宫殿，蚂蚁地上运粮食。</a:t>
            </a:r>
            <a:endParaRPr kumimoji="1" lang="en-US" altLang="zh-CN" sz="5400" dirty="0" smtClean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044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98431" y="156411"/>
            <a:ext cx="5317957" cy="25303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5768" y="2686718"/>
            <a:ext cx="6015790" cy="41712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416" y="2910305"/>
            <a:ext cx="2006600" cy="1866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416" y="1759618"/>
            <a:ext cx="2006600" cy="9271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46037" y="1759618"/>
            <a:ext cx="151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400" dirty="0" err="1" smtClean="0">
                <a:solidFill>
                  <a:srgbClr val="7030A0"/>
                </a:solidFill>
              </a:rPr>
              <a:t>z</a:t>
            </a:r>
            <a:r>
              <a:rPr kumimoji="1" lang="en-US" altLang="zh-CN" sz="4400" dirty="0" err="1" smtClean="0">
                <a:solidFill>
                  <a:srgbClr val="FF7E79"/>
                </a:solidFill>
                <a:latin typeface="SimSun" charset="-122"/>
                <a:ea typeface="SimSun" charset="-122"/>
                <a:cs typeface="SimSun" charset="-122"/>
              </a:rPr>
              <a:t>à</a:t>
            </a:r>
            <a:r>
              <a:rPr kumimoji="1" lang="en-US" altLang="zh-CN" sz="4400" dirty="0" err="1" smtClean="0">
                <a:solidFill>
                  <a:srgbClr val="FF7E79"/>
                </a:solidFill>
              </a:rPr>
              <a:t>o</a:t>
            </a:r>
            <a:endParaRPr kumimoji="1" lang="zh-CN" altLang="en-US" sz="4400" dirty="0">
              <a:solidFill>
                <a:srgbClr val="FF7E79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40832" y="2995863"/>
            <a:ext cx="1427747" cy="1663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0000" smtClean="0">
                <a:latin typeface="KaiTi" charset="-122"/>
                <a:ea typeface="KaiTi" charset="-122"/>
                <a:cs typeface="KaiTi" charset="-122"/>
              </a:rPr>
              <a:t>造</a:t>
            </a:r>
            <a:endParaRPr kumimoji="1" lang="zh-CN" altLang="en-US" sz="1000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4853" y="5474368"/>
            <a:ext cx="47284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造纸 造船 </a:t>
            </a:r>
            <a:r>
              <a:rPr kumimoji="1" lang="zh-CN" altLang="en-US" sz="3600" smtClean="0">
                <a:latin typeface="KaiTi" charset="-122"/>
                <a:ea typeface="KaiTi" charset="-122"/>
                <a:cs typeface="KaiTi" charset="-122"/>
              </a:rPr>
              <a:t>创造 造句</a:t>
            </a:r>
            <a:endParaRPr kumimoji="1" lang="zh-CN" altLang="en-US" sz="360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765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043" y="743534"/>
            <a:ext cx="4990492" cy="3178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535" y="743533"/>
            <a:ext cx="5173535" cy="31787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0043" y="5113712"/>
            <a:ext cx="123670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蚯蚓土里造宫殿，蚂蚁地上运</a:t>
            </a:r>
            <a:r>
              <a:rPr kumimoji="1" lang="zh-CN" altLang="en-US" sz="5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粮食</a:t>
            </a:r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113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833" y="3136928"/>
            <a:ext cx="1695516" cy="157747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868" y="3136928"/>
            <a:ext cx="1695516" cy="15774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833" y="2092459"/>
            <a:ext cx="3330551" cy="9271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43001" y="2092459"/>
            <a:ext cx="40618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400" dirty="0" err="1" smtClean="0">
                <a:solidFill>
                  <a:srgbClr val="7030A0"/>
                </a:solidFill>
              </a:rPr>
              <a:t>l</a:t>
            </a:r>
            <a:r>
              <a:rPr kumimoji="1" lang="en-US" altLang="zh-CN" sz="4400" dirty="0" err="1" smtClean="0">
                <a:solidFill>
                  <a:srgbClr val="FFC000"/>
                </a:solidFill>
              </a:rPr>
              <a:t>i</a:t>
            </a:r>
            <a:r>
              <a:rPr kumimoji="1" lang="en-US" altLang="zh-CN" sz="4400" dirty="0" err="1" smtClean="0">
                <a:solidFill>
                  <a:srgbClr val="FF7E79"/>
                </a:solidFill>
                <a:latin typeface="SimSun" charset="-122"/>
                <a:ea typeface="SimSun" charset="-122"/>
                <a:cs typeface="SimSun" charset="-122"/>
              </a:rPr>
              <a:t>á</a:t>
            </a:r>
            <a:r>
              <a:rPr kumimoji="1" lang="en-US" altLang="zh-CN" sz="4400" dirty="0" err="1" smtClean="0">
                <a:solidFill>
                  <a:srgbClr val="FF7E79"/>
                </a:solidFill>
              </a:rPr>
              <a:t>ng</a:t>
            </a:r>
            <a:r>
              <a:rPr kumimoji="1" lang="zh-CN" altLang="en-US" sz="4400" dirty="0" smtClean="0">
                <a:solidFill>
                  <a:srgbClr val="7030A0"/>
                </a:solidFill>
              </a:rPr>
              <a:t>   </a:t>
            </a:r>
            <a:r>
              <a:rPr kumimoji="1" lang="en-US" altLang="zh-CN" sz="4400" dirty="0" err="1" smtClean="0">
                <a:solidFill>
                  <a:srgbClr val="7030A0"/>
                </a:solidFill>
              </a:rPr>
              <a:t>sh</a:t>
            </a:r>
            <a:r>
              <a:rPr kumimoji="1" lang="en-US" altLang="zh-CN" sz="4400" dirty="0" err="1" smtClean="0">
                <a:solidFill>
                  <a:srgbClr val="FF7E79"/>
                </a:solidFill>
              </a:rPr>
              <a:t>í</a:t>
            </a:r>
            <a:endParaRPr kumimoji="1" lang="zh-CN" altLang="en-US" sz="4400" dirty="0">
              <a:solidFill>
                <a:srgbClr val="FF7E79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8779" y="3136928"/>
            <a:ext cx="148332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smtClean="0">
                <a:latin typeface="KaiTi" charset="-122"/>
                <a:ea typeface="KaiTi" charset="-122"/>
                <a:cs typeface="KaiTi" charset="-122"/>
              </a:rPr>
              <a:t>粮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24054" y="3134650"/>
            <a:ext cx="14586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smtClean="0">
                <a:latin typeface="KaiTi" charset="-122"/>
                <a:ea typeface="KaiTi" charset="-122"/>
                <a:cs typeface="KaiTi" charset="-122"/>
              </a:rPr>
              <a:t>食</a:t>
            </a:r>
            <a:endParaRPr kumimoji="1" lang="zh-CN" altLang="en-US" sz="880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2154" y="532006"/>
            <a:ext cx="1790700" cy="18542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02854" y="667059"/>
            <a:ext cx="5269708" cy="15092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12154" y="2833825"/>
            <a:ext cx="7060408" cy="34947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758" y="3309519"/>
            <a:ext cx="7331242" cy="35484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758" y="0"/>
            <a:ext cx="7331242" cy="3874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428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043" y="743534"/>
            <a:ext cx="4990492" cy="3178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535" y="743533"/>
            <a:ext cx="5173535" cy="31787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0043" y="5113712"/>
            <a:ext cx="123670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5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蚯蚓</a:t>
            </a:r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土里</a:t>
            </a:r>
            <a:r>
              <a:rPr kumimoji="1" lang="zh-CN" altLang="en-US" sz="5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造宫殿</a:t>
            </a:r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，</a:t>
            </a:r>
            <a:r>
              <a:rPr kumimoji="1" lang="zh-CN" altLang="en-US" sz="5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蚂蚁</a:t>
            </a:r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地上</a:t>
            </a:r>
            <a:r>
              <a:rPr kumimoji="1" lang="zh-CN" altLang="en-US" sz="5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运粮食</a:t>
            </a:r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317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5807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68252" y="2201778"/>
            <a:ext cx="410276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蚯蚓松土</a:t>
            </a:r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60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蚂蚁搬家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74531" y="1722694"/>
            <a:ext cx="4501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smtClean="0">
                <a:solidFill>
                  <a:srgbClr val="FF0000"/>
                </a:solidFill>
              </a:rPr>
              <a:t>qiū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yǐn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sōng</a:t>
            </a:r>
            <a:endParaRPr kumimoji="1"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42383" y="3542622"/>
            <a:ext cx="17345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smtClean="0">
                <a:solidFill>
                  <a:srgbClr val="FF0000"/>
                </a:solidFill>
              </a:rPr>
              <a:t>bān</a:t>
            </a:r>
            <a:endParaRPr kumimoji="1" lang="zh-CN" alt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89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043" y="743534"/>
            <a:ext cx="4990492" cy="3178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535" y="743533"/>
            <a:ext cx="5173535" cy="31787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0043" y="5113712"/>
            <a:ext cx="123670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蚯蚓土里造宫殿，蚂蚁地上运粮食。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44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809" y="671441"/>
            <a:ext cx="5080627" cy="29019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436" y="671441"/>
            <a:ext cx="4948480" cy="29019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809" y="4787355"/>
            <a:ext cx="115450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5400" dirty="0" smtClean="0">
                <a:latin typeface="KaiTi" charset="-122"/>
                <a:ea typeface="KaiTi" charset="-122"/>
                <a:cs typeface="KaiTi" charset="-122"/>
              </a:rPr>
              <a:t>蝌蚪池中游得欢，蜘蛛房前结</a:t>
            </a:r>
            <a:r>
              <a:rPr kumimoji="1" lang="zh-CN" altLang="en-US" sz="5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网</a:t>
            </a:r>
            <a:r>
              <a:rPr kumimoji="1" lang="zh-CN" altLang="en-US" sz="5400" dirty="0" smtClean="0">
                <a:latin typeface="KaiTi" charset="-122"/>
                <a:ea typeface="KaiTi" charset="-122"/>
                <a:cs typeface="KaiTi" charset="-122"/>
              </a:rPr>
              <a:t>忙。</a:t>
            </a:r>
            <a:endParaRPr kumimoji="1" lang="zh-CN" altLang="en-US" sz="54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742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624" y="3143983"/>
            <a:ext cx="2006600" cy="1866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624" y="1993296"/>
            <a:ext cx="2006600" cy="9271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40040" y="1993296"/>
            <a:ext cx="28267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400" dirty="0" err="1" smtClean="0">
                <a:solidFill>
                  <a:srgbClr val="7030A0"/>
                </a:solidFill>
              </a:rPr>
              <a:t>w</a:t>
            </a:r>
            <a:r>
              <a:rPr kumimoji="1" lang="en-US" altLang="zh-CN" sz="4400" dirty="0" err="1" smtClean="0">
                <a:solidFill>
                  <a:srgbClr val="FF7E79"/>
                </a:solidFill>
                <a:latin typeface="SimSun" charset="-122"/>
                <a:ea typeface="SimSun" charset="-122"/>
                <a:cs typeface="SimSun" charset="-122"/>
              </a:rPr>
              <a:t>ǎ</a:t>
            </a:r>
            <a:r>
              <a:rPr kumimoji="1" lang="en-US" altLang="zh-CN" sz="4400" dirty="0" err="1" smtClean="0">
                <a:solidFill>
                  <a:srgbClr val="FF7E79"/>
                </a:solidFill>
              </a:rPr>
              <a:t>ng</a:t>
            </a:r>
            <a:endParaRPr kumimoji="1" lang="zh-CN" altLang="en-US" sz="4400" dirty="0">
              <a:solidFill>
                <a:srgbClr val="FF7E79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40040" y="3229541"/>
            <a:ext cx="14277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0000" smtClean="0">
                <a:latin typeface="KaiTi" charset="-122"/>
                <a:ea typeface="KaiTi" charset="-122"/>
                <a:cs typeface="KaiTi" charset="-122"/>
              </a:rPr>
              <a:t>网</a:t>
            </a:r>
            <a:endParaRPr kumimoji="1" lang="zh-CN" altLang="en-US" sz="1000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25188" y="2273969"/>
            <a:ext cx="6813885" cy="456692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27821" y="0"/>
            <a:ext cx="4632157" cy="22712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432" y="17109"/>
            <a:ext cx="7836568" cy="6840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01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809" y="671441"/>
            <a:ext cx="5080627" cy="29019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436" y="671441"/>
            <a:ext cx="4948480" cy="29019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809" y="4787355"/>
            <a:ext cx="115450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5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蝌蚪</a:t>
            </a:r>
            <a:r>
              <a:rPr kumimoji="1" lang="zh-CN" altLang="en-US" sz="5400" dirty="0" smtClean="0">
                <a:latin typeface="KaiTi" charset="-122"/>
                <a:ea typeface="KaiTi" charset="-122"/>
                <a:cs typeface="KaiTi" charset="-122"/>
              </a:rPr>
              <a:t>池中</a:t>
            </a:r>
            <a:r>
              <a:rPr kumimoji="1" lang="zh-CN" altLang="en-US" sz="5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游得欢</a:t>
            </a:r>
            <a:r>
              <a:rPr kumimoji="1" lang="zh-CN" altLang="en-US" sz="5400" dirty="0" smtClean="0">
                <a:latin typeface="KaiTi" charset="-122"/>
                <a:ea typeface="KaiTi" charset="-122"/>
                <a:cs typeface="KaiTi" charset="-122"/>
              </a:rPr>
              <a:t>，</a:t>
            </a:r>
            <a:r>
              <a:rPr kumimoji="1" lang="zh-CN" altLang="en-US" sz="5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蜘蛛</a:t>
            </a:r>
            <a:r>
              <a:rPr kumimoji="1" lang="zh-CN" altLang="en-US" sz="5400" dirty="0" smtClean="0">
                <a:latin typeface="KaiTi" charset="-122"/>
                <a:ea typeface="KaiTi" charset="-122"/>
                <a:cs typeface="KaiTi" charset="-122"/>
              </a:rPr>
              <a:t>房前</a:t>
            </a:r>
            <a:r>
              <a:rPr kumimoji="1" lang="zh-CN" altLang="en-US" sz="5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结网忙</a:t>
            </a:r>
            <a:r>
              <a:rPr kumimoji="1" lang="zh-CN" altLang="en-US" sz="5400" dirty="0" smtClean="0">
                <a:latin typeface="KaiTi" charset="-122"/>
                <a:ea typeface="KaiTi" charset="-122"/>
                <a:cs typeface="KaiTi" charset="-122"/>
              </a:rPr>
              <a:t>。</a:t>
            </a:r>
            <a:endParaRPr kumimoji="1" lang="zh-CN" altLang="en-US" sz="54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873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68252" y="2201778"/>
            <a:ext cx="410276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蝌蚪游水</a:t>
            </a:r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60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蜘蛛结网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86762" y="3530591"/>
            <a:ext cx="17345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smtClean="0">
                <a:solidFill>
                  <a:srgbClr val="FF0000"/>
                </a:solidFill>
              </a:rPr>
              <a:t>jié</a:t>
            </a:r>
            <a:endParaRPr kumimoji="1" lang="zh-CN" alt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0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809" y="671441"/>
            <a:ext cx="5080627" cy="29019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436" y="671441"/>
            <a:ext cx="4948480" cy="29019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809" y="4787355"/>
            <a:ext cx="115450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蝌蚪池中游得欢，蜘蛛房前结网忙。</a:t>
            </a:r>
            <a:endParaRPr kumimoji="1" lang="zh-CN" altLang="en-US" sz="54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122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97442"/>
            <a:ext cx="12192000" cy="326055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792706" y="914400"/>
            <a:ext cx="972151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蜻  蜓  迷  藏  造  蚂</a:t>
            </a:r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蚁  食  粮  蜘  蛛  网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92706" y="496209"/>
            <a:ext cx="111412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FF0000"/>
                </a:solidFill>
              </a:rPr>
              <a:t>qīng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tíng</a:t>
            </a:r>
            <a:r>
              <a:rPr kumimoji="1" lang="zh-CN" altLang="en-US" sz="3600" dirty="0">
                <a:solidFill>
                  <a:srgbClr val="FF0000"/>
                </a:solidFill>
              </a:rPr>
              <a:t> 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mí</a:t>
            </a:r>
            <a:r>
              <a:rPr kumimoji="1" lang="zh-CN" altLang="en-US" sz="3600" dirty="0">
                <a:solidFill>
                  <a:srgbClr val="FF0000"/>
                </a:solidFill>
              </a:rPr>
              <a:t> 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c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á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ng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z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à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o</a:t>
            </a:r>
            <a:r>
              <a:rPr kumimoji="1" lang="zh-CN" altLang="en-US" sz="3600" dirty="0">
                <a:solidFill>
                  <a:srgbClr val="FF0000"/>
                </a:solidFill>
              </a:rPr>
              <a:t> 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m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ǎ</a:t>
            </a:r>
            <a:endParaRPr kumimoji="1" lang="zh-CN" altLang="en-US" sz="3600" dirty="0">
              <a:solidFill>
                <a:srgbClr val="FF0000"/>
              </a:solidFill>
              <a:latin typeface="SimSun" charset="-122"/>
              <a:ea typeface="SimSun" charset="-122"/>
              <a:cs typeface="SimSun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92705" y="1951799"/>
            <a:ext cx="111412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rgbClr val="FF0000"/>
                </a:solidFill>
              </a:rPr>
              <a:t>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yǐ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shí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li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á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ng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zhī</a:t>
            </a:r>
            <a:r>
              <a:rPr kumimoji="1" lang="zh-CN" altLang="en-US" sz="3600" dirty="0">
                <a:solidFill>
                  <a:srgbClr val="FF0000"/>
                </a:solidFill>
              </a:rPr>
              <a:t> 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zhū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w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ǎ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ng</a:t>
            </a:r>
            <a:endParaRPr kumimoji="1" lang="zh-CN" altLang="en-US" sz="3600" dirty="0">
              <a:solidFill>
                <a:srgbClr val="FF0000"/>
              </a:solidFill>
              <a:latin typeface="SimSun" charset="-122"/>
              <a:ea typeface="SimSun" charset="-122"/>
              <a:cs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892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6254" y="4355433"/>
            <a:ext cx="7110665" cy="2674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08697" y="0"/>
            <a:ext cx="1981496" cy="2808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2200" y="3777916"/>
            <a:ext cx="6019799" cy="3251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文本框 5"/>
          <p:cNvSpPr txBox="1"/>
          <p:nvPr/>
        </p:nvSpPr>
        <p:spPr>
          <a:xfrm>
            <a:off x="4668253" y="227139"/>
            <a:ext cx="36335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smtClean="0">
                <a:latin typeface="KaiTi" charset="-122"/>
                <a:ea typeface="KaiTi" charset="-122"/>
                <a:cs typeface="KaiTi" charset="-122"/>
              </a:rPr>
              <a:t>动物儿歌</a:t>
            </a:r>
            <a:endParaRPr kumimoji="1" lang="zh-CN" altLang="en-US" sz="600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68253" y="1242802"/>
            <a:ext cx="4644189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蜻蜓</a:t>
            </a:r>
            <a:r>
              <a:rPr kumimoji="1" lang="zh-CN" altLang="en-US" sz="36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半空</a:t>
            </a:r>
            <a:r>
              <a:rPr kumimoji="1" lang="zh-CN" altLang="en-US" sz="36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展翅飞，</a:t>
            </a:r>
            <a:endParaRPr kumimoji="1" lang="en-US" altLang="zh-CN" sz="3600" dirty="0" smtClean="0">
              <a:solidFill>
                <a:srgbClr val="00B0F0"/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蝴蝶</a:t>
            </a:r>
            <a:r>
              <a:rPr kumimoji="1" lang="zh-CN" altLang="en-US" sz="36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花间</a:t>
            </a:r>
            <a:r>
              <a:rPr kumimoji="1" lang="zh-CN" altLang="en-US" sz="36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捉迷藏。</a:t>
            </a:r>
            <a:endParaRPr kumimoji="1" lang="en-US" altLang="zh-CN" sz="3600" dirty="0" smtClean="0">
              <a:solidFill>
                <a:srgbClr val="00B0F0"/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蚯蚓</a:t>
            </a:r>
            <a:r>
              <a:rPr kumimoji="1" lang="zh-CN" altLang="en-US" sz="36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土里</a:t>
            </a:r>
            <a:r>
              <a:rPr kumimoji="1" lang="zh-CN" altLang="en-US" sz="36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造宫殿，</a:t>
            </a:r>
            <a:endParaRPr kumimoji="1" lang="en-US" altLang="zh-CN" sz="3600" dirty="0" smtClean="0">
              <a:solidFill>
                <a:srgbClr val="00B0F0"/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蚂蚁</a:t>
            </a:r>
            <a:r>
              <a:rPr kumimoji="1" lang="zh-CN" altLang="en-US" sz="36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地上</a:t>
            </a:r>
            <a:r>
              <a:rPr kumimoji="1" lang="zh-CN" altLang="en-US" sz="36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运粮食。</a:t>
            </a:r>
            <a:endParaRPr kumimoji="1" lang="en-US" altLang="zh-CN" sz="3600" dirty="0" smtClean="0">
              <a:solidFill>
                <a:srgbClr val="00B0F0"/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蝌蚪</a:t>
            </a:r>
            <a:r>
              <a:rPr kumimoji="1" lang="zh-CN" altLang="en-US" sz="36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池中</a:t>
            </a:r>
            <a:r>
              <a:rPr kumimoji="1" lang="zh-CN" altLang="en-US" sz="36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游得欢，</a:t>
            </a:r>
            <a:endParaRPr kumimoji="1" lang="en-US" altLang="zh-CN" sz="3600" dirty="0" smtClean="0">
              <a:solidFill>
                <a:srgbClr val="00B0F0"/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蜘蛛</a:t>
            </a:r>
            <a:r>
              <a:rPr kumimoji="1" lang="zh-CN" altLang="en-US" sz="36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房前</a:t>
            </a:r>
            <a:r>
              <a:rPr kumimoji="1" lang="zh-CN" altLang="en-US" sz="36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结网忙。</a:t>
            </a:r>
            <a:endParaRPr kumimoji="1" lang="zh-CN" altLang="en-US" sz="3600" dirty="0">
              <a:solidFill>
                <a:srgbClr val="00B0F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539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7165" y="62490"/>
            <a:ext cx="2842136" cy="25434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3230" y="5923863"/>
            <a:ext cx="1123950" cy="110423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06315" y="1495466"/>
            <a:ext cx="752374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蜻蜓</a:t>
            </a:r>
            <a:r>
              <a:rPr kumimoji="1" lang="zh-CN" altLang="en-US" sz="36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半空</a:t>
            </a:r>
            <a:r>
              <a:rPr kumimoji="1" lang="zh-CN" altLang="en-US" sz="36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展翅飞，</a:t>
            </a:r>
            <a:r>
              <a:rPr kumimoji="1" lang="zh-CN" altLang="en-US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蝴蝶</a:t>
            </a:r>
            <a:r>
              <a:rPr kumimoji="1" lang="zh-CN" altLang="en-US" sz="36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花间</a:t>
            </a:r>
            <a:r>
              <a:rPr kumimoji="1" lang="zh-CN" altLang="en-US" sz="36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捉迷藏。</a:t>
            </a:r>
            <a:endParaRPr kumimoji="1" lang="en-US" altLang="zh-CN" sz="3600" dirty="0" smtClean="0">
              <a:solidFill>
                <a:srgbClr val="00B0F0"/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蚯蚓</a:t>
            </a:r>
            <a:r>
              <a:rPr kumimoji="1" lang="zh-CN" altLang="en-US" sz="36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土里</a:t>
            </a:r>
            <a:r>
              <a:rPr kumimoji="1" lang="zh-CN" altLang="en-US" sz="36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造宫殿，</a:t>
            </a:r>
            <a:r>
              <a:rPr kumimoji="1" lang="zh-CN" altLang="en-US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蚂蚁</a:t>
            </a:r>
            <a:r>
              <a:rPr kumimoji="1" lang="zh-CN" altLang="en-US" sz="36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地上</a:t>
            </a:r>
            <a:r>
              <a:rPr kumimoji="1" lang="zh-CN" altLang="en-US" sz="36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运粮食。</a:t>
            </a:r>
            <a:endParaRPr kumimoji="1" lang="en-US" altLang="zh-CN" sz="3600" dirty="0" smtClean="0">
              <a:solidFill>
                <a:srgbClr val="00B0F0"/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蝌蚪</a:t>
            </a:r>
            <a:r>
              <a:rPr kumimoji="1" lang="zh-CN" altLang="en-US" sz="36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池中</a:t>
            </a:r>
            <a:r>
              <a:rPr kumimoji="1" lang="zh-CN" altLang="en-US" sz="36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游得欢，</a:t>
            </a:r>
            <a:r>
              <a:rPr kumimoji="1" lang="zh-CN" altLang="en-US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蜘蛛</a:t>
            </a:r>
            <a:r>
              <a:rPr kumimoji="1" lang="zh-CN" altLang="en-US" sz="36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房前</a:t>
            </a:r>
            <a:r>
              <a:rPr kumimoji="1" lang="zh-CN" altLang="en-US" sz="36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结网忙。</a:t>
            </a:r>
            <a:endParaRPr kumimoji="1" lang="zh-CN" altLang="en-US" sz="3600" dirty="0">
              <a:solidFill>
                <a:srgbClr val="00B0F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0"/>
            <a:ext cx="65090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smtClean="0">
                <a:latin typeface="STXingkai" charset="-122"/>
                <a:ea typeface="STXingkai" charset="-122"/>
                <a:cs typeface="STXingkai" charset="-122"/>
              </a:rPr>
              <a:t>照样子，编一编</a:t>
            </a:r>
            <a:endParaRPr kumimoji="1" lang="zh-CN" altLang="en-US" sz="6000"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84472" y="4037372"/>
            <a:ext cx="13956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smtClean="0">
                <a:solidFill>
                  <a:srgbClr val="FF0000"/>
                </a:solidFill>
                <a:latin typeface="STXingkai" charset="-122"/>
                <a:ea typeface="STXingkai" charset="-122"/>
                <a:cs typeface="STXingkai" charset="-122"/>
              </a:rPr>
              <a:t>谁</a:t>
            </a:r>
            <a:endParaRPr kumimoji="1" lang="zh-CN" altLang="en-US" sz="6000" dirty="0"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11002" y="4037372"/>
            <a:ext cx="53961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solidFill>
                  <a:srgbClr val="00B050"/>
                </a:solidFill>
                <a:latin typeface="STXingkai" charset="-122"/>
                <a:ea typeface="STXingkai" charset="-122"/>
                <a:cs typeface="STXingkai" charset="-122"/>
              </a:rPr>
              <a:t>在什么地方</a:t>
            </a:r>
            <a:endParaRPr kumimoji="1" lang="zh-CN" altLang="en-US" sz="6000" dirty="0">
              <a:solidFill>
                <a:srgbClr val="00B050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70019" y="4037372"/>
            <a:ext cx="34330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solidFill>
                  <a:srgbClr val="00B0F0"/>
                </a:solidFill>
                <a:latin typeface="STXingkai" charset="-122"/>
                <a:ea typeface="STXingkai" charset="-122"/>
                <a:cs typeface="STXingkai" charset="-122"/>
              </a:rPr>
              <a:t>做什么</a:t>
            </a:r>
            <a:endParaRPr kumimoji="1" lang="zh-CN" altLang="en-US" sz="6000" dirty="0">
              <a:solidFill>
                <a:srgbClr val="00B0F0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273720" y="4154177"/>
            <a:ext cx="1479884" cy="782052"/>
          </a:xfrm>
          <a:prstGeom prst="rightArrow">
            <a:avLst/>
          </a:prstGeom>
          <a:solidFill>
            <a:srgbClr val="FF7E79"/>
          </a:solidFill>
          <a:ln>
            <a:solidFill>
              <a:srgbClr val="FF7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84472" y="5600698"/>
            <a:ext cx="3416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燕子檐下忙造窝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273720" y="5532838"/>
            <a:ext cx="1479884" cy="782052"/>
          </a:xfrm>
          <a:prstGeom prst="rightArrow">
            <a:avLst/>
          </a:prstGeom>
          <a:solidFill>
            <a:srgbClr val="FF7E79"/>
          </a:solidFill>
          <a:ln>
            <a:solidFill>
              <a:srgbClr val="FF7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831556" y="5668559"/>
            <a:ext cx="3416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公鸡院里忙打鸣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3855" y="5097158"/>
            <a:ext cx="1273719" cy="178913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20505" y="5446528"/>
            <a:ext cx="956774" cy="160100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93" y="1495466"/>
            <a:ext cx="2081079" cy="206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795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8" grpId="0"/>
      <p:bldP spid="9" grpId="0" animBg="1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" name="直接连接符 12"/>
          <p:cNvCxnSpPr/>
          <p:nvPr/>
        </p:nvCxnSpPr>
        <p:spPr>
          <a:xfrm>
            <a:off x="3484619" y="2928447"/>
            <a:ext cx="4929222" cy="1588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13"/>
          <p:cNvSpPr txBox="1"/>
          <p:nvPr/>
        </p:nvSpPr>
        <p:spPr>
          <a:xfrm>
            <a:off x="3793307" y="1912784"/>
            <a:ext cx="43761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latin typeface="华文行楷" pitchFamily="2" charset="-122"/>
                <a:ea typeface="华文行楷" pitchFamily="2" charset="-122"/>
              </a:rPr>
              <a:t>动物儿歌</a:t>
            </a:r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TextBox 14"/>
          <p:cNvSpPr txBox="1"/>
          <p:nvPr/>
        </p:nvSpPr>
        <p:spPr>
          <a:xfrm>
            <a:off x="3877528" y="3036731"/>
            <a:ext cx="414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一年级语文下册</a:t>
            </a:r>
            <a:endParaRPr lang="zh-CN" altLang="en-US" sz="3200" dirty="0"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460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6254" y="4355433"/>
            <a:ext cx="7110665" cy="2674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08697" y="0"/>
            <a:ext cx="1981496" cy="2808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2200" y="3777916"/>
            <a:ext cx="6019799" cy="3251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文本框 5"/>
          <p:cNvSpPr txBox="1"/>
          <p:nvPr/>
        </p:nvSpPr>
        <p:spPr>
          <a:xfrm>
            <a:off x="4720537" y="227139"/>
            <a:ext cx="36335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smtClean="0">
                <a:latin typeface="KaiTi" charset="-122"/>
                <a:ea typeface="KaiTi" charset="-122"/>
                <a:cs typeface="KaiTi" charset="-122"/>
              </a:rPr>
              <a:t>动物儿歌</a:t>
            </a:r>
            <a:endParaRPr kumimoji="1" lang="zh-CN" altLang="en-US" sz="600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68253" y="1242802"/>
            <a:ext cx="4644189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蜻蜓半空展翅飞，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蝴蝶花间捉迷藏。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蚯蚓土里造宫殿，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蚂蚁地上运粮食。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蝌蚪池中游得欢，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蜘蛛房前结网忙。</a:t>
            </a:r>
            <a:endParaRPr kumimoji="1"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825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084178" y="2583492"/>
            <a:ext cx="28033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蜻 蜓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31083" y="2583493"/>
            <a:ext cx="28033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蝴 蝶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52830" y="2583492"/>
            <a:ext cx="28033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蝌 蚪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84178" y="5682251"/>
            <a:ext cx="28033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蚯 蚓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31083" y="5682252"/>
            <a:ext cx="28033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蚂 蚁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952830" y="5682251"/>
            <a:ext cx="28033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蜘 蛛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84178" y="1891686"/>
            <a:ext cx="3177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FF0000"/>
                </a:solidFill>
              </a:rPr>
              <a:t>qīng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tíng</a:t>
            </a:r>
            <a:endParaRPr kumimoji="1"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78946" y="1891685"/>
            <a:ext cx="3177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hú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dié</a:t>
            </a:r>
            <a:endParaRPr kumimoji="1"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936789" y="1891685"/>
            <a:ext cx="3177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kē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dǒu</a:t>
            </a:r>
            <a:endParaRPr kumimoji="1"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84178" y="4990444"/>
            <a:ext cx="3177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qiū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yǐn</a:t>
            </a:r>
            <a:endParaRPr kumimoji="1"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678946" y="4990443"/>
            <a:ext cx="3177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m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ǎ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yǐ</a:t>
            </a:r>
            <a:endParaRPr kumimoji="1"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936789" y="4990443"/>
            <a:ext cx="3177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zhī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zhū</a:t>
            </a:r>
            <a:endParaRPr kumimoji="1"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31" y="3729792"/>
            <a:ext cx="3863473" cy="20402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103" y="3729792"/>
            <a:ext cx="4005179" cy="20402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9282" y="3729791"/>
            <a:ext cx="3863473" cy="204027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104" y="402768"/>
            <a:ext cx="4005179" cy="22529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30" y="425506"/>
            <a:ext cx="3863473" cy="22529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9283" y="402768"/>
            <a:ext cx="3863473" cy="225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813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3498" y="1218949"/>
            <a:ext cx="2331359" cy="3767555"/>
          </a:xfrm>
          <a:prstGeom prst="rect">
            <a:avLst/>
          </a:prstGeom>
        </p:spPr>
      </p:pic>
      <p:sp>
        <p:nvSpPr>
          <p:cNvPr id="3" name="左大括号 2"/>
          <p:cNvSpPr/>
          <p:nvPr/>
        </p:nvSpPr>
        <p:spPr>
          <a:xfrm>
            <a:off x="2137861" y="622297"/>
            <a:ext cx="1118936" cy="5711992"/>
          </a:xfrm>
          <a:prstGeom prst="leftBrace">
            <a:avLst/>
          </a:prstGeom>
          <a:ln w="38100">
            <a:solidFill>
              <a:srgbClr val="FF7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430921" y="547147"/>
            <a:ext cx="28033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蜻 蜓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30921" y="5737636"/>
            <a:ext cx="28033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蚂 蚁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60828" y="3142391"/>
            <a:ext cx="28033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蜘 蛛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4279" y="1218949"/>
            <a:ext cx="2331359" cy="37675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730896" y="471989"/>
            <a:ext cx="4293113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5000" dirty="0" smtClean="0">
                <a:latin typeface="KaiTi" charset="-122"/>
                <a:ea typeface="KaiTi" charset="-122"/>
                <a:cs typeface="KaiTi" charset="-122"/>
              </a:rPr>
              <a:t>青</a:t>
            </a:r>
            <a:endParaRPr kumimoji="1" lang="zh-CN" altLang="en-US" sz="35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30896" y="363514"/>
            <a:ext cx="4412175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5000" dirty="0" smtClean="0">
                <a:latin typeface="KaiTi" charset="-122"/>
                <a:ea typeface="KaiTi" charset="-122"/>
                <a:cs typeface="KaiTi" charset="-122"/>
              </a:rPr>
              <a:t>廷</a:t>
            </a:r>
            <a:endParaRPr kumimoji="1" lang="zh-CN" altLang="en-US" sz="35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66952" y="417751"/>
            <a:ext cx="4352643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5000" smtClean="0">
                <a:latin typeface="KaiTi" charset="-122"/>
                <a:ea typeface="KaiTi" charset="-122"/>
                <a:cs typeface="KaiTi" charset="-122"/>
              </a:rPr>
              <a:t>知</a:t>
            </a:r>
            <a:endParaRPr kumimoji="1" lang="zh-CN" altLang="en-US" sz="35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43476" y="255039"/>
            <a:ext cx="4293113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5000" dirty="0" smtClean="0">
                <a:latin typeface="KaiTi" charset="-122"/>
                <a:ea typeface="KaiTi" charset="-122"/>
                <a:cs typeface="KaiTi" charset="-122"/>
              </a:rPr>
              <a:t>朱</a:t>
            </a:r>
            <a:endParaRPr kumimoji="1" lang="zh-CN" altLang="en-US" sz="35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66952" y="231249"/>
            <a:ext cx="4293113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5000" dirty="0" smtClean="0">
                <a:latin typeface="KaiTi" charset="-122"/>
                <a:ea typeface="KaiTi" charset="-122"/>
                <a:cs typeface="KaiTi" charset="-122"/>
              </a:rPr>
              <a:t>马</a:t>
            </a:r>
            <a:endParaRPr kumimoji="1" lang="zh-CN" altLang="en-US" sz="35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83946" y="417751"/>
            <a:ext cx="4293113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5000" dirty="0" smtClean="0">
                <a:latin typeface="KaiTi" charset="-122"/>
                <a:ea typeface="KaiTi" charset="-122"/>
                <a:cs typeface="KaiTi" charset="-122"/>
              </a:rPr>
              <a:t>义</a:t>
            </a:r>
            <a:endParaRPr kumimoji="1" lang="zh-CN" altLang="en-US" sz="35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60828" y="92312"/>
            <a:ext cx="3177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FF0000"/>
                </a:solidFill>
              </a:rPr>
              <a:t>qīng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tíng</a:t>
            </a:r>
            <a:endParaRPr kumimoji="1"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30921" y="5304081"/>
            <a:ext cx="3177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m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ǎ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yǐ</a:t>
            </a:r>
            <a:endParaRPr kumimoji="1"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30921" y="2759995"/>
            <a:ext cx="3177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zhī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zhū</a:t>
            </a:r>
            <a:endParaRPr kumimoji="1" lang="zh-CN" alt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01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31" y="4715630"/>
            <a:ext cx="3863473" cy="20005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104" y="4675943"/>
            <a:ext cx="4005179" cy="20402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9283" y="4737022"/>
            <a:ext cx="3863473" cy="20402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104" y="2423029"/>
            <a:ext cx="4005179" cy="225291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31" y="2423029"/>
            <a:ext cx="3863473" cy="225291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9283" y="2423029"/>
            <a:ext cx="3863473" cy="225291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169398" y="1127462"/>
            <a:ext cx="28033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蜻 蜓</a:t>
            </a:r>
            <a:endParaRPr kumimoji="1" lang="zh-CN" altLang="en-US" sz="60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00746" y="333586"/>
            <a:ext cx="28033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蝴 蝶</a:t>
            </a:r>
            <a:endParaRPr kumimoji="1" lang="zh-CN" altLang="en-US" sz="60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46974" y="1127462"/>
            <a:ext cx="28033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蝌 蚪</a:t>
            </a:r>
            <a:endParaRPr kumimoji="1" lang="zh-CN" altLang="en-US" sz="60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69398" y="333585"/>
            <a:ext cx="28033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蚯 蚓</a:t>
            </a:r>
            <a:endParaRPr kumimoji="1" lang="zh-CN" altLang="en-US" sz="60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00746" y="1127462"/>
            <a:ext cx="28033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蚂 蚁</a:t>
            </a:r>
            <a:endParaRPr kumimoji="1" lang="zh-CN" altLang="en-US" sz="60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46974" y="333584"/>
            <a:ext cx="28033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蜘 蛛</a:t>
            </a:r>
            <a:endParaRPr kumimoji="1" lang="zh-CN" altLang="en-US" sz="60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465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4.81481E-6 L 0.3948 0.4939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40" y="24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1481E-6 L 0.42734 0.8002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67" y="4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71485 0.76527 " pathEditMode="relative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4805 0.50208 " pathEditMode="relative" ptsTypes="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7407E-6 L 0.34766 0.3553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83" y="17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07407E-6 L -0.6069 0.3636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352" y="18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6254" y="4355433"/>
            <a:ext cx="7110665" cy="2674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08697" y="0"/>
            <a:ext cx="1981496" cy="2808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2200" y="3777916"/>
            <a:ext cx="6019799" cy="3251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文本框 5"/>
          <p:cNvSpPr txBox="1"/>
          <p:nvPr/>
        </p:nvSpPr>
        <p:spPr>
          <a:xfrm>
            <a:off x="4668253" y="227139"/>
            <a:ext cx="36335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smtClean="0">
                <a:latin typeface="KaiTi" charset="-122"/>
                <a:ea typeface="KaiTi" charset="-122"/>
                <a:cs typeface="KaiTi" charset="-122"/>
              </a:rPr>
              <a:t>动物儿歌</a:t>
            </a:r>
            <a:endParaRPr kumimoji="1" lang="zh-CN" altLang="en-US" sz="600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68253" y="1242802"/>
            <a:ext cx="4644189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蜻蜓半空展翅飞，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蝴蝶花间捉迷藏。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蚯蚓土里造宫殿，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蚂蚁地上运粮食。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蝌蚪池中游得欢，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蜘蛛房前结网忙。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346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97442"/>
            <a:ext cx="12192000" cy="326055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792706" y="914400"/>
            <a:ext cx="972151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蜻  蜓  迷  藏  造  蚂</a:t>
            </a:r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蚁  食  粮  蜘  蛛  网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92706" y="496209"/>
            <a:ext cx="111412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FF0000"/>
                </a:solidFill>
              </a:rPr>
              <a:t>qīng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tíng</a:t>
            </a:r>
            <a:r>
              <a:rPr kumimoji="1" lang="zh-CN" altLang="en-US" sz="3600" dirty="0">
                <a:solidFill>
                  <a:srgbClr val="FF0000"/>
                </a:solidFill>
              </a:rPr>
              <a:t> 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mí</a:t>
            </a:r>
            <a:r>
              <a:rPr kumimoji="1" lang="zh-CN" altLang="en-US" sz="3600" dirty="0">
                <a:solidFill>
                  <a:srgbClr val="FF0000"/>
                </a:solidFill>
              </a:rPr>
              <a:t> 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c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á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ng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z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à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o</a:t>
            </a:r>
            <a:r>
              <a:rPr kumimoji="1" lang="zh-CN" altLang="en-US" sz="3600" dirty="0">
                <a:solidFill>
                  <a:srgbClr val="FF0000"/>
                </a:solidFill>
              </a:rPr>
              <a:t> 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m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ǎ</a:t>
            </a:r>
            <a:endParaRPr kumimoji="1" lang="zh-CN" altLang="en-US" sz="3600" dirty="0">
              <a:solidFill>
                <a:srgbClr val="FF0000"/>
              </a:solidFill>
              <a:latin typeface="SimSun" charset="-122"/>
              <a:ea typeface="SimSun" charset="-122"/>
              <a:cs typeface="SimSun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92705" y="1951799"/>
            <a:ext cx="111412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rgbClr val="FF0000"/>
                </a:solidFill>
              </a:rPr>
              <a:t>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yǐ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shí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li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á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ng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zhī</a:t>
            </a:r>
            <a:r>
              <a:rPr kumimoji="1" lang="zh-CN" altLang="en-US" sz="3600" dirty="0">
                <a:solidFill>
                  <a:srgbClr val="FF0000"/>
                </a:solidFill>
              </a:rPr>
              <a:t> 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zhū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w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ǎ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ng</a:t>
            </a:r>
            <a:endParaRPr kumimoji="1" lang="zh-CN" altLang="en-US" sz="3600" dirty="0">
              <a:solidFill>
                <a:srgbClr val="FF0000"/>
              </a:solidFill>
              <a:latin typeface="SimSun" charset="-122"/>
              <a:ea typeface="SimSun" charset="-122"/>
              <a:cs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7807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6254" y="4355433"/>
            <a:ext cx="7110665" cy="2674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08697" y="0"/>
            <a:ext cx="1981496" cy="2808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2200" y="3777916"/>
            <a:ext cx="6019799" cy="3251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文本框 5"/>
          <p:cNvSpPr txBox="1"/>
          <p:nvPr/>
        </p:nvSpPr>
        <p:spPr>
          <a:xfrm>
            <a:off x="4668253" y="227139"/>
            <a:ext cx="36335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smtClean="0">
                <a:latin typeface="KaiTi" charset="-122"/>
                <a:ea typeface="KaiTi" charset="-122"/>
                <a:cs typeface="KaiTi" charset="-122"/>
              </a:rPr>
              <a:t>动物儿歌</a:t>
            </a:r>
            <a:endParaRPr kumimoji="1" lang="zh-CN" altLang="en-US" sz="600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68253" y="1242802"/>
            <a:ext cx="4644189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蜻蜓半空展翅飞，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蝴蝶花间捉迷藏。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蚯蚓土里造宫殿，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蚂蚁地上运粮食。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蝌蚪池中游得欢，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蜘蛛房前结网忙。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85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415</Words>
  <Application>Microsoft Macintosh PowerPoint</Application>
  <PresentationFormat>宽屏</PresentationFormat>
  <Paragraphs>141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DengXian</vt:lpstr>
      <vt:lpstr>DengXian Light</vt:lpstr>
      <vt:lpstr>KaiTi</vt:lpstr>
      <vt:lpstr>SimSun</vt:lpstr>
      <vt:lpstr>STXingkai</vt:lpstr>
      <vt:lpstr>华文行楷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刘伊宁</dc:creator>
  <cp:lastModifiedBy>刘伊宁</cp:lastModifiedBy>
  <cp:revision>20</cp:revision>
  <dcterms:created xsi:type="dcterms:W3CDTF">2017-03-18T02:26:10Z</dcterms:created>
  <dcterms:modified xsi:type="dcterms:W3CDTF">2017-03-18T05:52:20Z</dcterms:modified>
</cp:coreProperties>
</file>