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70" r:id="rId2"/>
    <p:sldId id="386" r:id="rId3"/>
    <p:sldId id="398" r:id="rId4"/>
    <p:sldId id="431" r:id="rId5"/>
    <p:sldId id="413" r:id="rId6"/>
    <p:sldId id="514" r:id="rId7"/>
    <p:sldId id="502" r:id="rId8"/>
    <p:sldId id="504" r:id="rId9"/>
    <p:sldId id="505" r:id="rId10"/>
    <p:sldId id="507" r:id="rId11"/>
    <p:sldId id="506" r:id="rId12"/>
    <p:sldId id="508" r:id="rId13"/>
    <p:sldId id="509" r:id="rId14"/>
    <p:sldId id="512" r:id="rId15"/>
    <p:sldId id="495" r:id="rId16"/>
    <p:sldId id="409" r:id="rId17"/>
    <p:sldId id="515" r:id="rId18"/>
    <p:sldId id="473" r:id="rId19"/>
    <p:sldId id="519" r:id="rId20"/>
    <p:sldId id="518" r:id="rId21"/>
    <p:sldId id="517" r:id="rId22"/>
    <p:sldId id="521" r:id="rId23"/>
    <p:sldId id="453" r:id="rId24"/>
    <p:sldId id="471" r:id="rId25"/>
    <p:sldId id="479" r:id="rId26"/>
    <p:sldId id="522" r:id="rId27"/>
    <p:sldId id="523" r:id="rId28"/>
    <p:sldId id="480" r:id="rId29"/>
    <p:sldId id="524" r:id="rId30"/>
    <p:sldId id="481" r:id="rId31"/>
    <p:sldId id="485" r:id="rId32"/>
    <p:sldId id="282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8000"/>
    <a:srgbClr val="F6E0B8"/>
    <a:srgbClr val="FBB3F2"/>
    <a:srgbClr val="CC00FF"/>
    <a:srgbClr val="FF00FF"/>
    <a:srgbClr val="00FF00"/>
    <a:srgbClr val="00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5B38829-8689-46D0-8029-DA70EC7A4FA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山羊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8095" y="137795"/>
            <a:ext cx="3056890" cy="280162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图片 7" descr="小白兔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6665" y="259080"/>
            <a:ext cx="2512060" cy="31515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图片 12" descr="大象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1510" y="3410585"/>
            <a:ext cx="3158490" cy="286004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矩形 13"/>
          <p:cNvSpPr/>
          <p:nvPr/>
        </p:nvSpPr>
        <p:spPr>
          <a:xfrm>
            <a:off x="1328420" y="2049780"/>
            <a:ext cx="2368550" cy="1296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80305" y="1376680"/>
            <a:ext cx="2938145" cy="1400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05810" y="3345815"/>
            <a:ext cx="1511935" cy="304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78095" y="5730875"/>
            <a:ext cx="1439545" cy="539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410583_150140463000_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918200" y="3836035"/>
            <a:ext cx="3299460" cy="157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76476" y="3809990"/>
            <a:ext cx="4745990" cy="2015490"/>
            <a:chOff x="4765" y="6297"/>
            <a:chExt cx="7474" cy="31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rcRect l="-1650" t="1938" r="10508" b="4846"/>
            <a:stretch>
              <a:fillRect/>
            </a:stretch>
          </p:blipFill>
          <p:spPr>
            <a:xfrm>
              <a:off x="4765" y="6297"/>
              <a:ext cx="4033" cy="3174"/>
            </a:xfrm>
            <a:prstGeom prst="round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/>
            <a:srcRect t="2916" r="5055"/>
            <a:stretch>
              <a:fillRect/>
            </a:stretch>
          </p:blipFill>
          <p:spPr>
            <a:xfrm rot="5400000">
              <a:off x="10257" y="7379"/>
              <a:ext cx="2066" cy="1898"/>
            </a:xfrm>
            <a:prstGeom prst="round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9704" y="457278"/>
            <a:ext cx="73150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这一天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，大象正在路上慢慢地散步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遇到了小兔子。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小兔子说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：“咦，大象啊，你的耳朵怎么耷拉下来了？”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大象说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：“我生来就是这样的啊。”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小兔子说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：“你看，我的耳朵是竖着的，你的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耳朵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定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是有病了。”</a:t>
            </a:r>
            <a:endParaRPr lang="zh-CN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9704" y="457278"/>
            <a:ext cx="73150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这一天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，大象正在路上慢慢地散步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遇到了小兔子。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小兔子说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：“咦，大象啊，你的耳朵怎么耷拉下来了？”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大象说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：“我生来就是这样的啊。”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小兔子说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：“你看，我的耳朵是竖着的，你的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耳朵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定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是有病了。”</a:t>
            </a:r>
            <a:endParaRPr lang="zh-CN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9704" y="457278"/>
            <a:ext cx="73150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这一天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，大象正在路上慢慢地散步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遇到了小兔子。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小兔子说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“咦，大象啊，你的耳朵怎么耷拉下来了？”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大象说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：“我生来就是这样的啊。”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小兔子说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：“你看，我的耳朵是竖着的，你的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耳朵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定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是有病了。”</a:t>
            </a:r>
            <a:endParaRPr lang="zh-CN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9704" y="457278"/>
            <a:ext cx="73150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这一天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，大象正在路上慢慢地散步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遇到了小兔子。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小兔子说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“咦，大象啊，你的耳朵怎么耷拉下来了？”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大象说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4000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“我生来就是这样的啊。”</a:t>
            </a:r>
          </a:p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小兔子说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：“你看，我的耳朵是竖着的，你的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耳朵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定</a:t>
            </a:r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itchFamily="49" charset="-122"/>
                <a:ea typeface="楷体" pitchFamily="49" charset="-122"/>
              </a:rPr>
              <a:t>是有病了。”</a:t>
            </a:r>
            <a:endParaRPr lang="zh-CN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1"/>
          <p:cNvSpPr txBox="1"/>
          <p:nvPr/>
        </p:nvSpPr>
        <p:spPr>
          <a:xfrm>
            <a:off x="572770" y="417195"/>
            <a:ext cx="77590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小兔子说：“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咦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，大象啊，你的耳朵怎么耷拉下来了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”</a:t>
            </a:r>
          </a:p>
          <a:p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  <a:sym typeface="+mn-ea"/>
              </a:rPr>
              <a:t>大象说：“我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生来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  <a:sym typeface="+mn-ea"/>
              </a:rPr>
              <a:t>就是这样的啊。”</a:t>
            </a:r>
          </a:p>
          <a:p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小兔子说：“你看，我的耳朵是竖着的，你的耳朵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一定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  <a:sym typeface="+mn-ea"/>
              </a:rPr>
              <a:t>是有病了。”</a:t>
            </a:r>
            <a:endParaRPr lang="zh-CN" altLang="zh-CN" sz="4000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40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-1650" t="1938" r="10508" b="4846"/>
          <a:stretch>
            <a:fillRect/>
          </a:stretch>
        </p:blipFill>
        <p:spPr>
          <a:xfrm>
            <a:off x="3291205" y="4404360"/>
            <a:ext cx="2560955" cy="2015490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t="2916" r="5055"/>
          <a:stretch>
            <a:fillRect/>
          </a:stretch>
        </p:blipFill>
        <p:spPr>
          <a:xfrm rot="5400000">
            <a:off x="6778625" y="5091430"/>
            <a:ext cx="1311910" cy="120523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1"/>
          <p:cNvSpPr txBox="1"/>
          <p:nvPr/>
        </p:nvSpPr>
        <p:spPr>
          <a:xfrm>
            <a:off x="304800" y="153988"/>
            <a:ext cx="8382000" cy="24301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后来，大象又遇到了小羊。</a:t>
            </a:r>
          </a:p>
          <a:p>
            <a:endParaRPr lang="zh-CN" altLang="zh-CN" sz="40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95415" y="3914140"/>
            <a:ext cx="12573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-1942" r="1699" b="-1935"/>
          <a:stretch>
            <a:fillRect/>
          </a:stretch>
        </p:blipFill>
        <p:spPr>
          <a:xfrm>
            <a:off x="1247140" y="3069590"/>
            <a:ext cx="3933190" cy="307721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 bwMode="auto">
          <a:xfrm>
            <a:off x="1524080" y="682941"/>
            <a:ext cx="6324434" cy="1464231"/>
          </a:xfrm>
          <a:prstGeom prst="wedgeRoundRectCallout">
            <a:avLst>
              <a:gd name="adj1" fmla="val -59023"/>
              <a:gd name="adj2" fmla="val 26140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5" name="TextBox 1"/>
          <p:cNvSpPr txBox="1"/>
          <p:nvPr/>
        </p:nvSpPr>
        <p:spPr>
          <a:xfrm>
            <a:off x="1447882" y="762071"/>
            <a:ext cx="670542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“大象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啊，你的耳朵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怎么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耷拉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着的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呢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？”</a:t>
            </a:r>
            <a:endParaRPr lang="en-US" altLang="zh-CN" sz="4000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40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 bwMode="auto">
          <a:xfrm>
            <a:off x="1447882" y="685872"/>
            <a:ext cx="2895524" cy="2895524"/>
          </a:xfrm>
          <a:prstGeom prst="wedgeRoundRectCallou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912" y="1066862"/>
            <a:ext cx="911817" cy="1132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 bwMode="auto">
          <a:xfrm>
            <a:off x="1524080" y="682941"/>
            <a:ext cx="6324434" cy="1464231"/>
          </a:xfrm>
          <a:prstGeom prst="wedgeRoundRectCallout">
            <a:avLst>
              <a:gd name="adj1" fmla="val -59023"/>
              <a:gd name="adj2" fmla="val 26140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5" name="TextBox 1"/>
          <p:cNvSpPr txBox="1"/>
          <p:nvPr/>
        </p:nvSpPr>
        <p:spPr>
          <a:xfrm>
            <a:off x="1447882" y="762071"/>
            <a:ext cx="6664772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“大象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啊，你的耳朵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怎么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是耷拉着的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呢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？”</a:t>
            </a:r>
            <a:endParaRPr lang="en-US" altLang="zh-CN" sz="40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 bwMode="auto">
          <a:xfrm>
            <a:off x="1447882" y="685872"/>
            <a:ext cx="2895524" cy="2895524"/>
          </a:xfrm>
          <a:prstGeom prst="wedgeRoundRectCallou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 bwMode="auto">
          <a:xfrm>
            <a:off x="457308" y="3581396"/>
            <a:ext cx="6324434" cy="783193"/>
          </a:xfrm>
          <a:prstGeom prst="wedgeRoundRectCallout">
            <a:avLst>
              <a:gd name="adj1" fmla="val 56819"/>
              <a:gd name="adj2" fmla="val 26901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indent="266700" eaLnBrk="0" hangingPunct="0"/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912" y="1066862"/>
            <a:ext cx="911817" cy="11328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rcRect l="-1942" r="1699" b="-1935"/>
          <a:stretch>
            <a:fillRect/>
          </a:stretch>
        </p:blipFill>
        <p:spPr>
          <a:xfrm>
            <a:off x="6918342" y="2895614"/>
            <a:ext cx="2225658" cy="1741289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 bwMode="auto">
          <a:xfrm>
            <a:off x="1524080" y="682941"/>
            <a:ext cx="6324434" cy="1464231"/>
          </a:xfrm>
          <a:prstGeom prst="wedgeRoundRectCallout">
            <a:avLst>
              <a:gd name="adj1" fmla="val -59023"/>
              <a:gd name="adj2" fmla="val 26140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5" name="TextBox 1"/>
          <p:cNvSpPr txBox="1"/>
          <p:nvPr/>
        </p:nvSpPr>
        <p:spPr>
          <a:xfrm>
            <a:off x="1447882" y="762071"/>
            <a:ext cx="6664772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“大象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啊，你的耳朵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怎么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是耷拉着的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呢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？”</a:t>
            </a:r>
            <a:endParaRPr lang="en-US" altLang="zh-CN" sz="40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 bwMode="auto">
          <a:xfrm>
            <a:off x="1447882" y="685872"/>
            <a:ext cx="2895524" cy="2895524"/>
          </a:xfrm>
          <a:prstGeom prst="wedgeRoundRectCallou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 bwMode="auto">
          <a:xfrm>
            <a:off x="457308" y="3581396"/>
            <a:ext cx="6324434" cy="783193"/>
          </a:xfrm>
          <a:prstGeom prst="wedgeRoundRectCallout">
            <a:avLst>
              <a:gd name="adj1" fmla="val 56819"/>
              <a:gd name="adj2" fmla="val 26901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indent="266700" eaLnBrk="0" hangingPunct="0"/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rcRect l="-1942" r="1699" b="-1935"/>
          <a:stretch>
            <a:fillRect/>
          </a:stretch>
        </p:blipFill>
        <p:spPr>
          <a:xfrm>
            <a:off x="6918342" y="2895614"/>
            <a:ext cx="2225658" cy="1741289"/>
          </a:xfrm>
          <a:prstGeom prst="ellipse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516" y="838268"/>
            <a:ext cx="1219288" cy="116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4" descr="C:\Users\Administrator\Desktop\大象的耳朵图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9735" y="1199515"/>
            <a:ext cx="5678805" cy="4458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1"/>
          <p:cNvSpPr txBox="1"/>
          <p:nvPr/>
        </p:nvSpPr>
        <p:spPr>
          <a:xfrm>
            <a:off x="324485" y="1302385"/>
            <a:ext cx="52063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大象有一对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大耳朵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</a:t>
            </a:r>
          </a:p>
          <a:p>
            <a:pPr eaLnBrk="0" hangingPunct="0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 </a:t>
            </a:r>
          </a:p>
          <a:p>
            <a:pPr eaLnBrk="0" hangingPunct="0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像扇子似的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耷拉着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8360" y="2826385"/>
            <a:ext cx="770255" cy="2876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48815" y="2835910"/>
            <a:ext cx="504825" cy="278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9890" y="2835910"/>
            <a:ext cx="373380" cy="2813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 bwMode="auto">
          <a:xfrm>
            <a:off x="1524080" y="682941"/>
            <a:ext cx="6324434" cy="1464231"/>
          </a:xfrm>
          <a:prstGeom prst="wedgeRoundRectCallout">
            <a:avLst>
              <a:gd name="adj1" fmla="val -59023"/>
              <a:gd name="adj2" fmla="val 26140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5" name="TextBox 1"/>
          <p:cNvSpPr txBox="1"/>
          <p:nvPr/>
        </p:nvSpPr>
        <p:spPr>
          <a:xfrm>
            <a:off x="1447882" y="762071"/>
            <a:ext cx="6664772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“大象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啊，你的耳朵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怎么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是耷拉着的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呢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？”</a:t>
            </a:r>
            <a:endParaRPr lang="en-US" altLang="zh-CN" sz="40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 bwMode="auto">
          <a:xfrm>
            <a:off x="1447882" y="685872"/>
            <a:ext cx="2895524" cy="2895524"/>
          </a:xfrm>
          <a:prstGeom prst="wedgeRoundRectCallou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 bwMode="auto">
          <a:xfrm>
            <a:off x="457308" y="3581396"/>
            <a:ext cx="6324434" cy="783193"/>
          </a:xfrm>
          <a:prstGeom prst="wedgeRoundRectCallout">
            <a:avLst>
              <a:gd name="adj1" fmla="val 56819"/>
              <a:gd name="adj2" fmla="val 26901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indent="266700" eaLnBrk="0" hangingPunct="0"/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rcRect l="-1942" r="1699" b="-1935"/>
          <a:stretch>
            <a:fillRect/>
          </a:stretch>
        </p:blipFill>
        <p:spPr>
          <a:xfrm>
            <a:off x="6918342" y="2895614"/>
            <a:ext cx="2225658" cy="1741289"/>
          </a:xfrm>
          <a:prstGeom prst="ellipse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516" y="990664"/>
            <a:ext cx="1251590" cy="1390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 bwMode="auto">
          <a:xfrm>
            <a:off x="1524080" y="682941"/>
            <a:ext cx="6324434" cy="1464231"/>
          </a:xfrm>
          <a:prstGeom prst="wedgeRoundRectCallout">
            <a:avLst>
              <a:gd name="adj1" fmla="val -59023"/>
              <a:gd name="adj2" fmla="val 26140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5" name="TextBox 1"/>
          <p:cNvSpPr txBox="1"/>
          <p:nvPr/>
        </p:nvSpPr>
        <p:spPr>
          <a:xfrm>
            <a:off x="1447882" y="762071"/>
            <a:ext cx="6664772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“大象</a:t>
            </a:r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啊，你的耳朵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怎么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是耷拉着的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呢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？”</a:t>
            </a:r>
            <a:endParaRPr lang="en-US" altLang="zh-CN" sz="40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 bwMode="auto">
          <a:xfrm>
            <a:off x="1447882" y="685872"/>
            <a:ext cx="2895524" cy="2895524"/>
          </a:xfrm>
          <a:prstGeom prst="wedgeRoundRectCallou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 bwMode="auto">
          <a:xfrm>
            <a:off x="457308" y="3581396"/>
            <a:ext cx="6324434" cy="783193"/>
          </a:xfrm>
          <a:prstGeom prst="wedgeRoundRectCallout">
            <a:avLst>
              <a:gd name="adj1" fmla="val 56819"/>
              <a:gd name="adj2" fmla="val 26901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indent="266700" eaLnBrk="0" hangingPunct="0"/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rcRect l="-1942" r="1699" b="-1935"/>
          <a:stretch>
            <a:fillRect/>
          </a:stretch>
        </p:blipFill>
        <p:spPr>
          <a:xfrm>
            <a:off x="6918342" y="2895614"/>
            <a:ext cx="2225658" cy="1741289"/>
          </a:xfrm>
          <a:prstGeom prst="ellipse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516" y="838268"/>
            <a:ext cx="1209957" cy="129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1"/>
          <p:cNvSpPr txBox="1"/>
          <p:nvPr/>
        </p:nvSpPr>
        <p:spPr>
          <a:xfrm>
            <a:off x="304800" y="153988"/>
            <a:ext cx="8382000" cy="2491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小鹿、小马，还有小老鼠见到了大象，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都要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说他的耳朵。</a:t>
            </a:r>
          </a:p>
          <a:p>
            <a:endParaRPr lang="zh-CN" altLang="zh-CN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-1942" r="1699" b="-1935"/>
          <a:stretch>
            <a:fillRect/>
          </a:stretch>
        </p:blipFill>
        <p:spPr>
          <a:xfrm>
            <a:off x="228714" y="3429000"/>
            <a:ext cx="3933190" cy="3077210"/>
          </a:xfrm>
          <a:prstGeom prst="ellips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31928" t="7389"/>
          <a:stretch>
            <a:fillRect/>
          </a:stretch>
        </p:blipFill>
        <p:spPr>
          <a:xfrm>
            <a:off x="5333980" y="4038584"/>
            <a:ext cx="3157220" cy="2610485"/>
          </a:xfrm>
          <a:prstGeom prst="round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1"/>
          <p:cNvSpPr txBox="1"/>
          <p:nvPr/>
        </p:nvSpPr>
        <p:spPr>
          <a:xfrm>
            <a:off x="304800" y="153988"/>
            <a:ext cx="8382000" cy="2491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小鹿、小马，还有小老鼠见到了大象，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都要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说他的耳朵。</a:t>
            </a:r>
          </a:p>
          <a:p>
            <a:endParaRPr lang="zh-CN" altLang="zh-CN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-1942" r="1699" b="-1935"/>
          <a:stretch>
            <a:fillRect/>
          </a:stretch>
        </p:blipFill>
        <p:spPr>
          <a:xfrm>
            <a:off x="228714" y="3429000"/>
            <a:ext cx="3933190" cy="3077210"/>
          </a:xfrm>
          <a:prstGeom prst="ellips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31928" t="7389"/>
          <a:stretch>
            <a:fillRect/>
          </a:stretch>
        </p:blipFill>
        <p:spPr>
          <a:xfrm>
            <a:off x="5333980" y="4038584"/>
            <a:ext cx="3157220" cy="2610485"/>
          </a:xfrm>
          <a:prstGeom prst="roundRect">
            <a:avLst/>
          </a:prstGeom>
        </p:spPr>
      </p:pic>
      <p:sp>
        <p:nvSpPr>
          <p:cNvPr id="5" name="圆角矩形标注 4"/>
          <p:cNvSpPr/>
          <p:nvPr/>
        </p:nvSpPr>
        <p:spPr bwMode="auto">
          <a:xfrm>
            <a:off x="914496" y="2286030"/>
            <a:ext cx="7238810" cy="1464231"/>
          </a:xfrm>
          <a:prstGeom prst="wedgeRoundRectCallout">
            <a:avLst>
              <a:gd name="adj1" fmla="val 20321"/>
              <a:gd name="adj2" fmla="val 109913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“大象啊，你的耳朵怎么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是耷拉着的呢</a:t>
            </a:r>
            <a:r>
              <a:rPr lang="zh-CN" altLang="zh-CN" sz="4000" dirty="0" smtClean="0">
                <a:latin typeface="楷体" panose="02010609060101010101" charset="-122"/>
                <a:ea typeface="楷体" panose="02010609060101010101" charset="-122"/>
              </a:rPr>
              <a:t>？”</a:t>
            </a:r>
            <a:endParaRPr lang="en-US" altLang="zh-CN" sz="40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2508" t="5511" r="-2508" b="-5511"/>
          <a:stretch>
            <a:fillRect/>
          </a:stretch>
        </p:blipFill>
        <p:spPr>
          <a:xfrm>
            <a:off x="633730" y="3680460"/>
            <a:ext cx="3923665" cy="3018790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1655" y="3918585"/>
            <a:ext cx="4247515" cy="26949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9570" y="671830"/>
            <a:ext cx="840422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小兔子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：“咦，大象啊，你的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耳朵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怎么耷拉下来了？”</a:t>
            </a:r>
          </a:p>
          <a:p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小羊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也说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：“大象啊，你的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耳朵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怎么是耷拉着的呢？”</a:t>
            </a:r>
          </a:p>
          <a:p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小鹿、小马，还有小老鼠见到了大象，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都要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说他的</a:t>
            </a:r>
            <a:r>
              <a:rPr lang="zh-CN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耳朵</a:t>
            </a:r>
            <a:r>
              <a:rPr lang="zh-CN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4" descr="大象的耳朵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1875" y="3761105"/>
            <a:ext cx="3705860" cy="2909570"/>
          </a:xfrm>
          <a:prstGeom prst="rect">
            <a:avLst/>
          </a:prstGeom>
          <a:blipFill rotWithShape="1">
            <a:blip r:embed="rId3" cstate="print"/>
          </a:blipFill>
          <a:ln w="9525">
            <a:noFill/>
          </a:ln>
        </p:spPr>
      </p:pic>
      <p:sp>
        <p:nvSpPr>
          <p:cNvPr id="10241" name="TextBox 1"/>
          <p:cNvSpPr txBox="1"/>
          <p:nvPr/>
        </p:nvSpPr>
        <p:spPr>
          <a:xfrm>
            <a:off x="478790" y="721360"/>
            <a:ext cx="773493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大象也</a:t>
            </a:r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不安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起来，他自言自语地说：“他们都这么说，是不是我的耳朵真的有</a:t>
            </a:r>
          </a:p>
          <a:p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毛病啦？我</a:t>
            </a:r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得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让我的耳朵竖起来。”</a:t>
            </a:r>
          </a:p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630" y="3230245"/>
            <a:ext cx="647065" cy="5308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4" descr="大象的耳朵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1875" y="3761105"/>
            <a:ext cx="3705860" cy="2909570"/>
          </a:xfrm>
          <a:prstGeom prst="rect">
            <a:avLst/>
          </a:prstGeom>
          <a:blipFill rotWithShape="1">
            <a:blip r:embed="rId3" cstate="print"/>
          </a:blipFill>
          <a:ln w="9525">
            <a:noFill/>
          </a:ln>
        </p:spPr>
      </p:pic>
      <p:sp>
        <p:nvSpPr>
          <p:cNvPr id="10241" name="TextBox 1"/>
          <p:cNvSpPr txBox="1"/>
          <p:nvPr/>
        </p:nvSpPr>
        <p:spPr>
          <a:xfrm>
            <a:off x="478790" y="721360"/>
            <a:ext cx="773493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大象也</a:t>
            </a:r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不安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起来，他自言自语地说：“</a:t>
            </a:r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他们都这么说，是不是我的耳朵真的有</a:t>
            </a:r>
          </a:p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毛病啦？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我得让我的耳朵竖起来。”</a:t>
            </a:r>
          </a:p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630" y="3230245"/>
            <a:ext cx="647065" cy="5308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4" descr="大象的耳朵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1875" y="3761105"/>
            <a:ext cx="3705860" cy="2909570"/>
          </a:xfrm>
          <a:prstGeom prst="rect">
            <a:avLst/>
          </a:prstGeom>
          <a:blipFill rotWithShape="1">
            <a:blip r:embed="rId3" cstate="print"/>
          </a:blipFill>
          <a:ln w="9525">
            <a:noFill/>
          </a:ln>
        </p:spPr>
      </p:pic>
      <p:sp>
        <p:nvSpPr>
          <p:cNvPr id="10241" name="TextBox 1"/>
          <p:cNvSpPr txBox="1"/>
          <p:nvPr/>
        </p:nvSpPr>
        <p:spPr>
          <a:xfrm>
            <a:off x="478790" y="721360"/>
            <a:ext cx="773493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大象也</a:t>
            </a:r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不安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起来，他</a:t>
            </a:r>
            <a:r>
              <a:rPr lang="zh-CN" altLang="zh-CN" sz="4800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自言自语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地说：“</a:t>
            </a:r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他们都这么说，是不是我的耳朵真的有</a:t>
            </a:r>
          </a:p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毛病啦？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我得让我的耳朵竖起来。”</a:t>
            </a:r>
          </a:p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630" y="3230245"/>
            <a:ext cx="647065" cy="5308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5200" y="813435"/>
            <a:ext cx="75107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儿童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合作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</a:p>
          <a:p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   四人小组分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角色演一演课文</a:t>
            </a:r>
            <a:r>
              <a:rPr lang="en-US" altLang="zh-CN" sz="4000" b="1" dirty="0" smtClean="0">
                <a:latin typeface="楷体" panose="02010609060101010101" charset="-122"/>
                <a:ea typeface="楷体" panose="02010609060101010101" charset="-122"/>
              </a:rPr>
              <a:t>2-8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自然段</a:t>
            </a:r>
            <a:r>
              <a:rPr lang="en-US" altLang="zh-CN" sz="4000" b="1" dirty="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体会大象心情的变化。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4" descr="大象的耳朵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1875" y="3761105"/>
            <a:ext cx="3705860" cy="2909570"/>
          </a:xfrm>
          <a:prstGeom prst="rect">
            <a:avLst/>
          </a:prstGeom>
          <a:blipFill rotWithShape="1">
            <a:blip r:embed="rId3" cstate="print"/>
          </a:blipFill>
          <a:ln w="9525">
            <a:noFill/>
          </a:ln>
        </p:spPr>
      </p:pic>
      <p:sp>
        <p:nvSpPr>
          <p:cNvPr id="10241" name="TextBox 1"/>
          <p:cNvSpPr txBox="1"/>
          <p:nvPr/>
        </p:nvSpPr>
        <p:spPr>
          <a:xfrm>
            <a:off x="478790" y="721360"/>
            <a:ext cx="773493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大象也</a:t>
            </a:r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不安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起来，他</a:t>
            </a:r>
            <a:r>
              <a:rPr lang="zh-CN" altLang="zh-CN" sz="4800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自言自语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地说：“</a:t>
            </a:r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他们都这么说，是不是我的耳朵真的有</a:t>
            </a:r>
          </a:p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毛病啦？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我得让我的耳朵竖起来。”</a:t>
            </a:r>
          </a:p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630" y="3230245"/>
            <a:ext cx="647065" cy="5308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4" descr="大象的耳朵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4750" y="2030095"/>
            <a:ext cx="6394450" cy="5019675"/>
          </a:xfrm>
          <a:prstGeom prst="rect">
            <a:avLst/>
          </a:prstGeom>
          <a:blipFill rotWithShape="1">
            <a:blip r:embed="rId3" cstate="print"/>
          </a:blipFill>
          <a:ln w="9525">
            <a:noFill/>
          </a:ln>
        </p:spPr>
      </p:pic>
      <p:sp>
        <p:nvSpPr>
          <p:cNvPr id="4098" name="TextBox 3"/>
          <p:cNvSpPr txBox="1"/>
          <p:nvPr/>
        </p:nvSpPr>
        <p:spPr>
          <a:xfrm>
            <a:off x="685800" y="914400"/>
            <a:ext cx="81534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9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19.</a:t>
            </a:r>
            <a:r>
              <a:rPr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大象的耳朵</a:t>
            </a:r>
          </a:p>
        </p:txBody>
      </p:sp>
      <p:sp>
        <p:nvSpPr>
          <p:cNvPr id="4099" name="TextBox 4"/>
          <p:cNvSpPr txBox="1"/>
          <p:nvPr/>
        </p:nvSpPr>
        <p:spPr>
          <a:xfrm>
            <a:off x="304800" y="22225"/>
            <a:ext cx="75438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7575D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部编教材二年级下册第七单元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4" descr="大象的耳朵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1875" y="3761105"/>
            <a:ext cx="3705860" cy="2909570"/>
          </a:xfrm>
          <a:prstGeom prst="rect">
            <a:avLst/>
          </a:prstGeom>
          <a:blipFill rotWithShape="1">
            <a:blip r:embed="rId3" cstate="print"/>
          </a:blipFill>
          <a:ln w="9525">
            <a:noFill/>
          </a:ln>
        </p:spPr>
      </p:pic>
      <p:sp>
        <p:nvSpPr>
          <p:cNvPr id="10241" name="TextBox 1"/>
          <p:cNvSpPr txBox="1"/>
          <p:nvPr/>
        </p:nvSpPr>
        <p:spPr>
          <a:xfrm>
            <a:off x="478790" y="721360"/>
            <a:ext cx="77349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</a:p>
          <a:p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怎么才能让耳朵竖起来呢？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9995" y="2691765"/>
            <a:ext cx="13411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扇</a:t>
            </a:r>
          </a:p>
          <a:p>
            <a:endParaRPr lang="zh-CN" altLang="en-US" sz="8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286000" y="1828800"/>
            <a:ext cx="457200" cy="373380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22575" y="4107180"/>
            <a:ext cx="1351280" cy="498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828800"/>
            <a:ext cx="1509395" cy="5638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22575" y="2392680"/>
            <a:ext cx="28073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扇子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43200" y="4770755"/>
            <a:ext cx="28073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扇动</a:t>
            </a:r>
          </a:p>
        </p:txBody>
      </p:sp>
      <p:sp>
        <p:nvSpPr>
          <p:cNvPr id="10" name="矩形 9"/>
          <p:cNvSpPr/>
          <p:nvPr/>
        </p:nvSpPr>
        <p:spPr>
          <a:xfrm>
            <a:off x="5835015" y="2284095"/>
            <a:ext cx="279463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87950" y="2197735"/>
            <a:ext cx="2865755" cy="2947670"/>
            <a:chOff x="8170" y="3461"/>
            <a:chExt cx="4513" cy="4642"/>
          </a:xfrm>
        </p:grpSpPr>
        <p:pic>
          <p:nvPicPr>
            <p:cNvPr id="11" name="图片 10" descr="4961123_143306539000_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flipH="1">
              <a:off x="8170" y="3461"/>
              <a:ext cx="4513" cy="451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8390" y="3597"/>
              <a:ext cx="2854" cy="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0">
                  <a:latin typeface="楷体" panose="02010609060101010101" charset="-122"/>
                  <a:ea typeface="楷体" panose="02010609060101010101" charset="-122"/>
                </a:rPr>
                <a:t>扇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7162800" y="2743200"/>
            <a:ext cx="0" cy="762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WordArt 3"/>
          <p:cNvSpPr>
            <a:spLocks noTextEdit="1"/>
          </p:cNvSpPr>
          <p:nvPr/>
        </p:nvSpPr>
        <p:spPr>
          <a:xfrm rot="5400000">
            <a:off x="-914400" y="2520315"/>
            <a:ext cx="2895600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00"/>
                </a:solidFill>
                <a:effectLst>
                  <a:outerShdw dist="35921" dir="2699999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半包围结构</a:t>
            </a:r>
          </a:p>
        </p:txBody>
      </p:sp>
      <p:sp>
        <p:nvSpPr>
          <p:cNvPr id="16394" name="椭圆 13"/>
          <p:cNvSpPr/>
          <p:nvPr/>
        </p:nvSpPr>
        <p:spPr>
          <a:xfrm flipV="1">
            <a:off x="1905000" y="1181100"/>
            <a:ext cx="1295400" cy="995363"/>
          </a:xfrm>
          <a:prstGeom prst="ellipse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 eaLnBrk="0" hangingPunct="0"/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6395" name="椭圆 14"/>
          <p:cNvSpPr/>
          <p:nvPr/>
        </p:nvSpPr>
        <p:spPr>
          <a:xfrm>
            <a:off x="1752600" y="1474788"/>
            <a:ext cx="1219200" cy="995362"/>
          </a:xfrm>
          <a:prstGeom prst="ellipse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 eaLnBrk="0" hangingPunct="0"/>
            <a:endParaRPr lang="zh-CN" altLang="en-US" sz="4000" dirty="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6396" name="椭圆 15"/>
          <p:cNvSpPr/>
          <p:nvPr/>
        </p:nvSpPr>
        <p:spPr>
          <a:xfrm>
            <a:off x="2819400" y="5105400"/>
            <a:ext cx="2209800" cy="995363"/>
          </a:xfrm>
          <a:prstGeom prst="ellipse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 eaLnBrk="0" hangingPunct="0"/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06855" y="2000885"/>
            <a:ext cx="1974850" cy="1997576"/>
            <a:chOff x="8170" y="3461"/>
            <a:chExt cx="4513" cy="4562"/>
          </a:xfrm>
        </p:grpSpPr>
        <p:pic>
          <p:nvPicPr>
            <p:cNvPr id="11" name="图片 10" descr="4961123_143306539000_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8170" y="3461"/>
              <a:ext cx="4513" cy="451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8391" y="3597"/>
              <a:ext cx="2564" cy="4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0">
                  <a:latin typeface="楷体" panose="02010609060101010101" charset="-122"/>
                  <a:ea typeface="楷体" panose="02010609060101010101" charset="-122"/>
                </a:rPr>
                <a:t>扇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81705" y="2000885"/>
            <a:ext cx="1974850" cy="1997576"/>
            <a:chOff x="8170" y="3461"/>
            <a:chExt cx="4513" cy="4562"/>
          </a:xfrm>
        </p:grpSpPr>
        <p:pic>
          <p:nvPicPr>
            <p:cNvPr id="6" name="图片 5" descr="4961123_143306539000_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8170" y="3461"/>
              <a:ext cx="4513" cy="451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391" y="3597"/>
              <a:ext cx="2564" cy="4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0">
                  <a:latin typeface="楷体" panose="02010609060101010101" charset="-122"/>
                  <a:ea typeface="楷体" panose="02010609060101010101" charset="-122"/>
                </a:rPr>
                <a:t>痛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56516" y="2000919"/>
            <a:ext cx="1974850" cy="1997576"/>
            <a:chOff x="18084" y="2881"/>
            <a:chExt cx="4513" cy="4562"/>
          </a:xfrm>
        </p:grpSpPr>
        <p:pic>
          <p:nvPicPr>
            <p:cNvPr id="9" name="图片 8" descr="4961123_143306539000_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18084" y="2881"/>
              <a:ext cx="4513" cy="4513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8445" y="3017"/>
              <a:ext cx="2564" cy="4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0">
                  <a:latin typeface="楷体" panose="02010609060101010101" charset="-122"/>
                  <a:ea typeface="楷体" panose="02010609060101010101" charset="-122"/>
                </a:rPr>
                <a:t>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1"/>
          <p:cNvSpPr txBox="1"/>
          <p:nvPr/>
        </p:nvSpPr>
        <p:spPr>
          <a:xfrm>
            <a:off x="751205" y="1143000"/>
            <a:ext cx="7391400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儿童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思考：</a:t>
            </a:r>
          </a:p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大象怀疑自己的耳朵怎么了？</a:t>
            </a:r>
          </a:p>
        </p:txBody>
      </p:sp>
      <p:pic>
        <p:nvPicPr>
          <p:cNvPr id="4097" name="Picture 4" descr="大象的耳朵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495" y="2732405"/>
            <a:ext cx="4603115" cy="3613785"/>
          </a:xfrm>
          <a:prstGeom prst="rect">
            <a:avLst/>
          </a:prstGeom>
          <a:blipFill rotWithShape="1">
            <a:blip r:embed="rId3" cstate="print"/>
          </a:blipFill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4" descr="大象的耳朵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1875" y="3761105"/>
            <a:ext cx="3705860" cy="2909570"/>
          </a:xfrm>
          <a:prstGeom prst="rect">
            <a:avLst/>
          </a:prstGeom>
          <a:blipFill rotWithShape="1">
            <a:blip r:embed="rId3" cstate="print"/>
          </a:blipFill>
          <a:ln w="9525">
            <a:noFill/>
          </a:ln>
        </p:spPr>
      </p:pic>
      <p:sp>
        <p:nvSpPr>
          <p:cNvPr id="10241" name="TextBox 1"/>
          <p:cNvSpPr txBox="1"/>
          <p:nvPr/>
        </p:nvSpPr>
        <p:spPr>
          <a:xfrm>
            <a:off x="478790" y="721360"/>
            <a:ext cx="773493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大象也</a:t>
            </a:r>
            <a:r>
              <a:rPr lang="zh-CN" altLang="zh-CN" sz="4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不安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起来，他自言自语地说：“他们都这么说，是不是我的耳朵真的有</a:t>
            </a:r>
          </a:p>
          <a:p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毛病啦？我得让我的耳朵竖起来。”</a:t>
            </a:r>
          </a:p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630" y="3230245"/>
            <a:ext cx="647065" cy="53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4" descr="大象的耳朵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1875" y="3761105"/>
            <a:ext cx="3705860" cy="2909570"/>
          </a:xfrm>
          <a:prstGeom prst="rect">
            <a:avLst/>
          </a:prstGeom>
          <a:blipFill rotWithShape="1">
            <a:blip r:embed="rId3" cstate="print"/>
          </a:blipFill>
          <a:ln w="9525">
            <a:noFill/>
          </a:ln>
        </p:spPr>
      </p:pic>
      <p:sp>
        <p:nvSpPr>
          <p:cNvPr id="10241" name="TextBox 1"/>
          <p:cNvSpPr txBox="1"/>
          <p:nvPr/>
        </p:nvSpPr>
        <p:spPr>
          <a:xfrm>
            <a:off x="478790" y="721360"/>
            <a:ext cx="773493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大象也</a:t>
            </a:r>
            <a:r>
              <a:rPr lang="zh-CN" altLang="zh-CN" sz="4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不安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起来，他自言自语地说：“</a:t>
            </a:r>
            <a:r>
              <a:rPr lang="zh-CN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他们都这么说，</a:t>
            </a:r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是不是我的耳朵真的有</a:t>
            </a:r>
          </a:p>
          <a:p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4800" dirty="0">
                <a:latin typeface="楷体" panose="02010609060101010101" charset="-122"/>
                <a:ea typeface="楷体" panose="02010609060101010101" charset="-122"/>
              </a:rPr>
              <a:t>毛病啦？我得让我的耳朵竖起来。”</a:t>
            </a:r>
          </a:p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630" y="3230245"/>
            <a:ext cx="647065" cy="53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7455" y="995680"/>
            <a:ext cx="7450455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儿童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思考：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读</a:t>
            </a:r>
            <a:r>
              <a:rPr lang="en-US" altLang="zh-CN" sz="40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2-7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自然段，圈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出提问题的小动物。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1"/>
          <p:cNvSpPr txBox="1"/>
          <p:nvPr/>
        </p:nvSpPr>
        <p:spPr>
          <a:xfrm>
            <a:off x="304800" y="153988"/>
            <a:ext cx="9143872" cy="64633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这一天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，大象正在路上慢慢地散步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遇到了小兔子。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兔子说：“咦，大象啊，你的耳朵怎么耷拉下来了？”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大象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说：“我生来就是这样的啊。”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兔子说：“你看，我的耳朵是竖着的，你的耳朵肯定是有病了。”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后来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，大象又遇到了小羊。小羊也说：“大象啊，你的耳朵怎么是耷拉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着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呢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？”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小鹿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、小马，还有小老鼠见到了大象，都要说他的耳朵。</a:t>
            </a:r>
          </a:p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1"/>
          <p:cNvSpPr txBox="1"/>
          <p:nvPr/>
        </p:nvSpPr>
        <p:spPr>
          <a:xfrm>
            <a:off x="304800" y="153988"/>
            <a:ext cx="9143872" cy="64633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这一天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，大象正在路上慢慢地散步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遇到了小兔子。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兔子说：“咦，大象啊，你的耳朵怎么耷拉下来了？”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大象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说：“我生来就是这样的啊。”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兔子说：“你看，我的耳朵是竖着的，你的耳朵肯定是有病了。”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后来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，大象又遇到了小羊。小羊也说：“大象啊，你的耳朵怎么是耷拉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着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呢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？”</a:t>
            </a: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小鹿</a:t>
            </a:r>
            <a:r>
              <a:rPr lang="zh-CN" altLang="zh-CN" sz="3600" dirty="0">
                <a:latin typeface="楷体" pitchFamily="49" charset="-122"/>
                <a:ea typeface="楷体" pitchFamily="49" charset="-122"/>
              </a:rPr>
              <a:t>、小马，还有小老鼠见到了大象，都要说他的耳朵。</a:t>
            </a:r>
          </a:p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1066892" y="1371654"/>
            <a:ext cx="990574" cy="457188"/>
          </a:xfrm>
          <a:prstGeom prst="ellipse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1066892" y="1295456"/>
            <a:ext cx="1295366" cy="609584"/>
          </a:xfrm>
          <a:prstGeom prst="ellipse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990694" y="1371654"/>
            <a:ext cx="1142970" cy="457188"/>
          </a:xfrm>
          <a:prstGeom prst="ellipse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1143090" y="1084469"/>
            <a:ext cx="1295366" cy="995422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2286060" y="4952960"/>
            <a:ext cx="1295366" cy="995422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914496" y="4876762"/>
            <a:ext cx="1295366" cy="995422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5029188" y="3733792"/>
            <a:ext cx="1295366" cy="995422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4800594" y="4952960"/>
            <a:ext cx="1295366" cy="995422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</a:ln>
      </a:spPr>
      <a:bodyPr vert="horz" wrap="square" lIns="91440" tIns="45720" rIns="91440" bIns="45720" numCol="1" anchor="ctr" anchorCtr="0" compatLnSpc="1">
        <a:spAutoFit/>
      </a:bodyPr>
      <a:lstStyle>
        <a:defPPr marL="0" marR="0" indent="2667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4000" b="0" i="0" u="none" strike="noStrike" cap="none" normalizeH="0" baseline="0" dirty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1120</Words>
  <Application>Microsoft Office PowerPoint</Application>
  <PresentationFormat>全屏显示(4:3)</PresentationFormat>
  <Paragraphs>90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</dc:creator>
  <cp:lastModifiedBy>Acer</cp:lastModifiedBy>
  <cp:revision>304</cp:revision>
  <dcterms:created xsi:type="dcterms:W3CDTF">2014-09-25T10:50:00Z</dcterms:created>
  <dcterms:modified xsi:type="dcterms:W3CDTF">2018-03-12T06:05:02Z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