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63" r:id="rId4"/>
    <p:sldId id="258" r:id="rId5"/>
    <p:sldId id="259" r:id="rId6"/>
    <p:sldId id="260" r:id="rId7"/>
    <p:sldId id="264" r:id="rId8"/>
    <p:sldId id="262" r:id="rId9"/>
    <p:sldId id="261" r:id="rId10"/>
    <p:sldId id="265" r:id="rId11"/>
    <p:sldId id="266" r:id="rId12"/>
    <p:sldId id="267" r:id="rId13"/>
    <p:sldId id="268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61113" y="1371596"/>
            <a:ext cx="7086600" cy="1576659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61113" y="3040330"/>
            <a:ext cx="7086600" cy="74789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515600" cy="53879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2601256" y="2342135"/>
            <a:ext cx="7055771" cy="1945650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+mn-lt"/>
              <a:ea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876710" y="1947862"/>
            <a:ext cx="3028473" cy="1638804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9" name="直接连接符 8"/>
          <p:cNvCxnSpPr/>
          <p:nvPr/>
        </p:nvCxnSpPr>
        <p:spPr>
          <a:xfrm flipH="1">
            <a:off x="7286817" y="3063825"/>
            <a:ext cx="3028474" cy="1638804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604" y="2399125"/>
            <a:ext cx="4519705" cy="621369"/>
          </a:xfrm>
        </p:spPr>
        <p:txBody>
          <a:bodyPr anchor="b">
            <a:normAutofit/>
          </a:bodyPr>
          <a:lstStyle>
            <a:lvl1pPr algn="r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99103" y="3123279"/>
            <a:ext cx="6201206" cy="733424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63040"/>
            <a:ext cx="5181600" cy="471392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63040"/>
            <a:ext cx="5181600" cy="471392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006475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98174"/>
            <a:ext cx="5157787" cy="561974"/>
          </a:xfrm>
        </p:spPr>
        <p:txBody>
          <a:bodyPr anchor="b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343150"/>
            <a:ext cx="5157787" cy="384651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98174"/>
            <a:ext cx="5183188" cy="561974"/>
          </a:xfrm>
        </p:spPr>
        <p:txBody>
          <a:bodyPr anchor="b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343150"/>
            <a:ext cx="5183188" cy="384651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41221" y="2530928"/>
            <a:ext cx="5135231" cy="915488"/>
          </a:xfrm>
        </p:spPr>
        <p:txBody>
          <a:bodyPr/>
          <a:lstStyle/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空心弧 6"/>
          <p:cNvSpPr/>
          <p:nvPr/>
        </p:nvSpPr>
        <p:spPr bwMode="auto">
          <a:xfrm rot="7086271">
            <a:off x="6818498" y="2028752"/>
            <a:ext cx="1934898" cy="1934898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0" t="1313" r="2131" b="15236"/>
          <a:stretch>
            <a:fillRect/>
          </a:stretch>
        </p:blipFill>
        <p:spPr>
          <a:xfrm>
            <a:off x="0" y="-1"/>
            <a:ext cx="12188968" cy="686235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032" y="0"/>
            <a:ext cx="12192000" cy="6496595"/>
          </a:xfrm>
          <a:prstGeom prst="rect">
            <a:avLst/>
          </a:prstGeom>
          <a:gradFill flip="none" rotWithShape="1">
            <a:gsLst>
              <a:gs pos="19000">
                <a:schemeClr val="bg1">
                  <a:alpha val="9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6" y="651162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1707" y="651162"/>
            <a:ext cx="6172092" cy="54036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6" y="2251362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75653" y="365125"/>
            <a:ext cx="1278146" cy="5811838"/>
          </a:xfrm>
        </p:spPr>
        <p:txBody>
          <a:bodyPr vert="eaVert"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09943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6880" y="-12879"/>
            <a:ext cx="12198880" cy="6496595"/>
          </a:xfrm>
          <a:prstGeom prst="rect">
            <a:avLst/>
          </a:prstGeom>
          <a:gradFill flip="none" rotWithShape="1">
            <a:gsLst>
              <a:gs pos="19000">
                <a:schemeClr val="bg1">
                  <a:alpha val="9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6"/>
            <a:ext cx="10515600" cy="977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89166"/>
            <a:ext cx="10515600" cy="4687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25C16-BA6F-4C92-9EA9-67233FF267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F1E9F-CDE5-4976-A53B-9F21ACD47D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SzPct val="70000"/>
        <a:buFont typeface="Wingdings 2" pitchFamily="18" charset="2"/>
        <a:buChar char=""/>
        <a:defRPr sz="24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image" Target="../media/image7.jpeg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8.jpeg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2" Type="http://schemas.openxmlformats.org/officeDocument/2006/relationships/image" Target="../media/image9.jpeg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4.jpeg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image" Target="../media/image5.jpeg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6.jpeg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9473" y="62861"/>
            <a:ext cx="7086600" cy="1576659"/>
          </a:xfrm>
        </p:spPr>
        <p:txBody>
          <a:bodyPr>
            <a:normAutofit/>
          </a:bodyPr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习作七      给老师的一封信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9473" y="62861"/>
            <a:ext cx="7086600" cy="1576659"/>
          </a:xfrm>
        </p:spPr>
        <p:txBody>
          <a:bodyPr>
            <a:normAutofit/>
          </a:bodyPr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习作七      给老师的一封信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2" name="图片 1" descr="14951072962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005" y="-172720"/>
            <a:ext cx="12296140" cy="68757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9473" y="62861"/>
            <a:ext cx="7086600" cy="1576659"/>
          </a:xfrm>
        </p:spPr>
        <p:txBody>
          <a:bodyPr>
            <a:normAutofit/>
          </a:bodyPr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习作七      给老师的一封信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3" name="图片 2" descr="14951073334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0" y="-342265"/>
            <a:ext cx="12376150" cy="75431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9473" y="62861"/>
            <a:ext cx="7086600" cy="1576659"/>
          </a:xfrm>
        </p:spPr>
        <p:txBody>
          <a:bodyPr>
            <a:normAutofit/>
          </a:bodyPr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习作七      给老师的一封信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2" name="图片 1" descr="14951073638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-342265"/>
            <a:ext cx="12399010" cy="75431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37870" y="1269365"/>
            <a:ext cx="10870565" cy="3952240"/>
          </a:xfrm>
        </p:spPr>
        <p:txBody>
          <a:bodyPr>
            <a:normAutofit fontScale="90000"/>
          </a:bodyPr>
          <a:p>
            <a:pPr indent="457200" algn="l" fontAlgn="auto">
              <a:lnSpc>
                <a:spcPts val="8000"/>
              </a:lnSpc>
            </a:pPr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</a:t>
            </a: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写信的对象：小学阶段曾经教过自己的老师。</a:t>
            </a:r>
            <a:b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</a:b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   写信的内容：说出真心话，把最难忘的、最感动的情景再现出来，表达出对老师的感激眷恋之情。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4630" y="478155"/>
            <a:ext cx="11703685" cy="5104765"/>
          </a:xfrm>
        </p:spPr>
        <p:txBody>
          <a:bodyPr>
            <a:normAutofit fontScale="90000"/>
          </a:bodyPr>
          <a:p>
            <a:pPr algn="l" fontAlgn="auto"/>
            <a:r>
              <a:rPr lang="zh-CN" altLang="en-US" sz="5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</a:rPr>
              <a:t>一、追忆过往生活点滴：</a:t>
            </a:r>
            <a:br>
              <a:rPr lang="zh-CN" altLang="en-US" sz="5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</a:rPr>
            </a:br>
            <a:r>
              <a:rPr lang="zh-CN" altLang="en-US" sz="5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</a:rPr>
              <a:t>     小组讨论：小学六年的学习生活中，哪位老师给你留下了深刻的印象，和哪位老师一度过美好时光……</a:t>
            </a:r>
            <a:r>
              <a:rPr lang="zh-CN" altLang="en-US" sz="5400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+mj-ea"/>
              </a:rPr>
              <a:t>（可以是一次倾心的谈话、一句难忘的鼓励、一束严厉的目光、一次耐心的辅导、一次严厉的批评，又或是一次令你心跳的家访</a:t>
            </a:r>
            <a:r>
              <a:rPr lang="zh-CN" altLang="en-US" sz="5400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+mj-ea"/>
                <a:sym typeface="+mn-ea"/>
              </a:rPr>
              <a:t>……</a:t>
            </a:r>
            <a:r>
              <a:rPr lang="zh-CN" altLang="en-US" sz="5400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+mj-ea"/>
              </a:rPr>
              <a:t> ）</a:t>
            </a:r>
            <a:endParaRPr lang="zh-CN" altLang="en-US" sz="5400" b="1" dirty="0">
              <a:solidFill>
                <a:srgbClr val="C00000"/>
              </a:solidFill>
              <a:uFillTx/>
              <a:latin typeface="Arial" panose="020B0604020202020204" pitchFamily="34" charset="0"/>
              <a:ea typeface="+mj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9565" y="62865"/>
            <a:ext cx="12086590" cy="1576705"/>
          </a:xfrm>
        </p:spPr>
        <p:txBody>
          <a:bodyPr>
            <a:normAutofit/>
          </a:bodyPr>
          <a:p>
            <a:pPr algn="l" fontAlgn="auto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二、构思习作主题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28930" y="2110740"/>
            <a:ext cx="11132820" cy="3478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indent="457200" algn="l" fontAlgn="auto"/>
            <a:r>
              <a:rPr lang="en-US" altLang="zh-CN" sz="4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</a:t>
            </a:r>
            <a:r>
              <a:rPr lang="en-US" altLang="zh-CN" sz="48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1</a:t>
            </a:r>
            <a:r>
              <a:rPr lang="zh-CN" altLang="en-US" sz="48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、可以围绕所选老师的长处、特点写。</a:t>
            </a:r>
            <a:endParaRPr lang="zh-CN" altLang="en-US" sz="4800" b="1" dirty="0">
              <a:solidFill>
                <a:srgbClr val="C00000"/>
              </a:solidFill>
              <a:uFillTx/>
              <a:latin typeface="+mj-lt"/>
              <a:ea typeface="+mj-ea"/>
            </a:endParaRPr>
          </a:p>
          <a:p>
            <a:pPr indent="457200" algn="l" fontAlgn="auto"/>
            <a:r>
              <a:rPr lang="en-US" altLang="zh-CN" sz="48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   2</a:t>
            </a:r>
            <a:r>
              <a:rPr lang="zh-CN" altLang="en-US" sz="48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、可以围绕老师给予学生的帮助、教诲、关爱来写。</a:t>
            </a:r>
            <a:endParaRPr lang="zh-CN" altLang="en-US" sz="4800" b="1" dirty="0">
              <a:solidFill>
                <a:srgbClr val="C00000"/>
              </a:solidFill>
              <a:uFillTx/>
              <a:latin typeface="+mj-lt"/>
              <a:ea typeface="+mj-ea"/>
            </a:endParaRPr>
          </a:p>
          <a:p>
            <a:pPr indent="457200" algn="l" fontAlgn="auto"/>
            <a:r>
              <a:rPr lang="en-US" altLang="zh-CN" sz="48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   3</a:t>
            </a:r>
            <a:r>
              <a:rPr lang="zh-CN" altLang="en-US" sz="48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、可以围绕师生之间的情谊，表现对分别的不舍之情来写。</a:t>
            </a:r>
            <a:endParaRPr lang="zh-CN" altLang="en-US" sz="4800" b="1" dirty="0">
              <a:solidFill>
                <a:srgbClr val="C00000"/>
              </a:solidFill>
              <a:uFillTx/>
              <a:latin typeface="+mj-lt"/>
              <a:ea typeface="+mj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9473" y="62861"/>
            <a:ext cx="7086600" cy="1576659"/>
          </a:xfrm>
        </p:spPr>
        <p:txBody>
          <a:bodyPr>
            <a:normAutofit/>
          </a:bodyPr>
          <a:p>
            <a:pPr algn="l" fontAlgn="auto"/>
            <a:r>
              <a:rPr lang="zh-CN" altLang="en-US" b="1" dirty="0">
                <a:solidFill>
                  <a:srgbClr val="7030A0"/>
                </a:solidFill>
                <a:uFillTx/>
                <a:latin typeface="+mj-lt"/>
                <a:ea typeface="+mj-ea"/>
              </a:rPr>
              <a:t>三、习作建议：</a:t>
            </a:r>
            <a:b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</a:b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48970" y="2999740"/>
            <a:ext cx="11353165" cy="42024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indent="457200" algn="l" fontAlgn="auto"/>
            <a:r>
              <a:rPr lang="en-US" altLang="zh-CN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1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、再现具体动人的</a:t>
            </a:r>
            <a:r>
              <a:rPr lang="zh-CN" altLang="en-US" sz="39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情景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表达出对老师的感激眷念之情（可以选取让你印象深刻的</a:t>
            </a:r>
            <a:r>
              <a:rPr lang="en-US" altLang="zh-CN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1~2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件事来叙述，注意安排所写</a:t>
            </a:r>
            <a:r>
              <a:rPr lang="zh-CN" altLang="en-US" sz="39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事例</a:t>
            </a:r>
            <a:r>
              <a:rPr lang="zh-CN" altLang="en-US" sz="39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+mj-lt"/>
                <a:ea typeface="+mj-ea"/>
              </a:rPr>
              <a:t>的</a:t>
            </a:r>
            <a:r>
              <a:rPr lang="zh-CN" altLang="en-US" sz="39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详略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）</a:t>
            </a:r>
            <a:endParaRPr lang="zh-CN" altLang="en-US" sz="39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indent="457200" algn="l" fontAlgn="auto"/>
            <a:r>
              <a:rPr lang="en-US" altLang="zh-CN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2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、可以通过</a:t>
            </a:r>
            <a:r>
              <a:rPr lang="zh-CN" altLang="en-US" sz="39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外貌、语言、神态、细节描写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来刻画人物形象。</a:t>
            </a:r>
            <a:endParaRPr lang="zh-CN" altLang="en-US" sz="39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indent="457200" algn="l" fontAlgn="auto"/>
            <a:r>
              <a:rPr lang="en-US" altLang="zh-CN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3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、书信的选材要联系生活、学习实际，做到内容</a:t>
            </a:r>
            <a:r>
              <a:rPr lang="zh-CN" altLang="en-US" sz="39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真实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</a:t>
            </a:r>
            <a:r>
              <a:rPr lang="zh-CN" altLang="en-US" sz="39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具体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，语言要</a:t>
            </a:r>
            <a:r>
              <a:rPr lang="zh-CN" altLang="en-US" sz="39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真挚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，说出自己的心里话，表达出自己的</a:t>
            </a:r>
            <a:r>
              <a:rPr lang="zh-CN" altLang="en-US" sz="3900" b="1" dirty="0">
                <a:solidFill>
                  <a:srgbClr val="C00000"/>
                </a:solidFill>
                <a:uFillTx/>
                <a:latin typeface="+mj-lt"/>
                <a:ea typeface="+mj-ea"/>
              </a:rPr>
              <a:t>真情实感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。</a:t>
            </a:r>
            <a:endParaRPr lang="zh-CN" altLang="en-US" sz="39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indent="457200" algn="l" fontAlgn="auto"/>
            <a:r>
              <a:rPr lang="en-US" altLang="zh-CN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4</a:t>
            </a:r>
            <a: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、语句流畅，多用好词佳句。</a:t>
            </a:r>
            <a:endParaRPr lang="zh-CN" altLang="en-US" sz="39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indent="457200" algn="l" fontAlgn="auto"/>
            <a:br>
              <a:rPr lang="zh-CN" altLang="en-US" sz="3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</a:br>
            <a:endParaRPr lang="zh-CN" altLang="en-US" sz="39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9473" y="62861"/>
            <a:ext cx="7086600" cy="1576659"/>
          </a:xfrm>
        </p:spPr>
        <p:txBody>
          <a:bodyPr>
            <a:normAutofit/>
          </a:bodyPr>
          <a:p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LOREM IPSUM 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2" name="图片 1" descr="QQ图片20170518193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" y="62865"/>
            <a:ext cx="12185015" cy="67227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81213" y="294636"/>
            <a:ext cx="7086600" cy="1576659"/>
          </a:xfrm>
        </p:spPr>
        <p:txBody>
          <a:bodyPr>
            <a:noAutofit/>
          </a:bodyPr>
          <a:p>
            <a:pPr algn="l" fontAlgn="auto"/>
            <a:r>
              <a:rPr lang="zh-CN" altLang="en-US" sz="5400" b="1" dirty="0">
                <a:solidFill>
                  <a:srgbClr val="0070C0"/>
                </a:solidFill>
                <a:uFillTx/>
                <a:latin typeface="+mj-lt"/>
                <a:ea typeface="+mj-ea"/>
              </a:rPr>
              <a:t>书信格式</a:t>
            </a:r>
            <a:br>
              <a:rPr lang="zh-CN" altLang="en-US" sz="5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</a:br>
            <a:endParaRPr lang="zh-CN" altLang="en-US" sz="54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13360" y="4690745"/>
            <a:ext cx="11304905" cy="26485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l" fontAlgn="auto">
              <a:lnSpc>
                <a:spcPts val="5000"/>
              </a:lnSpc>
            </a:pPr>
            <a:r>
              <a:rPr lang="en-US" altLang="zh-CN" sz="6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  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书信的格式分为五个部分：称呼、正文、祝福语、署名、日期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algn="l" fontAlgn="auto">
              <a:lnSpc>
                <a:spcPts val="5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   1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、称呼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——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定格写，（问好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——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第二行开头空两格写）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algn="l" fontAlgn="auto">
              <a:lnSpc>
                <a:spcPts val="5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  2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、正文；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algn="l" fontAlgn="auto">
              <a:lnSpc>
                <a:spcPts val="5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  3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、祝福语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——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写完正文后的下一行空两格；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algn="l" fontAlgn="auto">
              <a:lnSpc>
                <a:spcPts val="5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  4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、署名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——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倒数第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2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行右边；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algn="l" fontAlgn="auto">
              <a:lnSpc>
                <a:spcPts val="5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   5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、日期</a:t>
            </a:r>
            <a:b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</a:b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9473" y="62861"/>
            <a:ext cx="7086600" cy="1576659"/>
          </a:xfrm>
        </p:spPr>
        <p:txBody>
          <a:bodyPr>
            <a:normAutofit/>
          </a:bodyPr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习作七      给老师的一封信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2" name="图片 1" descr="QQ图片201705181930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62865"/>
            <a:ext cx="12163425" cy="67316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9473" y="62861"/>
            <a:ext cx="7086600" cy="1576659"/>
          </a:xfrm>
        </p:spPr>
        <p:txBody>
          <a:bodyPr>
            <a:normAutofit/>
          </a:bodyPr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习作七      给老师的一封信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2" name="图片 1" descr="14951072612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" y="-82550"/>
            <a:ext cx="12251055" cy="68872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393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11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14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16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19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393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21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23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25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27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29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4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6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8.xml><?xml version="1.0" encoding="utf-8"?>
<p:tagLst xmlns:p="http://schemas.openxmlformats.org/presentationml/2006/main">
  <p:tag name="KSO_WM_TEMPLATE_THUMBS_INDEX" val="1、9、12、15、16、20、25、29、33"/>
  <p:tag name="KSO_WM_TEMPLATE_CATEGORY" val="custom"/>
  <p:tag name="KSO_WM_TEMPLATE_INDEX" val="160393"/>
  <p:tag name="KSO_WM_TAG_VERSION" val="1.0"/>
  <p:tag name="KSO_WM_SLIDE_ID" val="custom16039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3"/>
  <p:tag name="KSO_WM_UNIT_TYPE" val="a"/>
  <p:tag name="KSO_WM_UNIT_INDEX" val="1"/>
  <p:tag name="KSO_WM_UNIT_ID" val="custom160393_1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heme/theme1.xml><?xml version="1.0" encoding="utf-8"?>
<a:theme xmlns:a="http://schemas.openxmlformats.org/drawingml/2006/main" name="1_A000120140530A99PPBG">
  <a:themeElements>
    <a:clrScheme name="自定义 92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555835"/>
      </a:accent4>
      <a:accent5>
        <a:srgbClr val="236B5F"/>
      </a:accent5>
      <a:accent6>
        <a:srgbClr val="95B3D7"/>
      </a:accent6>
      <a:hlink>
        <a:srgbClr val="0070C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681</Words>
  <Application>WPS 演示</Application>
  <PresentationFormat>宽屏</PresentationFormat>
  <Paragraphs>41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Wingdings 2</vt:lpstr>
      <vt:lpstr>Wingdings</vt:lpstr>
      <vt:lpstr>1_A000120140530A99PPBG</vt:lpstr>
      <vt:lpstr>LOREM IPSUM </vt:lpstr>
      <vt:lpstr>习作七      给老师的一封信</vt:lpstr>
      <vt:lpstr>习作七      给老师的一封信</vt:lpstr>
      <vt:lpstr>二、构思习作主题</vt:lpstr>
      <vt:lpstr>三、习作要求： </vt:lpstr>
      <vt:lpstr>习作七      给老师的一封信</vt:lpstr>
      <vt:lpstr>书信格式 </vt:lpstr>
      <vt:lpstr>习作七      给老师的一封信</vt:lpstr>
      <vt:lpstr>习作七      给老师的一封信</vt:lpstr>
      <vt:lpstr>习作七      给老师的一封信</vt:lpstr>
      <vt:lpstr>习作七      给老师的一封信</vt:lpstr>
      <vt:lpstr>习作七      给老师的一封信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2017-05-18T09:53:00Z</dcterms:created>
  <dcterms:modified xsi:type="dcterms:W3CDTF">2017-05-18T11:43:00Z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