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19"/>
  </p:notesMasterIdLst>
  <p:handoutMasterIdLst>
    <p:handoutMasterId r:id="rId20"/>
  </p:handoutMasterIdLst>
  <p:sldIdLst>
    <p:sldId id="257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2" r:id="rId14"/>
    <p:sldId id="274" r:id="rId15"/>
    <p:sldId id="270" r:id="rId16"/>
    <p:sldId id="271" r:id="rId17"/>
    <p:sldId id="275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30" y="-108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902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55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6" y="0"/>
            <a:ext cx="1218838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06" y="0"/>
            <a:ext cx="1218838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5"/>
          <p:cNvPicPr>
            <a:picLocks noChangeAspect="1"/>
          </p:cNvPicPr>
          <p:nvPr userDrawn="1"/>
        </p:nvPicPr>
        <p:blipFill rotWithShape="1">
          <a:blip r:embed="rId2"/>
          <a:srcRect r="388"/>
          <a:stretch>
            <a:fillRect/>
          </a:stretch>
        </p:blipFill>
        <p:spPr>
          <a:xfrm>
            <a:off x="0" y="12649"/>
            <a:ext cx="12192000" cy="68453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270"/>
            <a:ext cx="12192000" cy="6855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8CD88EB-536A-4DA4-BAEE-4B6927029F6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F31EDF0-8FB7-453E-96BA-6099484DF56D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2021/2/5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文本框 1"/>
          <p:cNvSpPr txBox="1">
            <a:spLocks noChangeArrowheads="1"/>
          </p:cNvSpPr>
          <p:nvPr/>
        </p:nvSpPr>
        <p:spPr bwMode="auto">
          <a:xfrm>
            <a:off x="4271645" y="4677410"/>
            <a:ext cx="4276725" cy="9455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8110" y="34290"/>
            <a:ext cx="7835900" cy="7308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部编版小学语文四年级下册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737235" y="1201420"/>
            <a:ext cx="110001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孩子们透过天窗，看到的是(一粒星)，想象到的是(无数闪闪烁烁可爱的星)；看到的是(　　　　　)，想象到的是(　　　　　　)；看到的是(　　　　　)，想象到的是(　　　　)。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1925" y="5346065"/>
            <a:ext cx="7987665" cy="8115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这时候，小小的天窗是你唯一的慰藉。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9210" y="1691640"/>
            <a:ext cx="9372600" cy="26765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这时候，小小的天窗是你唯一的慰藉。</a:t>
            </a:r>
          </a:p>
          <a:p>
            <a:pPr algn="l">
              <a:lnSpc>
                <a:spcPct val="14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小小的天窗会使你的想象锐利起来！</a:t>
            </a:r>
          </a:p>
          <a:p>
            <a:pPr algn="l">
              <a:lnSpc>
                <a:spcPct val="14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这时候，小小的天窗又是你唯一的慰藉！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468630" y="1510665"/>
            <a:ext cx="10141585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发明这天窗的大人们，是应得感谢的。因为活泼会想的孩子们知道怎样从“无”中看出“有”，从“虚”中看出“实”，比任何他看到的更真切，更阔达，更复杂，更确实！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530" y="1991995"/>
            <a:ext cx="7612380" cy="39674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本文作于1928年，是茅盾30多岁时候写的一篇文章。1927年大革命失败后，他被迫离开武汉，到了上海，没有工作，又不便出门，生活的压抑，精神十分苦闷。</a:t>
            </a:r>
          </a:p>
        </p:txBody>
      </p:sp>
      <p:grpSp>
        <p:nvGrpSpPr>
          <p:cNvPr id="27" name="组合 6"/>
          <p:cNvGrpSpPr/>
          <p:nvPr/>
        </p:nvGrpSpPr>
        <p:grpSpPr bwMode="auto">
          <a:xfrm>
            <a:off x="686647" y="591864"/>
            <a:ext cx="3295651" cy="800100"/>
            <a:chOff x="1939528" y="748904"/>
            <a:chExt cx="2472408" cy="600075"/>
          </a:xfrm>
        </p:grpSpPr>
        <p:sp>
          <p:nvSpPr>
            <p:cNvPr id="1048581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走</a:t>
              </a:r>
            </a:p>
          </p:txBody>
        </p:sp>
        <p:sp>
          <p:nvSpPr>
            <p:cNvPr id="1048582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近</a:t>
              </a:r>
            </a:p>
          </p:txBody>
        </p:sp>
        <p:sp>
          <p:nvSpPr>
            <p:cNvPr id="1048583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作</a:t>
              </a:r>
            </a:p>
          </p:txBody>
        </p:sp>
        <p:sp>
          <p:nvSpPr>
            <p:cNvPr id="1048584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者</a:t>
              </a:r>
            </a:p>
          </p:txBody>
        </p:sp>
      </p:grpSp>
      <p:pic>
        <p:nvPicPr>
          <p:cNvPr id="3" name="图片 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205" y="1797685"/>
            <a:ext cx="2517775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920" y="1645920"/>
            <a:ext cx="9916795" cy="47428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那小玻璃上面的一粒星，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仿佛是____________；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那一朵云，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就像是____________；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那掠过的一条黑影，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可能会是____________。</a:t>
            </a:r>
          </a:p>
        </p:txBody>
      </p:sp>
      <p:grpSp>
        <p:nvGrpSpPr>
          <p:cNvPr id="27" name="组合 6"/>
          <p:cNvGrpSpPr/>
          <p:nvPr/>
        </p:nvGrpSpPr>
        <p:grpSpPr bwMode="auto">
          <a:xfrm>
            <a:off x="686647" y="591864"/>
            <a:ext cx="3295651" cy="800100"/>
            <a:chOff x="1939528" y="748904"/>
            <a:chExt cx="2472408" cy="600075"/>
          </a:xfrm>
        </p:grpSpPr>
        <p:sp>
          <p:nvSpPr>
            <p:cNvPr id="1048581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拓</a:t>
              </a:r>
            </a:p>
          </p:txBody>
        </p:sp>
        <p:sp>
          <p:nvSpPr>
            <p:cNvPr id="1048582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展</a:t>
              </a:r>
            </a:p>
          </p:txBody>
        </p:sp>
        <p:sp>
          <p:nvSpPr>
            <p:cNvPr id="1048583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训</a:t>
              </a:r>
            </a:p>
          </p:txBody>
        </p:sp>
        <p:sp>
          <p:nvSpPr>
            <p:cNvPr id="1048584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1420" y="1772285"/>
            <a:ext cx="9916795" cy="16414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下雨了，透过玻璃窗，你看到了什么，想到了什么？写一写。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97355" y="1285240"/>
            <a:ext cx="7574280" cy="273812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indent="533400" algn="l"/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板书设计</a:t>
            </a:r>
          </a:p>
          <a:p>
            <a:pPr indent="533400" algn="l"/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天窗</a:t>
            </a:r>
          </a:p>
          <a:p>
            <a:pPr indent="533400" algn="l"/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慰藉         神奇</a:t>
            </a:r>
          </a:p>
          <a:p>
            <a:pPr indent="533400" algn="l"/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从“无”到“有”   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看到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 algn="l"/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从“虚”到“实”　 想到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0"/>
          <p:cNvSpPr txBox="1"/>
          <p:nvPr/>
        </p:nvSpPr>
        <p:spPr>
          <a:xfrm>
            <a:off x="495935" y="800100"/>
            <a:ext cx="10141585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发明这天窗的大人们，是应得感谢的。因为活泼会想的孩子们知道怎样从“无”中看出“有”，从“虚”中看出“实”，比任何他看到的更真切，更阔达，更复杂，更确实！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89625" y="3189605"/>
            <a:ext cx="5986145" cy="81153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“无”“有”“虚”“实”？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9345" y="4448810"/>
            <a:ext cx="9973310" cy="169164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“无”和“虚”指透过天窗看见和听见的。“有”和“实”指孩子们想象的情景。</a:t>
            </a:r>
          </a:p>
        </p:txBody>
      </p:sp>
      <p:grpSp>
        <p:nvGrpSpPr>
          <p:cNvPr id="5" name="组合 6"/>
          <p:cNvGrpSpPr/>
          <p:nvPr/>
        </p:nvGrpSpPr>
        <p:grpSpPr bwMode="auto">
          <a:xfrm>
            <a:off x="185632" y="181654"/>
            <a:ext cx="3295651" cy="800100"/>
            <a:chOff x="1939528" y="748904"/>
            <a:chExt cx="2472408" cy="600075"/>
          </a:xfrm>
        </p:grpSpPr>
        <p:sp>
          <p:nvSpPr>
            <p:cNvPr id="6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品</a:t>
              </a:r>
            </a:p>
          </p:txBody>
        </p:sp>
        <p:sp>
          <p:nvSpPr>
            <p:cNvPr id="7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读</a:t>
              </a:r>
            </a:p>
          </p:txBody>
        </p:sp>
        <p:sp>
          <p:nvSpPr>
            <p:cNvPr id="8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59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</a:p>
          </p:txBody>
        </p:sp>
        <p:sp>
          <p:nvSpPr>
            <p:cNvPr id="9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7B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 defTabSz="1219200"/>
              <a:r>
                <a:rPr lang="zh-CN" altLang="en-US" sz="4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1120775" y="547370"/>
            <a:ext cx="994981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自由读1—4自然段，体会孩子们的心情。用“△”标出最能表现孩子们心情的词语。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0775" y="2308860"/>
            <a:ext cx="9949815" cy="36918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夏天阵雨来了时，孩子们顶喜欢在雨里跑跳，仰着脸看闪电，然而大人们偏就不许，“到屋里来呀！”跟着木板窗的关闭，孩子们也就被关在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地洞似的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屋里了。这时候，小小的天窗是唯一的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737235" y="1201420"/>
            <a:ext cx="10718165" cy="241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透过这扇天窗，孩子们看到了什么，听到了什么？又想到了什么？自由读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5自然段，请用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不同颜色的笔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文中画出孩子们看到的和想到的。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0"/>
          <p:cNvSpPr txBox="1"/>
          <p:nvPr/>
        </p:nvSpPr>
        <p:spPr>
          <a:xfrm>
            <a:off x="824230" y="393065"/>
            <a:ext cx="1083310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从那小小的玻璃，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你会看见雨脚在那里卜落卜落跳，你会看见带子似的闪电一瞥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你想象到这雨，这风，这雷，这电，怎样猛厉地扫荡了这世界，你想象它们的威力比你在露天真实感到的要大十倍百倍。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7235" y="4425315"/>
            <a:ext cx="10718165" cy="86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65225" y="3681730"/>
            <a:ext cx="9087485" cy="130937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533400">
              <a:lnSpc>
                <a:spcPct val="110000"/>
              </a:lnSpc>
            </a:pPr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想象一下：风雨雷电怎样猛厉地扫荡了这世界？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65045" y="5400675"/>
            <a:ext cx="7528560" cy="8115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小小的天窗会使你的想象锐利起来！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737235" y="1201420"/>
            <a:ext cx="10718165" cy="2416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读课文第6自然段，想一想：当孩子们被大人们逼上床去“休息”的时候，心情又是怎样的？你是从哪些词语中体会出来的？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0"/>
          <p:cNvSpPr txBox="1"/>
          <p:nvPr/>
        </p:nvSpPr>
        <p:spPr>
          <a:xfrm>
            <a:off x="737235" y="1201420"/>
            <a:ext cx="1071816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晚上，当你被逼着上床去“休息”的时候，也许你还</a:t>
            </a: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忘不了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月光下的草地河滩，你</a:t>
            </a: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地从帐子里伸出头来，仰起了脸。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这时候，小小的天窗又是你唯一的慰藉！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30450" y="4814570"/>
            <a:ext cx="8446770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这时候，小小的天窗又是你唯一的慰藉！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737235" y="1201420"/>
            <a:ext cx="107181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默读第7自然段，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用不同颜色的笔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勾画出孩子们透过天窗看到的事物、由看到的事物产生的想象。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0"/>
          <p:cNvSpPr txBox="1"/>
          <p:nvPr/>
        </p:nvSpPr>
        <p:spPr>
          <a:xfrm>
            <a:off x="737235" y="737235"/>
            <a:ext cx="1071816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你会从那</a:t>
            </a: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小玻璃上面的一粒星，一朵云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想象到无数闪闪烁烁可爱的星，无数像山似的，马似的，巨人似的，奇幻的云彩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你会从那小玻璃上面掠过</a:t>
            </a:r>
            <a:r>
              <a:rPr 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一条黑影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6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想象到这也许是灰色的蝙蝠，也许是会唱的夜莺，也许是霸气十足的猫头鹰......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总之，夜的美丽的神奇，立刻会在你的想象中展开。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203135658"/>
  <p:tag name="MH_LIBRARY" val="GRAPHIC"/>
  <p:tag name="MH_ORDER" val="Freeform 5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ttp://chn.docer.com/works?userid=461063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558</Words>
  <PresentationFormat>自定义</PresentationFormat>
  <Paragraphs>48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主题​​</vt:lpstr>
      <vt:lpstr>http://chn.docer.com/works?userid=4610637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2021-01-16T08:34:18Z</dcterms:created>
  <dcterms:modified xsi:type="dcterms:W3CDTF">2021-02-05T09:28:19Z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