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media/image21.jpg" ContentType="image/gif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57" r:id="rId2"/>
    <p:sldId id="261" r:id="rId3"/>
    <p:sldId id="259" r:id="rId4"/>
    <p:sldId id="263" r:id="rId5"/>
    <p:sldId id="262" r:id="rId6"/>
    <p:sldId id="258" r:id="rId7"/>
    <p:sldId id="260" r:id="rId8"/>
    <p:sldId id="279" r:id="rId9"/>
    <p:sldId id="264" r:id="rId10"/>
    <p:sldId id="266" r:id="rId11"/>
    <p:sldId id="276" r:id="rId12"/>
    <p:sldId id="267" r:id="rId13"/>
    <p:sldId id="268" r:id="rId14"/>
    <p:sldId id="271" r:id="rId15"/>
    <p:sldId id="285" r:id="rId16"/>
    <p:sldId id="281" r:id="rId17"/>
    <p:sldId id="273" r:id="rId18"/>
    <p:sldId id="272" r:id="rId19"/>
    <p:sldId id="286" r:id="rId20"/>
    <p:sldId id="269" r:id="rId21"/>
    <p:sldId id="274" r:id="rId22"/>
    <p:sldId id="275" r:id="rId23"/>
    <p:sldId id="287" r:id="rId24"/>
    <p:sldId id="270" r:id="rId25"/>
    <p:sldId id="289" r:id="rId26"/>
    <p:sldId id="277" r:id="rId27"/>
    <p:sldId id="284" r:id="rId28"/>
    <p:sldId id="278" r:id="rId29"/>
    <p:sldId id="280" r:id="rId30"/>
    <p:sldId id="283" r:id="rId31"/>
    <p:sldId id="282" r:id="rId32"/>
    <p:sldId id="288" r:id="rId3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92" autoAdjust="0"/>
    <p:restoredTop sz="94660"/>
  </p:normalViewPr>
  <p:slideViewPr>
    <p:cSldViewPr>
      <p:cViewPr varScale="1">
        <p:scale>
          <a:sx n="67" d="100"/>
          <a:sy n="67" d="100"/>
        </p:scale>
        <p:origin x="-1482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E2BA95-2B20-4D80-9E99-E8D6A031AE2A}" type="datetimeFigureOut">
              <a:rPr lang="zh-CN" altLang="en-US" smtClean="0"/>
              <a:t>2016/10/25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53FB28-885A-4C64-B43C-3010E815CD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4507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53FB28-885A-4C64-B43C-3010E815CD26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36455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E5FDB-7856-4AAB-B097-6DA618ABD431}" type="datetimeFigureOut">
              <a:rPr lang="zh-CN" altLang="en-US" smtClean="0"/>
              <a:t>2016/10/25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4848F-2404-45CF-AB39-2672EA2269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57629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E5FDB-7856-4AAB-B097-6DA618ABD431}" type="datetimeFigureOut">
              <a:rPr lang="zh-CN" altLang="en-US" smtClean="0"/>
              <a:t>2016/10/25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4848F-2404-45CF-AB39-2672EA2269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4492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E5FDB-7856-4AAB-B097-6DA618ABD431}" type="datetimeFigureOut">
              <a:rPr lang="zh-CN" altLang="en-US" smtClean="0"/>
              <a:t>2016/10/25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4848F-2404-45CF-AB39-2672EA2269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09114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E5FDB-7856-4AAB-B097-6DA618ABD431}" type="datetimeFigureOut">
              <a:rPr lang="zh-CN" altLang="en-US" smtClean="0"/>
              <a:t>2016/10/25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4848F-2404-45CF-AB39-2672EA2269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94948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E5FDB-7856-4AAB-B097-6DA618ABD431}" type="datetimeFigureOut">
              <a:rPr lang="zh-CN" altLang="en-US" smtClean="0"/>
              <a:t>2016/10/25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4848F-2404-45CF-AB39-2672EA2269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73502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E5FDB-7856-4AAB-B097-6DA618ABD431}" type="datetimeFigureOut">
              <a:rPr lang="zh-CN" altLang="en-US" smtClean="0"/>
              <a:t>2016/10/25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4848F-2404-45CF-AB39-2672EA2269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84879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E5FDB-7856-4AAB-B097-6DA618ABD431}" type="datetimeFigureOut">
              <a:rPr lang="zh-CN" altLang="en-US" smtClean="0"/>
              <a:t>2016/10/25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4848F-2404-45CF-AB39-2672EA2269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87103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E5FDB-7856-4AAB-B097-6DA618ABD431}" type="datetimeFigureOut">
              <a:rPr lang="zh-CN" altLang="en-US" smtClean="0"/>
              <a:t>2016/10/25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4848F-2404-45CF-AB39-2672EA2269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57150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E5FDB-7856-4AAB-B097-6DA618ABD431}" type="datetimeFigureOut">
              <a:rPr lang="zh-CN" altLang="en-US" smtClean="0"/>
              <a:t>2016/10/25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4848F-2404-45CF-AB39-2672EA2269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92969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E5FDB-7856-4AAB-B097-6DA618ABD431}" type="datetimeFigureOut">
              <a:rPr lang="zh-CN" altLang="en-US" smtClean="0"/>
              <a:t>2016/10/25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4848F-2404-45CF-AB39-2672EA2269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94376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E5FDB-7856-4AAB-B097-6DA618ABD431}" type="datetimeFigureOut">
              <a:rPr lang="zh-CN" altLang="en-US" smtClean="0"/>
              <a:t>2016/10/25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4848F-2404-45CF-AB39-2672EA2269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53914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0E5FDB-7856-4AAB-B097-6DA618ABD431}" type="datetimeFigureOut">
              <a:rPr lang="zh-CN" altLang="en-US" smtClean="0"/>
              <a:t>2016/10/25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A4848F-2404-45CF-AB39-2672EA2269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36531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124200" y="2362200"/>
            <a:ext cx="56388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春天来了，快让我们一起走进美丽的春天吧</a:t>
            </a:r>
            <a:endParaRPr lang="zh-CN" altLang="en-US" sz="4000" b="1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6" name="春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05800" y="59436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2546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2498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90800" y="-3200400"/>
            <a:ext cx="14782799" cy="1219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920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2007111613521814"/>
          <p:cNvPicPr>
            <a:picLocks noChangeAspect="1" noChangeArrowheads="1"/>
          </p:cNvPicPr>
          <p:nvPr/>
        </p:nvPicPr>
        <p:blipFill>
          <a:blip r:embed="rId2">
            <a:lum bright="12000"/>
          </a:blip>
          <a:srcRect/>
          <a:stretch>
            <a:fillRect/>
          </a:stretch>
        </p:blipFill>
        <p:spPr bwMode="auto">
          <a:xfrm>
            <a:off x="0" y="-114300"/>
            <a:ext cx="9144000" cy="708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4"/>
          <p:cNvSpPr>
            <a:spLocks noGrp="1" noChangeArrowheads="1"/>
          </p:cNvSpPr>
          <p:nvPr/>
        </p:nvSpPr>
        <p:spPr bwMode="auto">
          <a:xfrm>
            <a:off x="266700" y="647700"/>
            <a:ext cx="8610600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buFontTx/>
              <a:buNone/>
            </a:pPr>
            <a:endParaRPr lang="zh-CN" altLang="en-US" sz="2800" b="1" dirty="0"/>
          </a:p>
          <a:p>
            <a:pPr>
              <a:buFontTx/>
              <a:buNone/>
            </a:pPr>
            <a:r>
              <a:rPr lang="zh-CN" altLang="en-US" sz="2800" b="1" dirty="0"/>
              <a:t>     </a:t>
            </a:r>
            <a:r>
              <a:rPr lang="zh-CN" altLang="en-US" sz="4800" b="1" dirty="0"/>
              <a:t>春 回 大 地       万 物 复 苏 </a:t>
            </a:r>
          </a:p>
          <a:p>
            <a:pPr>
              <a:buFontTx/>
              <a:buNone/>
            </a:pPr>
            <a:r>
              <a:rPr lang="zh-CN" altLang="en-US" sz="4800" b="1" dirty="0"/>
              <a:t>   柳 绿 花 红       莺 歌 燕 舞 </a:t>
            </a:r>
          </a:p>
          <a:p>
            <a:pPr>
              <a:buFontTx/>
              <a:buNone/>
            </a:pPr>
            <a:r>
              <a:rPr lang="zh-CN" altLang="en-US" sz="4800" b="1" dirty="0"/>
              <a:t>   冰 雪 融 化       泉 水 丁 冬   </a:t>
            </a:r>
          </a:p>
          <a:p>
            <a:pPr>
              <a:buFontTx/>
              <a:buNone/>
            </a:pPr>
            <a:r>
              <a:rPr lang="zh-CN" altLang="en-US" sz="4800" b="1" dirty="0"/>
              <a:t>   百 花 齐 放       百 鸟 争 鸣</a:t>
            </a:r>
          </a:p>
        </p:txBody>
      </p:sp>
      <p:sp>
        <p:nvSpPr>
          <p:cNvPr id="4" name="Oval 4"/>
          <p:cNvSpPr>
            <a:spLocks noChangeArrowheads="1"/>
          </p:cNvSpPr>
          <p:nvPr/>
        </p:nvSpPr>
        <p:spPr bwMode="auto">
          <a:xfrm>
            <a:off x="4525044" y="1219200"/>
            <a:ext cx="720725" cy="720725"/>
          </a:xfrm>
          <a:prstGeom prst="ellipse">
            <a:avLst/>
          </a:prstGeom>
          <a:noFill/>
          <a:ln w="222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5" name="Oval 4"/>
          <p:cNvSpPr>
            <a:spLocks noChangeArrowheads="1"/>
          </p:cNvSpPr>
          <p:nvPr/>
        </p:nvSpPr>
        <p:spPr bwMode="auto">
          <a:xfrm>
            <a:off x="4572586" y="2930525"/>
            <a:ext cx="720725" cy="720725"/>
          </a:xfrm>
          <a:prstGeom prst="ellipse">
            <a:avLst/>
          </a:prstGeom>
          <a:noFill/>
          <a:ln w="222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6" name="Oval 4"/>
          <p:cNvSpPr>
            <a:spLocks noChangeArrowheads="1"/>
          </p:cNvSpPr>
          <p:nvPr/>
        </p:nvSpPr>
        <p:spPr bwMode="auto">
          <a:xfrm>
            <a:off x="730501" y="3822616"/>
            <a:ext cx="720725" cy="720725"/>
          </a:xfrm>
          <a:prstGeom prst="ellipse">
            <a:avLst/>
          </a:prstGeom>
          <a:noFill/>
          <a:ln w="222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7" name="Oval 4"/>
          <p:cNvSpPr>
            <a:spLocks noChangeArrowheads="1"/>
          </p:cNvSpPr>
          <p:nvPr/>
        </p:nvSpPr>
        <p:spPr bwMode="auto">
          <a:xfrm>
            <a:off x="2310649" y="3833477"/>
            <a:ext cx="720725" cy="720725"/>
          </a:xfrm>
          <a:prstGeom prst="ellipse">
            <a:avLst/>
          </a:prstGeom>
          <a:noFill/>
          <a:ln w="222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8" name="Oval 4"/>
          <p:cNvSpPr>
            <a:spLocks noChangeArrowheads="1"/>
          </p:cNvSpPr>
          <p:nvPr/>
        </p:nvSpPr>
        <p:spPr bwMode="auto">
          <a:xfrm>
            <a:off x="6077410" y="3886198"/>
            <a:ext cx="720725" cy="720725"/>
          </a:xfrm>
          <a:prstGeom prst="ellipse">
            <a:avLst/>
          </a:prstGeom>
          <a:noFill/>
          <a:ln w="222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9" name="Oval 4"/>
          <p:cNvSpPr>
            <a:spLocks noChangeArrowheads="1"/>
          </p:cNvSpPr>
          <p:nvPr/>
        </p:nvSpPr>
        <p:spPr bwMode="auto">
          <a:xfrm>
            <a:off x="6022642" y="3013074"/>
            <a:ext cx="720725" cy="720725"/>
          </a:xfrm>
          <a:prstGeom prst="ellipse">
            <a:avLst/>
          </a:prstGeom>
          <a:noFill/>
          <a:ln w="222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0" name="Oval 4"/>
          <p:cNvSpPr>
            <a:spLocks noChangeArrowheads="1"/>
          </p:cNvSpPr>
          <p:nvPr/>
        </p:nvSpPr>
        <p:spPr bwMode="auto">
          <a:xfrm>
            <a:off x="6798135" y="3886199"/>
            <a:ext cx="793499" cy="720725"/>
          </a:xfrm>
          <a:prstGeom prst="ellipse">
            <a:avLst/>
          </a:prstGeom>
          <a:noFill/>
          <a:ln w="222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1" name="Oval 4"/>
          <p:cNvSpPr>
            <a:spLocks noChangeArrowheads="1"/>
          </p:cNvSpPr>
          <p:nvPr/>
        </p:nvSpPr>
        <p:spPr bwMode="auto">
          <a:xfrm>
            <a:off x="738522" y="2996448"/>
            <a:ext cx="720725" cy="720725"/>
          </a:xfrm>
          <a:prstGeom prst="ellipse">
            <a:avLst/>
          </a:prstGeom>
          <a:noFill/>
          <a:ln w="222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2" name="Oval 4"/>
          <p:cNvSpPr>
            <a:spLocks noChangeArrowheads="1"/>
          </p:cNvSpPr>
          <p:nvPr/>
        </p:nvSpPr>
        <p:spPr bwMode="auto">
          <a:xfrm>
            <a:off x="6743367" y="2209800"/>
            <a:ext cx="720725" cy="720725"/>
          </a:xfrm>
          <a:prstGeom prst="ellipse">
            <a:avLst/>
          </a:prstGeom>
          <a:noFill/>
          <a:ln w="222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3" name="Oval 4"/>
          <p:cNvSpPr>
            <a:spLocks noChangeArrowheads="1"/>
          </p:cNvSpPr>
          <p:nvPr/>
        </p:nvSpPr>
        <p:spPr bwMode="auto">
          <a:xfrm>
            <a:off x="5278437" y="2074027"/>
            <a:ext cx="720725" cy="720725"/>
          </a:xfrm>
          <a:prstGeom prst="ellipse">
            <a:avLst/>
          </a:prstGeom>
          <a:noFill/>
          <a:ln w="222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4" name="Oval 4"/>
          <p:cNvSpPr>
            <a:spLocks noChangeArrowheads="1"/>
          </p:cNvSpPr>
          <p:nvPr/>
        </p:nvSpPr>
        <p:spPr bwMode="auto">
          <a:xfrm>
            <a:off x="746543" y="2074027"/>
            <a:ext cx="720725" cy="720725"/>
          </a:xfrm>
          <a:prstGeom prst="ellipse">
            <a:avLst/>
          </a:prstGeom>
          <a:noFill/>
          <a:ln w="222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5" name="Oval 4"/>
          <p:cNvSpPr>
            <a:spLocks noChangeArrowheads="1"/>
          </p:cNvSpPr>
          <p:nvPr/>
        </p:nvSpPr>
        <p:spPr bwMode="auto">
          <a:xfrm>
            <a:off x="6834523" y="1183689"/>
            <a:ext cx="720725" cy="720725"/>
          </a:xfrm>
          <a:prstGeom prst="ellipse">
            <a:avLst/>
          </a:prstGeom>
          <a:noFill/>
          <a:ln w="222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6" name="Oval 4"/>
          <p:cNvSpPr>
            <a:spLocks noChangeArrowheads="1"/>
          </p:cNvSpPr>
          <p:nvPr/>
        </p:nvSpPr>
        <p:spPr bwMode="auto">
          <a:xfrm>
            <a:off x="5999163" y="1230646"/>
            <a:ext cx="720725" cy="720725"/>
          </a:xfrm>
          <a:prstGeom prst="ellipse">
            <a:avLst/>
          </a:prstGeom>
          <a:noFill/>
          <a:ln w="222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1922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09600" y="1600200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3600" b="1" smtClean="0">
                <a:solidFill>
                  <a:schemeClr val="accent1">
                    <a:lumMod val="50000"/>
                  </a:schemeClr>
                </a:solidFill>
              </a:rPr>
              <a:t>   </a:t>
            </a:r>
            <a:r>
              <a:rPr lang="en-US" altLang="zh-CN" sz="4000" b="1" smtClean="0"/>
              <a:t>wàn    fù </a:t>
            </a:r>
            <a:r>
              <a:rPr lang="en-US" altLang="zh-CN" sz="4000" b="1" smtClean="0">
                <a:solidFill>
                  <a:srgbClr val="FF0000"/>
                </a:solidFill>
              </a:rPr>
              <a:t>    sū</a:t>
            </a:r>
          </a:p>
          <a:p>
            <a:r>
              <a:rPr lang="zh-CN" altLang="en-US" sz="4000" b="1" smtClean="0"/>
              <a:t>    万      复     苏</a:t>
            </a:r>
            <a:r>
              <a:rPr lang="en-US" altLang="zh-CN" sz="4000" b="1" smtClean="0"/>
              <a:t> </a:t>
            </a:r>
            <a:endParaRPr lang="en-US" altLang="zh-CN" sz="4000" b="1"/>
          </a:p>
        </p:txBody>
      </p:sp>
      <p:sp>
        <p:nvSpPr>
          <p:cNvPr id="5" name="TextBox 4"/>
          <p:cNvSpPr txBox="1"/>
          <p:nvPr/>
        </p:nvSpPr>
        <p:spPr>
          <a:xfrm>
            <a:off x="609600" y="609600"/>
            <a:ext cx="6172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mtClean="0">
                <a:latin typeface="黑体" panose="02010609060101010101" pitchFamily="49" charset="-122"/>
                <a:ea typeface="黑体" panose="02010609060101010101" pitchFamily="49" charset="-122"/>
              </a:rPr>
              <a:t>我会认</a:t>
            </a:r>
            <a:endParaRPr lang="zh-CN" altLang="en-US" sz="4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572000" y="1600200"/>
            <a:ext cx="1175322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smtClean="0"/>
              <a:t>liǔ    </a:t>
            </a:r>
            <a:endParaRPr lang="en-US" altLang="zh-CN" sz="4000" b="1" smtClean="0">
              <a:solidFill>
                <a:srgbClr val="FF0000"/>
              </a:solidFill>
            </a:endParaRPr>
          </a:p>
          <a:p>
            <a:r>
              <a:rPr lang="zh-CN" altLang="en-US" sz="4000" b="1" smtClean="0"/>
              <a:t>柳</a:t>
            </a:r>
            <a:endParaRPr lang="zh-CN" altLang="en-US" sz="4000"/>
          </a:p>
        </p:txBody>
      </p:sp>
      <p:sp>
        <p:nvSpPr>
          <p:cNvPr id="7" name="矩形 6"/>
          <p:cNvSpPr/>
          <p:nvPr/>
        </p:nvSpPr>
        <p:spPr>
          <a:xfrm>
            <a:off x="5719248" y="1600200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4000" b="1" smtClean="0"/>
              <a:t>gē    wǔ</a:t>
            </a:r>
          </a:p>
          <a:p>
            <a:r>
              <a:rPr lang="zh-CN" altLang="en-US" sz="4000" b="1" smtClean="0"/>
              <a:t>歌    舞</a:t>
            </a:r>
            <a:endParaRPr lang="zh-CN" altLang="en-US" sz="4000"/>
          </a:p>
        </p:txBody>
      </p:sp>
      <p:sp>
        <p:nvSpPr>
          <p:cNvPr id="8" name="矩形 7"/>
          <p:cNvSpPr/>
          <p:nvPr/>
        </p:nvSpPr>
        <p:spPr>
          <a:xfrm>
            <a:off x="609600" y="3086408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4000" b="1" smtClean="0">
                <a:solidFill>
                  <a:srgbClr val="FF0000"/>
                </a:solidFill>
              </a:rPr>
              <a:t>bīng </a:t>
            </a:r>
          </a:p>
          <a:p>
            <a:r>
              <a:rPr lang="zh-CN" altLang="en-US" sz="4000" b="1" smtClean="0"/>
              <a:t> 冰 </a:t>
            </a:r>
            <a:endParaRPr lang="zh-CN" altLang="en-US" sz="4000"/>
          </a:p>
        </p:txBody>
      </p:sp>
      <p:sp>
        <p:nvSpPr>
          <p:cNvPr id="9" name="矩形 8"/>
          <p:cNvSpPr/>
          <p:nvPr/>
        </p:nvSpPr>
        <p:spPr>
          <a:xfrm>
            <a:off x="1828800" y="3087274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4000" b="1"/>
              <a:t>q</a:t>
            </a:r>
            <a:r>
              <a:rPr lang="en-US" altLang="zh-CN" sz="4000" b="1" smtClean="0"/>
              <a:t>uán  </a:t>
            </a:r>
            <a:r>
              <a:rPr lang="en-US" altLang="zh-CN" sz="4000" b="1" smtClean="0">
                <a:solidFill>
                  <a:srgbClr val="FF0000"/>
                </a:solidFill>
              </a:rPr>
              <a:t>dīng </a:t>
            </a:r>
          </a:p>
          <a:p>
            <a:r>
              <a:rPr lang="en-US" altLang="zh-CN" sz="4000" b="1" smtClean="0"/>
              <a:t>  </a:t>
            </a:r>
            <a:r>
              <a:rPr lang="zh-CN" altLang="en-US" sz="4000" b="1" smtClean="0"/>
              <a:t>泉      丁 </a:t>
            </a:r>
            <a:endParaRPr lang="zh-CN" altLang="en-US" sz="4000"/>
          </a:p>
        </p:txBody>
      </p:sp>
      <p:sp>
        <p:nvSpPr>
          <p:cNvPr id="10" name="矩形 9"/>
          <p:cNvSpPr/>
          <p:nvPr/>
        </p:nvSpPr>
        <p:spPr>
          <a:xfrm>
            <a:off x="4295274" y="3087274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4000" b="1" smtClean="0"/>
              <a:t>bǎi    qí   </a:t>
            </a:r>
          </a:p>
          <a:p>
            <a:r>
              <a:rPr lang="zh-CN" altLang="en-US" sz="4000" b="1" smtClean="0"/>
              <a:t>百     齐 </a:t>
            </a:r>
            <a:endParaRPr lang="zh-CN" altLang="en-US" sz="4000"/>
          </a:p>
        </p:txBody>
      </p:sp>
      <p:sp>
        <p:nvSpPr>
          <p:cNvPr id="11" name="矩形 10"/>
          <p:cNvSpPr/>
          <p:nvPr/>
        </p:nvSpPr>
        <p:spPr>
          <a:xfrm>
            <a:off x="6096000" y="3079218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4000" b="1" smtClean="0">
                <a:solidFill>
                  <a:srgbClr val="FF0000"/>
                </a:solidFill>
                <a:effectLst/>
              </a:rPr>
              <a:t>zhēng míng</a:t>
            </a:r>
          </a:p>
          <a:p>
            <a:r>
              <a:rPr lang="zh-CN" altLang="en-US" sz="4000" b="1" smtClean="0"/>
              <a:t>  争       鸣</a:t>
            </a:r>
            <a:r>
              <a:rPr lang="en-US" altLang="zh-CN" sz="4000" b="1" smtClean="0">
                <a:effectLst/>
              </a:rPr>
              <a:t> </a:t>
            </a:r>
            <a:endParaRPr lang="zh-CN" altLang="en-US" sz="4000" b="1"/>
          </a:p>
        </p:txBody>
      </p:sp>
    </p:spTree>
    <p:extLst>
      <p:ext uri="{BB962C8B-B14F-4D97-AF65-F5344CB8AC3E}">
        <p14:creationId xmlns:p14="http://schemas.microsoft.com/office/powerpoint/2010/main" val="3610310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85800" y="1720839"/>
            <a:ext cx="74676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smtClean="0"/>
              <a:t>万    复     苏      柳    歌      舞    冰     泉      丁      百    齐     争</a:t>
            </a:r>
            <a:r>
              <a:rPr lang="en-US" altLang="zh-CN" sz="6000" b="1"/>
              <a:t> </a:t>
            </a:r>
            <a:r>
              <a:rPr lang="en-US" altLang="zh-CN" sz="6000" b="1" smtClean="0"/>
              <a:t>     </a:t>
            </a:r>
            <a:r>
              <a:rPr lang="zh-CN" altLang="en-US" sz="6000" b="1" smtClean="0"/>
              <a:t>鸣</a:t>
            </a:r>
            <a:endParaRPr lang="zh-CN" altLang="en-US" sz="6000" b="1"/>
          </a:p>
        </p:txBody>
      </p:sp>
    </p:spTree>
    <p:extLst>
      <p:ext uri="{BB962C8B-B14F-4D97-AF65-F5344CB8AC3E}">
        <p14:creationId xmlns:p14="http://schemas.microsoft.com/office/powerpoint/2010/main" val="2124108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427747" y="1251284"/>
            <a:ext cx="192505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smtClean="0">
                <a:solidFill>
                  <a:schemeClr val="accent1">
                    <a:lumMod val="50000"/>
                  </a:schemeClr>
                </a:solidFill>
              </a:rPr>
              <a:t>   </a:t>
            </a:r>
            <a:r>
              <a:rPr lang="en-US" altLang="zh-CN" sz="3600" b="1" smtClean="0"/>
              <a:t>wàn </a:t>
            </a:r>
          </a:p>
          <a:p>
            <a:r>
              <a:rPr lang="zh-CN" altLang="en-US" sz="4400" b="1" smtClean="0"/>
              <a:t>   万 </a:t>
            </a:r>
            <a:endParaRPr lang="zh-CN" altLang="en-US" sz="4400"/>
          </a:p>
        </p:txBody>
      </p:sp>
      <p:sp>
        <p:nvSpPr>
          <p:cNvPr id="4" name="右箭头 3"/>
          <p:cNvSpPr/>
          <p:nvPr/>
        </p:nvSpPr>
        <p:spPr>
          <a:xfrm>
            <a:off x="2743200" y="1880919"/>
            <a:ext cx="1600200" cy="25268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4507832" y="1251284"/>
            <a:ext cx="3429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/>
              <a:t>f</a:t>
            </a:r>
            <a:r>
              <a:rPr lang="en-US" altLang="zh-CN" sz="3600" b="1" smtClean="0"/>
              <a:t>āng</a:t>
            </a:r>
          </a:p>
          <a:p>
            <a:r>
              <a:rPr lang="zh-CN" altLang="en-US" sz="4400" b="1"/>
              <a:t>方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704473" y="2895600"/>
            <a:ext cx="57350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mtClean="0"/>
              <a:t>组词：一万、十万</a:t>
            </a:r>
            <a:endParaRPr lang="zh-CN" altLang="en-US" sz="4000" b="1"/>
          </a:p>
        </p:txBody>
      </p:sp>
      <p:sp>
        <p:nvSpPr>
          <p:cNvPr id="8" name="矩形 7"/>
          <p:cNvSpPr/>
          <p:nvPr/>
        </p:nvSpPr>
        <p:spPr>
          <a:xfrm>
            <a:off x="3200400" y="4038600"/>
            <a:ext cx="1828800" cy="16002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减号 8"/>
          <p:cNvSpPr/>
          <p:nvPr/>
        </p:nvSpPr>
        <p:spPr>
          <a:xfrm>
            <a:off x="2889083" y="4815840"/>
            <a:ext cx="2451434" cy="45719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减号 9"/>
          <p:cNvSpPr/>
          <p:nvPr/>
        </p:nvSpPr>
        <p:spPr>
          <a:xfrm rot="5400000">
            <a:off x="3047999" y="4766310"/>
            <a:ext cx="2133601" cy="99059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3587917" y="4239161"/>
            <a:ext cx="288908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 smtClean="0">
                <a:solidFill>
                  <a:srgbClr val="FF0000"/>
                </a:solidFill>
              </a:rPr>
              <a:t>万</a:t>
            </a:r>
            <a:endParaRPr lang="zh-CN" altLang="en-US" sz="7200" b="1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5337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7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85800" y="842392"/>
            <a:ext cx="914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smtClean="0"/>
              <a:t>苏</a:t>
            </a:r>
            <a:endParaRPr lang="zh-CN" altLang="en-US" sz="5400" b="1"/>
          </a:p>
        </p:txBody>
      </p:sp>
      <p:sp>
        <p:nvSpPr>
          <p:cNvPr id="4" name="右箭头 3"/>
          <p:cNvSpPr/>
          <p:nvPr/>
        </p:nvSpPr>
        <p:spPr>
          <a:xfrm>
            <a:off x="1949196" y="1196409"/>
            <a:ext cx="2378162" cy="2423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4572000" y="842392"/>
            <a:ext cx="3352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smtClean="0"/>
              <a:t>办</a:t>
            </a:r>
            <a:r>
              <a:rPr lang="en-US" altLang="zh-CN" sz="5400" b="1" smtClean="0"/>
              <a:t>+</a:t>
            </a:r>
            <a:r>
              <a:rPr lang="zh-CN" altLang="en-US" sz="5400" b="1" smtClean="0"/>
              <a:t>艹</a:t>
            </a:r>
            <a:endParaRPr lang="zh-CN" altLang="en-US" sz="5400" b="1"/>
          </a:p>
        </p:txBody>
      </p:sp>
      <p:sp>
        <p:nvSpPr>
          <p:cNvPr id="6" name="TextBox 5"/>
          <p:cNvSpPr txBox="1"/>
          <p:nvPr/>
        </p:nvSpPr>
        <p:spPr>
          <a:xfrm>
            <a:off x="914400" y="2763253"/>
            <a:ext cx="6553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mtClean="0"/>
              <a:t>组词：苏州、苏绣</a:t>
            </a:r>
            <a:endParaRPr lang="zh-CN" altLang="en-US" sz="4000" b="1"/>
          </a:p>
        </p:txBody>
      </p:sp>
      <p:sp>
        <p:nvSpPr>
          <p:cNvPr id="7" name="矩形 6"/>
          <p:cNvSpPr/>
          <p:nvPr/>
        </p:nvSpPr>
        <p:spPr>
          <a:xfrm>
            <a:off x="2924175" y="2290227"/>
            <a:ext cx="1724025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>
                <a:solidFill>
                  <a:schemeClr val="accent3">
                    <a:lumMod val="75000"/>
                  </a:schemeClr>
                </a:solidFill>
              </a:rPr>
              <a:t>zhōu </a:t>
            </a:r>
            <a:br>
              <a:rPr lang="en-US" altLang="zh-CN" sz="3200" b="1">
                <a:solidFill>
                  <a:schemeClr val="accent3">
                    <a:lumMod val="75000"/>
                  </a:schemeClr>
                </a:solidFill>
              </a:rPr>
            </a:br>
            <a:r>
              <a:rPr lang="en-US" altLang="zh-CN"/>
              <a:t/>
            </a:r>
            <a:br>
              <a:rPr lang="en-US" altLang="zh-CN"/>
            </a:br>
            <a:endParaRPr lang="en-US" altLang="zh-CN"/>
          </a:p>
        </p:txBody>
      </p:sp>
      <p:sp>
        <p:nvSpPr>
          <p:cNvPr id="8" name="矩形 7"/>
          <p:cNvSpPr/>
          <p:nvPr/>
        </p:nvSpPr>
        <p:spPr>
          <a:xfrm>
            <a:off x="4460875" y="2209800"/>
            <a:ext cx="133032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>
                <a:solidFill>
                  <a:schemeClr val="accent3">
                    <a:lumMod val="75000"/>
                  </a:schemeClr>
                </a:solidFill>
              </a:rPr>
              <a:t>xiù </a:t>
            </a:r>
            <a:br>
              <a:rPr lang="en-US" altLang="zh-CN" sz="3600" b="1">
                <a:solidFill>
                  <a:schemeClr val="accent3">
                    <a:lumMod val="75000"/>
                  </a:schemeClr>
                </a:solidFill>
              </a:rPr>
            </a:br>
            <a:r>
              <a:rPr lang="en-US" altLang="zh-CN"/>
              <a:t/>
            </a:r>
            <a:br>
              <a:rPr lang="en-US" altLang="zh-CN"/>
            </a:br>
            <a:endParaRPr lang="en-US" altLang="zh-CN"/>
          </a:p>
        </p:txBody>
      </p:sp>
      <p:sp>
        <p:nvSpPr>
          <p:cNvPr id="9" name="TextBox 8"/>
          <p:cNvSpPr txBox="1"/>
          <p:nvPr/>
        </p:nvSpPr>
        <p:spPr>
          <a:xfrm>
            <a:off x="381000" y="4038600"/>
            <a:ext cx="3124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mtClean="0"/>
              <a:t>艹字头的字：</a:t>
            </a:r>
            <a:endParaRPr lang="zh-CN" altLang="en-US" sz="4000" b="1"/>
          </a:p>
        </p:txBody>
      </p:sp>
      <p:sp>
        <p:nvSpPr>
          <p:cNvPr id="10" name="TextBox 9"/>
          <p:cNvSpPr txBox="1"/>
          <p:nvPr/>
        </p:nvSpPr>
        <p:spPr>
          <a:xfrm>
            <a:off x="3683793" y="4084766"/>
            <a:ext cx="332660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mtClean="0"/>
              <a:t>草、花、荣、</a:t>
            </a:r>
            <a:endParaRPr lang="en-US" altLang="zh-CN" sz="4000" b="1" smtClean="0"/>
          </a:p>
          <a:p>
            <a:r>
              <a:rPr lang="en-US" altLang="zh-CN" sz="4000" b="1"/>
              <a:t> </a:t>
            </a:r>
            <a:r>
              <a:rPr lang="zh-CN" altLang="en-US" sz="4000" b="1" smtClean="0"/>
              <a:t>莺、苗</a:t>
            </a:r>
            <a:endParaRPr lang="zh-CN" altLang="en-US" sz="4000" b="1"/>
          </a:p>
        </p:txBody>
      </p:sp>
    </p:spTree>
    <p:extLst>
      <p:ext uri="{BB962C8B-B14F-4D97-AF65-F5344CB8AC3E}">
        <p14:creationId xmlns:p14="http://schemas.microsoft.com/office/powerpoint/2010/main" val="3611045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  <p:bldP spid="7" grpId="0"/>
      <p:bldP spid="9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762000"/>
            <a:ext cx="4267200" cy="318135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486400" y="1759371"/>
            <a:ext cx="25146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b="1" smtClean="0">
                <a:solidFill>
                  <a:srgbClr val="00B0F0"/>
                </a:solidFill>
              </a:rPr>
              <a:t>柳</a:t>
            </a:r>
            <a:endParaRPr lang="zh-CN" altLang="en-US" sz="8800" b="1">
              <a:solidFill>
                <a:srgbClr val="00B0F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362200" y="3943350"/>
            <a:ext cx="5486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mtClean="0"/>
              <a:t>组词：柳树、杨柳</a:t>
            </a:r>
            <a:endParaRPr lang="zh-CN" altLang="en-US" sz="4000" b="1"/>
          </a:p>
        </p:txBody>
      </p:sp>
      <p:sp>
        <p:nvSpPr>
          <p:cNvPr id="6" name="TextBox 5"/>
          <p:cNvSpPr txBox="1"/>
          <p:nvPr/>
        </p:nvSpPr>
        <p:spPr>
          <a:xfrm>
            <a:off x="1409700" y="4800600"/>
            <a:ext cx="6324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mtClean="0"/>
              <a:t>木字旁的字：树、杨、松</a:t>
            </a:r>
            <a:endParaRPr lang="zh-CN" altLang="en-US" sz="4000" b="1"/>
          </a:p>
        </p:txBody>
      </p:sp>
    </p:spTree>
    <p:extLst>
      <p:ext uri="{BB962C8B-B14F-4D97-AF65-F5344CB8AC3E}">
        <p14:creationId xmlns:p14="http://schemas.microsoft.com/office/powerpoint/2010/main" val="219422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6200"/>
            <a:ext cx="9144000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43000" y="914400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4800" b="1" smtClean="0"/>
              <a:t> gē   </a:t>
            </a:r>
          </a:p>
          <a:p>
            <a:r>
              <a:rPr lang="zh-CN" altLang="en-US" sz="4800" b="1" smtClean="0"/>
              <a:t> </a:t>
            </a:r>
            <a:r>
              <a:rPr lang="zh-CN" altLang="en-US" sz="6000" b="1" smtClean="0"/>
              <a:t>歌 </a:t>
            </a:r>
            <a:endParaRPr lang="zh-CN" altLang="en-US" sz="6000"/>
          </a:p>
        </p:txBody>
      </p:sp>
      <p:sp>
        <p:nvSpPr>
          <p:cNvPr id="5" name="右箭头 4"/>
          <p:cNvSpPr/>
          <p:nvPr/>
        </p:nvSpPr>
        <p:spPr>
          <a:xfrm>
            <a:off x="2209800" y="2004030"/>
            <a:ext cx="2057400" cy="20577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4263189" y="1645250"/>
            <a:ext cx="2819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smtClean="0"/>
              <a:t>哥</a:t>
            </a:r>
            <a:r>
              <a:rPr lang="en-US" altLang="zh-CN" sz="5400" b="1" smtClean="0"/>
              <a:t>+</a:t>
            </a:r>
            <a:r>
              <a:rPr lang="zh-CN" altLang="en-US" sz="5400" b="1" smtClean="0"/>
              <a:t>欠</a:t>
            </a:r>
            <a:endParaRPr lang="zh-CN" altLang="en-US" sz="5400" b="1"/>
          </a:p>
        </p:txBody>
      </p:sp>
      <p:sp>
        <p:nvSpPr>
          <p:cNvPr id="7" name="TextBox 6"/>
          <p:cNvSpPr txBox="1"/>
          <p:nvPr/>
        </p:nvSpPr>
        <p:spPr>
          <a:xfrm>
            <a:off x="990600" y="4495800"/>
            <a:ext cx="7162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mtClean="0"/>
              <a:t>欠字旁的：欢、次、欲、欺</a:t>
            </a:r>
            <a:endParaRPr lang="zh-CN" altLang="en-US" sz="4000" b="1"/>
          </a:p>
        </p:txBody>
      </p:sp>
      <p:sp>
        <p:nvSpPr>
          <p:cNvPr id="8" name="TextBox 7"/>
          <p:cNvSpPr txBox="1"/>
          <p:nvPr/>
        </p:nvSpPr>
        <p:spPr>
          <a:xfrm>
            <a:off x="1485900" y="3460651"/>
            <a:ext cx="5562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mtClean="0"/>
              <a:t>组词：歌声、唱歌</a:t>
            </a:r>
            <a:endParaRPr lang="zh-CN" altLang="en-US" sz="4000" b="1"/>
          </a:p>
        </p:txBody>
      </p:sp>
    </p:spTree>
    <p:extLst>
      <p:ext uri="{BB962C8B-B14F-4D97-AF65-F5344CB8AC3E}">
        <p14:creationId xmlns:p14="http://schemas.microsoft.com/office/powerpoint/2010/main" val="4273808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053"/>
            <a:ext cx="9144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800" y="685800"/>
            <a:ext cx="6096000" cy="33528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600200" y="4419600"/>
            <a:ext cx="6248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mtClean="0"/>
              <a:t>组词：舞蹈、跳舞</a:t>
            </a:r>
            <a:endParaRPr lang="zh-CN" altLang="en-US" sz="4000" b="1"/>
          </a:p>
        </p:txBody>
      </p:sp>
    </p:spTree>
    <p:extLst>
      <p:ext uri="{BB962C8B-B14F-4D97-AF65-F5344CB8AC3E}">
        <p14:creationId xmlns:p14="http://schemas.microsoft.com/office/powerpoint/2010/main" val="3391602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042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38200" y="1143000"/>
            <a:ext cx="990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smtClean="0"/>
              <a:t>冰</a:t>
            </a:r>
            <a:endParaRPr lang="zh-CN" altLang="en-US" sz="5400" b="1"/>
          </a:p>
        </p:txBody>
      </p:sp>
      <p:sp>
        <p:nvSpPr>
          <p:cNvPr id="4" name="右箭头 3"/>
          <p:cNvSpPr/>
          <p:nvPr/>
        </p:nvSpPr>
        <p:spPr>
          <a:xfrm>
            <a:off x="2057400" y="1604665"/>
            <a:ext cx="2362200" cy="14793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26370" y="3916233"/>
            <a:ext cx="92845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/>
              <a:t>冫</a:t>
            </a:r>
            <a:r>
              <a:rPr lang="zh-CN" altLang="en-US" sz="4400"/>
              <a:t>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445669" y="1250488"/>
            <a:ext cx="13045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smtClean="0"/>
              <a:t>水</a:t>
            </a:r>
            <a:r>
              <a:rPr lang="en-US" altLang="zh-CN" sz="4800" b="1" smtClean="0"/>
              <a:t>+</a:t>
            </a:r>
            <a:endParaRPr lang="zh-CN" altLang="en-US" sz="4800" b="1"/>
          </a:p>
        </p:txBody>
      </p:sp>
      <p:sp>
        <p:nvSpPr>
          <p:cNvPr id="9" name="TextBox 8"/>
          <p:cNvSpPr txBox="1"/>
          <p:nvPr/>
        </p:nvSpPr>
        <p:spPr>
          <a:xfrm>
            <a:off x="1219200" y="2594810"/>
            <a:ext cx="6324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mtClean="0"/>
              <a:t>组词：冰雪、冰山</a:t>
            </a:r>
            <a:endParaRPr lang="zh-CN" altLang="en-US" sz="4000" b="1"/>
          </a:p>
        </p:txBody>
      </p:sp>
      <p:sp>
        <p:nvSpPr>
          <p:cNvPr id="11" name="TextBox 10"/>
          <p:cNvSpPr txBox="1"/>
          <p:nvPr/>
        </p:nvSpPr>
        <p:spPr>
          <a:xfrm>
            <a:off x="918411" y="3962400"/>
            <a:ext cx="161122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mtClean="0"/>
              <a:t>的字：</a:t>
            </a:r>
            <a:endParaRPr lang="zh-CN" altLang="en-US" sz="4400" b="1"/>
          </a:p>
        </p:txBody>
      </p:sp>
      <p:sp>
        <p:nvSpPr>
          <p:cNvPr id="13" name="TextBox 12"/>
          <p:cNvSpPr txBox="1"/>
          <p:nvPr/>
        </p:nvSpPr>
        <p:spPr>
          <a:xfrm>
            <a:off x="2895600" y="3926287"/>
            <a:ext cx="38711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mtClean="0"/>
              <a:t>冷、次、冲</a:t>
            </a:r>
            <a:endParaRPr lang="zh-CN" altLang="en-US" sz="4000" b="1"/>
          </a:p>
        </p:txBody>
      </p:sp>
      <p:sp>
        <p:nvSpPr>
          <p:cNvPr id="14" name="矩形 13"/>
          <p:cNvSpPr/>
          <p:nvPr/>
        </p:nvSpPr>
        <p:spPr>
          <a:xfrm>
            <a:off x="4555958" y="3300663"/>
            <a:ext cx="158569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>
                <a:solidFill>
                  <a:schemeClr val="accent6">
                    <a:lumMod val="75000"/>
                  </a:schemeClr>
                </a:solidFill>
              </a:rPr>
              <a:t>chōng </a:t>
            </a:r>
          </a:p>
        </p:txBody>
      </p:sp>
      <p:sp>
        <p:nvSpPr>
          <p:cNvPr id="15" name="矩形 14"/>
          <p:cNvSpPr/>
          <p:nvPr/>
        </p:nvSpPr>
        <p:spPr>
          <a:xfrm>
            <a:off x="5486400" y="1236860"/>
            <a:ext cx="92845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/>
              <a:t>冫</a:t>
            </a:r>
            <a:r>
              <a:rPr lang="zh-CN" altLang="en-US" sz="440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6825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/>
      <p:bldP spid="8" grpId="0"/>
      <p:bldP spid="9" grpId="0"/>
      <p:bldP spid="11" grpId="0"/>
      <p:bldP spid="13" grpId="0"/>
      <p:bldP spid="14" grpId="0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556373" cy="474044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6373" y="16042"/>
            <a:ext cx="4587627" cy="47244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302042" y="4953000"/>
            <a:ext cx="5779181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>
                <a:solidFill>
                  <a:srgbClr val="0070C0"/>
                </a:solidFill>
              </a:rPr>
              <a:t>q</a:t>
            </a:r>
            <a:r>
              <a:rPr lang="en-US" altLang="zh-CN" sz="4400" b="1" smtClean="0">
                <a:solidFill>
                  <a:srgbClr val="0070C0"/>
                </a:solidFill>
              </a:rPr>
              <a:t>uán shuǐ dīng dōng</a:t>
            </a:r>
          </a:p>
          <a:p>
            <a:r>
              <a:rPr lang="en-US" altLang="zh-CN" sz="4400" b="1" smtClean="0"/>
              <a:t>  </a:t>
            </a:r>
            <a:r>
              <a:rPr lang="zh-CN" altLang="en-US" sz="5400" b="1" smtClean="0">
                <a:solidFill>
                  <a:srgbClr val="FF0000"/>
                </a:solidFill>
              </a:rPr>
              <a:t>泉 </a:t>
            </a:r>
            <a:r>
              <a:rPr lang="zh-CN" altLang="en-US" sz="5400" b="1" smtClean="0"/>
              <a:t>  水   </a:t>
            </a:r>
            <a:r>
              <a:rPr lang="zh-CN" altLang="en-US" sz="5400" b="1" smtClean="0">
                <a:solidFill>
                  <a:srgbClr val="FF0000"/>
                </a:solidFill>
              </a:rPr>
              <a:t>丁  </a:t>
            </a:r>
            <a:r>
              <a:rPr lang="zh-CN" altLang="en-US" sz="5400" b="1" smtClean="0"/>
              <a:t>  冬</a:t>
            </a:r>
            <a:endParaRPr lang="en-US" altLang="zh-CN" sz="5400" b="1"/>
          </a:p>
        </p:txBody>
      </p:sp>
    </p:spTree>
    <p:extLst>
      <p:ext uri="{BB962C8B-B14F-4D97-AF65-F5344CB8AC3E}">
        <p14:creationId xmlns:p14="http://schemas.microsoft.com/office/powerpoint/2010/main" val="435038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00400" y="1524000"/>
            <a:ext cx="1828800" cy="16002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减号 3"/>
          <p:cNvSpPr/>
          <p:nvPr/>
        </p:nvSpPr>
        <p:spPr>
          <a:xfrm>
            <a:off x="2889083" y="2324100"/>
            <a:ext cx="2451434" cy="45719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减号 4"/>
          <p:cNvSpPr/>
          <p:nvPr/>
        </p:nvSpPr>
        <p:spPr>
          <a:xfrm rot="5400000">
            <a:off x="3009898" y="2301241"/>
            <a:ext cx="2209800" cy="45719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3581400" y="1752600"/>
            <a:ext cx="3352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丁</a:t>
            </a:r>
            <a:endParaRPr lang="zh-CN" altLang="en-US" sz="7200" b="1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5800" y="3962400"/>
            <a:ext cx="6553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mtClean="0"/>
              <a:t>组词：丁冬    园丁         补丁</a:t>
            </a:r>
            <a:endParaRPr lang="zh-CN" altLang="en-US" sz="4000" b="1"/>
          </a:p>
        </p:txBody>
      </p:sp>
    </p:spTree>
    <p:extLst>
      <p:ext uri="{BB962C8B-B14F-4D97-AF65-F5344CB8AC3E}">
        <p14:creationId xmlns:p14="http://schemas.microsoft.com/office/powerpoint/2010/main" val="2229701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00400" y="1524000"/>
            <a:ext cx="1828800" cy="16002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减号 3"/>
          <p:cNvSpPr/>
          <p:nvPr/>
        </p:nvSpPr>
        <p:spPr>
          <a:xfrm>
            <a:off x="2889083" y="2324100"/>
            <a:ext cx="2451434" cy="45719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减号 4"/>
          <p:cNvSpPr/>
          <p:nvPr/>
        </p:nvSpPr>
        <p:spPr>
          <a:xfrm rot="5400000">
            <a:off x="3022985" y="2301242"/>
            <a:ext cx="2209801" cy="45719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3505200" y="1676400"/>
            <a:ext cx="320691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b="1" smtClean="0">
                <a:solidFill>
                  <a:srgbClr val="FF0000"/>
                </a:solidFill>
              </a:rPr>
              <a:t>百</a:t>
            </a:r>
            <a:endParaRPr lang="zh-CN" altLang="en-US" sz="8000" b="1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47800" y="3962400"/>
            <a:ext cx="4953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mtClean="0"/>
              <a:t>组词：几百、百万</a:t>
            </a:r>
            <a:endParaRPr lang="zh-CN" altLang="en-US" sz="4000" b="1"/>
          </a:p>
        </p:txBody>
      </p:sp>
    </p:spTree>
    <p:extLst>
      <p:ext uri="{BB962C8B-B14F-4D97-AF65-F5344CB8AC3E}">
        <p14:creationId xmlns:p14="http://schemas.microsoft.com/office/powerpoint/2010/main" val="3839244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00400" y="1295400"/>
            <a:ext cx="1828800" cy="16002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减号 3"/>
          <p:cNvSpPr/>
          <p:nvPr/>
        </p:nvSpPr>
        <p:spPr>
          <a:xfrm>
            <a:off x="2889083" y="2042961"/>
            <a:ext cx="2451434" cy="45719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减号 4"/>
          <p:cNvSpPr/>
          <p:nvPr/>
        </p:nvSpPr>
        <p:spPr>
          <a:xfrm rot="5400000">
            <a:off x="3022985" y="2072641"/>
            <a:ext cx="2209801" cy="45719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3574883" y="1419761"/>
            <a:ext cx="328311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b="1" smtClean="0">
                <a:solidFill>
                  <a:srgbClr val="FF0000"/>
                </a:solidFill>
              </a:rPr>
              <a:t>齐</a:t>
            </a:r>
            <a:endParaRPr lang="zh-CN" altLang="en-US" sz="8000" b="1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76400" y="4147244"/>
            <a:ext cx="430117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/>
              <a:t>组词：整齐、一齐</a:t>
            </a:r>
          </a:p>
        </p:txBody>
      </p:sp>
    </p:spTree>
    <p:extLst>
      <p:ext uri="{BB962C8B-B14F-4D97-AF65-F5344CB8AC3E}">
        <p14:creationId xmlns:p14="http://schemas.microsoft.com/office/powerpoint/2010/main" val="4123701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202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640305" y="1125750"/>
            <a:ext cx="8742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smtClean="0"/>
              <a:t>鸣</a:t>
            </a:r>
            <a:endParaRPr lang="zh-CN" altLang="en-US" sz="4800" b="1"/>
          </a:p>
        </p:txBody>
      </p:sp>
      <p:sp>
        <p:nvSpPr>
          <p:cNvPr id="4" name="右箭头 3"/>
          <p:cNvSpPr/>
          <p:nvPr/>
        </p:nvSpPr>
        <p:spPr>
          <a:xfrm>
            <a:off x="2514600" y="1432965"/>
            <a:ext cx="1562100" cy="18689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4419600" y="1125750"/>
            <a:ext cx="2819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smtClean="0"/>
              <a:t>鸟</a:t>
            </a:r>
            <a:r>
              <a:rPr lang="en-US" altLang="zh-CN" sz="4800" b="1" smtClean="0"/>
              <a:t>+</a:t>
            </a:r>
            <a:r>
              <a:rPr lang="zh-CN" altLang="en-US" sz="4800" b="1" smtClean="0"/>
              <a:t>口</a:t>
            </a:r>
            <a:endParaRPr lang="zh-CN" altLang="en-US" sz="4800" b="1"/>
          </a:p>
        </p:txBody>
      </p:sp>
      <p:sp>
        <p:nvSpPr>
          <p:cNvPr id="6" name="TextBox 5"/>
          <p:cNvSpPr txBox="1"/>
          <p:nvPr/>
        </p:nvSpPr>
        <p:spPr>
          <a:xfrm>
            <a:off x="1447800" y="2438400"/>
            <a:ext cx="5638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mtClean="0"/>
              <a:t>组词：鸟鸣、鸣叫</a:t>
            </a:r>
            <a:endParaRPr lang="zh-CN" altLang="en-US" sz="4400" b="1"/>
          </a:p>
        </p:txBody>
      </p:sp>
      <p:sp>
        <p:nvSpPr>
          <p:cNvPr id="7" name="TextBox 6"/>
          <p:cNvSpPr txBox="1"/>
          <p:nvPr/>
        </p:nvSpPr>
        <p:spPr>
          <a:xfrm>
            <a:off x="1401679" y="3947375"/>
            <a:ext cx="30179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mtClean="0"/>
              <a:t>口字旁的字：</a:t>
            </a:r>
            <a:endParaRPr lang="zh-CN" altLang="en-US" sz="4000" b="1"/>
          </a:p>
        </p:txBody>
      </p:sp>
      <p:sp>
        <p:nvSpPr>
          <p:cNvPr id="8" name="TextBox 7"/>
          <p:cNvSpPr txBox="1"/>
          <p:nvPr/>
        </p:nvSpPr>
        <p:spPr>
          <a:xfrm>
            <a:off x="4419600" y="3931986"/>
            <a:ext cx="33528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mtClean="0"/>
              <a:t>叫、吃、听、唱、喝</a:t>
            </a:r>
            <a:endParaRPr lang="zh-CN" altLang="en-US" sz="4000" b="1"/>
          </a:p>
        </p:txBody>
      </p:sp>
    </p:spTree>
    <p:extLst>
      <p:ext uri="{BB962C8B-B14F-4D97-AF65-F5344CB8AC3E}">
        <p14:creationId xmlns:p14="http://schemas.microsoft.com/office/powerpoint/2010/main" val="3314012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  <p:bldP spid="7" grpId="0"/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200400" y="1524000"/>
            <a:ext cx="1828800" cy="16002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减号 4"/>
          <p:cNvSpPr/>
          <p:nvPr/>
        </p:nvSpPr>
        <p:spPr>
          <a:xfrm>
            <a:off x="2889083" y="2324100"/>
            <a:ext cx="2451434" cy="45719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减号 5"/>
          <p:cNvSpPr/>
          <p:nvPr/>
        </p:nvSpPr>
        <p:spPr>
          <a:xfrm rot="5400000">
            <a:off x="3022985" y="2301242"/>
            <a:ext cx="2209801" cy="45719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3505200" y="1676400"/>
            <a:ext cx="343551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b="1" smtClean="0">
                <a:solidFill>
                  <a:srgbClr val="FF0000"/>
                </a:solidFill>
              </a:rPr>
              <a:t>冬</a:t>
            </a:r>
            <a:endParaRPr lang="zh-CN" altLang="en-US" sz="8000" b="1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905000" y="4191000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1454317" y="3810000"/>
            <a:ext cx="5486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mtClean="0"/>
              <a:t>组词：冬日、冬天</a:t>
            </a:r>
            <a:endParaRPr lang="zh-CN" altLang="en-US" sz="4000" b="1"/>
          </a:p>
        </p:txBody>
      </p:sp>
    </p:spTree>
    <p:extLst>
      <p:ext uri="{BB962C8B-B14F-4D97-AF65-F5344CB8AC3E}">
        <p14:creationId xmlns:p14="http://schemas.microsoft.com/office/powerpoint/2010/main" val="848278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2007111613521814"/>
          <p:cNvPicPr>
            <a:picLocks noChangeAspect="1" noChangeArrowheads="1"/>
          </p:cNvPicPr>
          <p:nvPr/>
        </p:nvPicPr>
        <p:blipFill>
          <a:blip r:embed="rId3">
            <a:lum bright="12000"/>
          </a:blip>
          <a:srcRect/>
          <a:stretch>
            <a:fillRect/>
          </a:stretch>
        </p:blipFill>
        <p:spPr bwMode="auto">
          <a:xfrm>
            <a:off x="0" y="-228600"/>
            <a:ext cx="9144000" cy="708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4"/>
          <p:cNvSpPr>
            <a:spLocks noGrp="1" noChangeArrowheads="1"/>
          </p:cNvSpPr>
          <p:nvPr/>
        </p:nvSpPr>
        <p:spPr bwMode="auto">
          <a:xfrm>
            <a:off x="266700" y="647700"/>
            <a:ext cx="8610600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buFontTx/>
              <a:buNone/>
            </a:pPr>
            <a:endParaRPr lang="zh-CN" altLang="en-US" sz="2800" b="1" dirty="0"/>
          </a:p>
          <a:p>
            <a:pPr>
              <a:buFontTx/>
              <a:buNone/>
            </a:pPr>
            <a:r>
              <a:rPr lang="zh-CN" altLang="en-US" sz="2800" b="1" dirty="0"/>
              <a:t>     </a:t>
            </a:r>
            <a:r>
              <a:rPr lang="zh-CN" altLang="en-US" sz="4800" b="1" dirty="0"/>
              <a:t>春 回 大 地       万 物 复 苏 </a:t>
            </a:r>
          </a:p>
          <a:p>
            <a:pPr>
              <a:buFontTx/>
              <a:buNone/>
            </a:pPr>
            <a:r>
              <a:rPr lang="zh-CN" altLang="en-US" sz="4800" b="1" dirty="0"/>
              <a:t>   柳 绿 花 红       莺 歌 燕 舞 </a:t>
            </a:r>
          </a:p>
          <a:p>
            <a:pPr>
              <a:buFontTx/>
              <a:buNone/>
            </a:pPr>
            <a:r>
              <a:rPr lang="zh-CN" altLang="en-US" sz="4800" b="1" dirty="0"/>
              <a:t>   冰 雪 融 化       泉 水 丁 冬   </a:t>
            </a:r>
          </a:p>
          <a:p>
            <a:pPr>
              <a:buFontTx/>
              <a:buNone/>
            </a:pPr>
            <a:r>
              <a:rPr lang="zh-CN" altLang="en-US" sz="4800" b="1" dirty="0"/>
              <a:t>   百 花 齐 放       百 鸟 争 鸣</a:t>
            </a:r>
          </a:p>
        </p:txBody>
      </p:sp>
    </p:spTree>
    <p:extLst>
      <p:ext uri="{BB962C8B-B14F-4D97-AF65-F5344CB8AC3E}">
        <p14:creationId xmlns:p14="http://schemas.microsoft.com/office/powerpoint/2010/main" val="917663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63" y="0"/>
            <a:ext cx="9144000" cy="6858000"/>
          </a:xfrm>
          <a:prstGeom prst="rect">
            <a:avLst/>
          </a:prstGeom>
        </p:spPr>
      </p:pic>
      <p:sp>
        <p:nvSpPr>
          <p:cNvPr id="4" name="Rectangle 11"/>
          <p:cNvSpPr>
            <a:spLocks noChangeArrowheads="1"/>
          </p:cNvSpPr>
          <p:nvPr/>
        </p:nvSpPr>
        <p:spPr bwMode="auto">
          <a:xfrm>
            <a:off x="2209800" y="736937"/>
            <a:ext cx="1723549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6000" dirty="0">
                <a:ea typeface="楷体_GB2312" pitchFamily="49" charset="-122"/>
              </a:rPr>
              <a:t>大地</a:t>
            </a:r>
          </a:p>
        </p:txBody>
      </p:sp>
      <p:sp>
        <p:nvSpPr>
          <p:cNvPr id="5" name="Line 10"/>
          <p:cNvSpPr>
            <a:spLocks noChangeShapeType="1"/>
          </p:cNvSpPr>
          <p:nvPr/>
        </p:nvSpPr>
        <p:spPr bwMode="auto">
          <a:xfrm>
            <a:off x="2160829" y="1752600"/>
            <a:ext cx="2123113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6" name="Line 10"/>
          <p:cNvSpPr>
            <a:spLocks noChangeShapeType="1"/>
          </p:cNvSpPr>
          <p:nvPr/>
        </p:nvSpPr>
        <p:spPr bwMode="auto">
          <a:xfrm>
            <a:off x="6396355" y="1752600"/>
            <a:ext cx="186055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7" name="Line 10"/>
          <p:cNvSpPr>
            <a:spLocks noChangeShapeType="1"/>
          </p:cNvSpPr>
          <p:nvPr/>
        </p:nvSpPr>
        <p:spPr bwMode="auto">
          <a:xfrm flipV="1">
            <a:off x="6351349" y="4292263"/>
            <a:ext cx="1822450" cy="2802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8" name="Line 10"/>
          <p:cNvSpPr>
            <a:spLocks noChangeShapeType="1"/>
          </p:cNvSpPr>
          <p:nvPr/>
        </p:nvSpPr>
        <p:spPr bwMode="auto">
          <a:xfrm>
            <a:off x="2250125" y="3066040"/>
            <a:ext cx="1544955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9" name="Line 10"/>
          <p:cNvSpPr>
            <a:spLocks noChangeShapeType="1"/>
          </p:cNvSpPr>
          <p:nvPr/>
        </p:nvSpPr>
        <p:spPr bwMode="auto">
          <a:xfrm>
            <a:off x="6559550" y="3066040"/>
            <a:ext cx="1666245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0" name="Line 10"/>
          <p:cNvSpPr>
            <a:spLocks noChangeShapeType="1"/>
          </p:cNvSpPr>
          <p:nvPr/>
        </p:nvSpPr>
        <p:spPr bwMode="auto">
          <a:xfrm>
            <a:off x="1846817" y="4265221"/>
            <a:ext cx="1810783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1" name="Line 10"/>
          <p:cNvSpPr>
            <a:spLocks noChangeShapeType="1"/>
          </p:cNvSpPr>
          <p:nvPr/>
        </p:nvSpPr>
        <p:spPr bwMode="auto">
          <a:xfrm>
            <a:off x="6085580" y="5638799"/>
            <a:ext cx="1782821" cy="1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2" name="Line 10"/>
          <p:cNvSpPr>
            <a:spLocks noChangeShapeType="1"/>
          </p:cNvSpPr>
          <p:nvPr/>
        </p:nvSpPr>
        <p:spPr bwMode="auto">
          <a:xfrm>
            <a:off x="1997628" y="5598188"/>
            <a:ext cx="1935721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524499" y="736937"/>
            <a:ext cx="1836113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6000" dirty="0">
                <a:ea typeface="楷体_GB2312" pitchFamily="49" charset="-122"/>
              </a:rPr>
              <a:t>春回</a:t>
            </a:r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4696495" y="736937"/>
            <a:ext cx="2015455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6000" dirty="0">
                <a:ea typeface="楷体_GB2312" pitchFamily="49" charset="-122"/>
              </a:rPr>
              <a:t>万物</a:t>
            </a:r>
          </a:p>
        </p:txBody>
      </p:sp>
      <p:sp>
        <p:nvSpPr>
          <p:cNvPr id="15" name="Rectangle 12"/>
          <p:cNvSpPr>
            <a:spLocks noChangeArrowheads="1"/>
          </p:cNvSpPr>
          <p:nvPr/>
        </p:nvSpPr>
        <p:spPr bwMode="auto">
          <a:xfrm>
            <a:off x="6400800" y="768854"/>
            <a:ext cx="1723549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6000" dirty="0">
                <a:ea typeface="楷体_GB2312" pitchFamily="49" charset="-122"/>
              </a:rPr>
              <a:t>复苏</a:t>
            </a: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437280" y="2057400"/>
            <a:ext cx="1944911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6000" dirty="0">
                <a:ea typeface="楷体_GB2312" pitchFamily="49" charset="-122"/>
              </a:rPr>
              <a:t>柳绿</a:t>
            </a:r>
          </a:p>
        </p:txBody>
      </p:sp>
      <p:sp>
        <p:nvSpPr>
          <p:cNvPr id="17" name="Rectangle 20"/>
          <p:cNvSpPr>
            <a:spLocks noChangeArrowheads="1"/>
          </p:cNvSpPr>
          <p:nvPr/>
        </p:nvSpPr>
        <p:spPr bwMode="auto">
          <a:xfrm>
            <a:off x="2133600" y="2057400"/>
            <a:ext cx="1723549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6000" dirty="0">
                <a:ea typeface="楷体_GB2312" pitchFamily="49" charset="-122"/>
              </a:rPr>
              <a:t>花红</a:t>
            </a:r>
          </a:p>
        </p:txBody>
      </p:sp>
      <p:sp>
        <p:nvSpPr>
          <p:cNvPr id="18" name="Text Box 5"/>
          <p:cNvSpPr txBox="1">
            <a:spLocks noChangeArrowheads="1"/>
          </p:cNvSpPr>
          <p:nvPr/>
        </p:nvSpPr>
        <p:spPr bwMode="auto">
          <a:xfrm>
            <a:off x="4834161" y="2057399"/>
            <a:ext cx="1871439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6000" dirty="0">
                <a:ea typeface="楷体_GB2312" pitchFamily="49" charset="-122"/>
              </a:rPr>
              <a:t>莺歌</a:t>
            </a:r>
          </a:p>
        </p:txBody>
      </p:sp>
      <p:sp>
        <p:nvSpPr>
          <p:cNvPr id="19" name="Rectangle 21"/>
          <p:cNvSpPr>
            <a:spLocks noChangeArrowheads="1"/>
          </p:cNvSpPr>
          <p:nvPr/>
        </p:nvSpPr>
        <p:spPr bwMode="auto">
          <a:xfrm>
            <a:off x="6429451" y="2057398"/>
            <a:ext cx="1723549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6000" dirty="0">
                <a:ea typeface="楷体_GB2312" pitchFamily="49" charset="-122"/>
              </a:rPr>
              <a:t>燕舞</a:t>
            </a:r>
          </a:p>
        </p:txBody>
      </p:sp>
      <p:sp>
        <p:nvSpPr>
          <p:cNvPr id="20" name="Text Box 6"/>
          <p:cNvSpPr txBox="1">
            <a:spLocks noChangeArrowheads="1"/>
          </p:cNvSpPr>
          <p:nvPr/>
        </p:nvSpPr>
        <p:spPr bwMode="auto">
          <a:xfrm>
            <a:off x="431743" y="3276599"/>
            <a:ext cx="1944911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6000" dirty="0">
                <a:ea typeface="楷体_GB2312" pitchFamily="49" charset="-122"/>
              </a:rPr>
              <a:t>冰雪</a:t>
            </a:r>
          </a:p>
        </p:txBody>
      </p:sp>
      <p:sp>
        <p:nvSpPr>
          <p:cNvPr id="21" name="Rectangle 22"/>
          <p:cNvSpPr>
            <a:spLocks noChangeArrowheads="1"/>
          </p:cNvSpPr>
          <p:nvPr/>
        </p:nvSpPr>
        <p:spPr bwMode="auto">
          <a:xfrm>
            <a:off x="2086451" y="3276598"/>
            <a:ext cx="1723549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6000" dirty="0">
                <a:ea typeface="楷体_GB2312" pitchFamily="49" charset="-122"/>
              </a:rPr>
              <a:t>融化</a:t>
            </a:r>
          </a:p>
        </p:txBody>
      </p:sp>
      <p:sp>
        <p:nvSpPr>
          <p:cNvPr id="22" name="Text Box 7"/>
          <p:cNvSpPr txBox="1">
            <a:spLocks noChangeArrowheads="1"/>
          </p:cNvSpPr>
          <p:nvPr/>
        </p:nvSpPr>
        <p:spPr bwMode="auto">
          <a:xfrm>
            <a:off x="4732854" y="3250978"/>
            <a:ext cx="208823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6000" dirty="0">
                <a:ea typeface="楷体_GB2312" pitchFamily="49" charset="-122"/>
              </a:rPr>
              <a:t>泉水</a:t>
            </a:r>
          </a:p>
        </p:txBody>
      </p:sp>
      <p:sp>
        <p:nvSpPr>
          <p:cNvPr id="23" name="Rectangle 23"/>
          <p:cNvSpPr>
            <a:spLocks noChangeArrowheads="1"/>
          </p:cNvSpPr>
          <p:nvPr/>
        </p:nvSpPr>
        <p:spPr bwMode="auto">
          <a:xfrm>
            <a:off x="6277451" y="3327737"/>
            <a:ext cx="1723549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6000" dirty="0">
                <a:ea typeface="楷体_GB2312" pitchFamily="49" charset="-122"/>
              </a:rPr>
              <a:t>丁冬</a:t>
            </a:r>
          </a:p>
        </p:txBody>
      </p:sp>
      <p:sp>
        <p:nvSpPr>
          <p:cNvPr id="24" name="矩形 23"/>
          <p:cNvSpPr/>
          <p:nvPr/>
        </p:nvSpPr>
        <p:spPr>
          <a:xfrm>
            <a:off x="437280" y="4582525"/>
            <a:ext cx="1723549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smtClean="0">
                <a:ea typeface="楷体_GB2312" pitchFamily="49" charset="-122"/>
              </a:rPr>
              <a:t>百花</a:t>
            </a:r>
            <a:endParaRPr lang="zh-CN" altLang="en-US" sz="6000" dirty="0">
              <a:ea typeface="楷体_GB2312" pitchFamily="49" charset="-122"/>
            </a:endParaRPr>
          </a:p>
        </p:txBody>
      </p:sp>
      <p:sp>
        <p:nvSpPr>
          <p:cNvPr id="25" name="Rectangle 24"/>
          <p:cNvSpPr>
            <a:spLocks noChangeArrowheads="1"/>
          </p:cNvSpPr>
          <p:nvPr/>
        </p:nvSpPr>
        <p:spPr bwMode="auto">
          <a:xfrm>
            <a:off x="2160829" y="4503906"/>
            <a:ext cx="1723549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6000" dirty="0">
                <a:ea typeface="楷体_GB2312" pitchFamily="49" charset="-122"/>
              </a:rPr>
              <a:t>齐放</a:t>
            </a:r>
          </a:p>
        </p:txBody>
      </p:sp>
      <p:sp>
        <p:nvSpPr>
          <p:cNvPr id="26" name="Text Box 9"/>
          <p:cNvSpPr txBox="1">
            <a:spLocks noChangeArrowheads="1"/>
          </p:cNvSpPr>
          <p:nvPr/>
        </p:nvSpPr>
        <p:spPr bwMode="auto">
          <a:xfrm>
            <a:off x="4451767" y="4656306"/>
            <a:ext cx="1944588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6000" dirty="0">
                <a:ea typeface="楷体_GB2312" pitchFamily="49" charset="-122"/>
              </a:rPr>
              <a:t>百鸟</a:t>
            </a:r>
          </a:p>
        </p:txBody>
      </p:sp>
      <p:sp>
        <p:nvSpPr>
          <p:cNvPr id="27" name="Rectangle 25"/>
          <p:cNvSpPr>
            <a:spLocks noChangeArrowheads="1"/>
          </p:cNvSpPr>
          <p:nvPr/>
        </p:nvSpPr>
        <p:spPr bwMode="auto">
          <a:xfrm>
            <a:off x="6060757" y="4657391"/>
            <a:ext cx="1723549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6000" dirty="0">
                <a:ea typeface="楷体_GB2312" pitchFamily="49" charset="-122"/>
              </a:rPr>
              <a:t>争鸣</a:t>
            </a:r>
          </a:p>
        </p:txBody>
      </p:sp>
    </p:spTree>
    <p:extLst>
      <p:ext uri="{BB962C8B-B14F-4D97-AF65-F5344CB8AC3E}">
        <p14:creationId xmlns:p14="http://schemas.microsoft.com/office/powerpoint/2010/main" val="3756217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5" grpId="0"/>
      <p:bldP spid="17" grpId="0"/>
      <p:bldP spid="19" grpId="0"/>
      <p:bldP spid="21" grpId="0"/>
      <p:bldP spid="23" grpId="0"/>
      <p:bldP spid="25" grpId="0"/>
      <p:bldP spid="2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09600" y="609600"/>
            <a:ext cx="4267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mtClean="0"/>
              <a:t>给词语分分类</a:t>
            </a:r>
            <a:endParaRPr lang="zh-CN" altLang="en-US" sz="4000" b="1"/>
          </a:p>
        </p:txBody>
      </p:sp>
      <p:sp>
        <p:nvSpPr>
          <p:cNvPr id="4" name="TextBox 3"/>
          <p:cNvSpPr txBox="1"/>
          <p:nvPr/>
        </p:nvSpPr>
        <p:spPr>
          <a:xfrm>
            <a:off x="304800" y="1905000"/>
            <a:ext cx="3733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/>
              <a:t>能看到色彩的词语：</a:t>
            </a:r>
            <a:endParaRPr lang="zh-CN" altLang="en-US" sz="3200" b="1"/>
          </a:p>
        </p:txBody>
      </p:sp>
      <p:sp>
        <p:nvSpPr>
          <p:cNvPr id="5" name="TextBox 4"/>
          <p:cNvSpPr txBox="1"/>
          <p:nvPr/>
        </p:nvSpPr>
        <p:spPr>
          <a:xfrm>
            <a:off x="4267200" y="1600200"/>
            <a:ext cx="3276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/>
              <a:t>柳绿花红</a:t>
            </a:r>
          </a:p>
          <a:p>
            <a:endParaRPr lang="zh-CN" altLang="en-US" sz="3600" b="1"/>
          </a:p>
        </p:txBody>
      </p:sp>
      <p:sp>
        <p:nvSpPr>
          <p:cNvPr id="7" name="TextBox 6"/>
          <p:cNvSpPr txBox="1"/>
          <p:nvPr/>
        </p:nvSpPr>
        <p:spPr>
          <a:xfrm>
            <a:off x="264695" y="4258416"/>
            <a:ext cx="36977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/>
              <a:t>能听到声音的词语：</a:t>
            </a:r>
            <a:endParaRPr lang="zh-CN" altLang="en-US" sz="3200" b="1"/>
          </a:p>
        </p:txBody>
      </p:sp>
      <p:sp>
        <p:nvSpPr>
          <p:cNvPr id="10" name="TextBox 9"/>
          <p:cNvSpPr txBox="1"/>
          <p:nvPr/>
        </p:nvSpPr>
        <p:spPr>
          <a:xfrm>
            <a:off x="4257675" y="5506837"/>
            <a:ext cx="2743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mtClean="0"/>
              <a:t>莺歌燕舞</a:t>
            </a:r>
            <a:endParaRPr lang="zh-CN" altLang="en-US" sz="4000" b="1"/>
          </a:p>
        </p:txBody>
      </p:sp>
      <p:sp>
        <p:nvSpPr>
          <p:cNvPr id="12" name="矩形 11"/>
          <p:cNvSpPr/>
          <p:nvPr/>
        </p:nvSpPr>
        <p:spPr>
          <a:xfrm>
            <a:off x="4300753" y="2200364"/>
            <a:ext cx="224292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/>
              <a:t>冰雪融化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338637" y="2917120"/>
            <a:ext cx="27336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mtClean="0"/>
              <a:t>百花齐放</a:t>
            </a:r>
            <a:endParaRPr lang="zh-CN" altLang="en-US" sz="4000" b="1"/>
          </a:p>
        </p:txBody>
      </p:sp>
      <p:sp>
        <p:nvSpPr>
          <p:cNvPr id="14" name="矩形 13"/>
          <p:cNvSpPr/>
          <p:nvPr/>
        </p:nvSpPr>
        <p:spPr>
          <a:xfrm>
            <a:off x="4386478" y="4089939"/>
            <a:ext cx="224292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/>
              <a:t>泉水丁冬</a:t>
            </a:r>
          </a:p>
        </p:txBody>
      </p:sp>
      <p:sp>
        <p:nvSpPr>
          <p:cNvPr id="15" name="矩形 14"/>
          <p:cNvSpPr/>
          <p:nvPr/>
        </p:nvSpPr>
        <p:spPr>
          <a:xfrm>
            <a:off x="4386478" y="4788649"/>
            <a:ext cx="224292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/>
              <a:t>百鸟争鸣</a:t>
            </a:r>
          </a:p>
        </p:txBody>
      </p:sp>
    </p:spTree>
    <p:extLst>
      <p:ext uri="{BB962C8B-B14F-4D97-AF65-F5344CB8AC3E}">
        <p14:creationId xmlns:p14="http://schemas.microsoft.com/office/powerpoint/2010/main" val="1659730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12" grpId="0"/>
      <p:bldP spid="13" grpId="0"/>
      <p:bldP spid="14" grpId="0"/>
      <p:bldP spid="1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685800" y="609600"/>
            <a:ext cx="723900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照例子，找词语：</a:t>
            </a: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例句：春天来了，大地</a:t>
            </a:r>
          </a:p>
          <a:p>
            <a:pPr>
              <a:spcBef>
                <a:spcPct val="50000"/>
              </a:spcBef>
            </a:pPr>
            <a:r>
              <a:rPr lang="zh-CN" altLang="en-US" sz="4000" b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好像从沉睡中苏醒过来。</a:t>
            </a:r>
            <a:endParaRPr lang="zh-CN" altLang="en-US" sz="40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721895" y="3484020"/>
            <a:ext cx="2478505" cy="82391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4800" b="1" dirty="0"/>
              <a:t>找词语：</a:t>
            </a:r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3505200" y="3484019"/>
            <a:ext cx="2667000" cy="82391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FF00FF"/>
                </a:solidFill>
              </a:rPr>
              <a:t>春回大地</a:t>
            </a:r>
          </a:p>
        </p:txBody>
      </p:sp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3505200" y="4338389"/>
            <a:ext cx="2667000" cy="82391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FF00FF"/>
                </a:solidFill>
              </a:rPr>
              <a:t>万物复苏</a:t>
            </a: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1981200" y="2020669"/>
            <a:ext cx="1905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600" b="1" smtClean="0">
                <a:solidFill>
                  <a:srgbClr val="FF00FF"/>
                </a:solidFill>
              </a:rPr>
              <a:t>chén</a:t>
            </a:r>
            <a:endParaRPr lang="en-US" altLang="zh-CN" sz="3600" b="1" dirty="0">
              <a:solidFill>
                <a:srgbClr val="FF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5674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%E9%BB%84%E8%8E%BA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063" y="20053"/>
            <a:ext cx="457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3553680_2007030813383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96063" y="0"/>
            <a:ext cx="452788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4800600" y="4648200"/>
            <a:ext cx="4537075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6000" b="1" dirty="0"/>
              <a:t>莺 歌 燕 舞</a:t>
            </a:r>
          </a:p>
        </p:txBody>
      </p:sp>
    </p:spTree>
    <p:extLst>
      <p:ext uri="{BB962C8B-B14F-4D97-AF65-F5344CB8AC3E}">
        <p14:creationId xmlns:p14="http://schemas.microsoft.com/office/powerpoint/2010/main" val="26572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800600" cy="42672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5800" y="1"/>
            <a:ext cx="4648200" cy="42672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819400" y="4495800"/>
            <a:ext cx="5448300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>
                <a:solidFill>
                  <a:schemeClr val="accent6">
                    <a:lumMod val="50000"/>
                  </a:schemeClr>
                </a:solidFill>
              </a:rPr>
              <a:t>yīng </a:t>
            </a:r>
            <a:r>
              <a:rPr lang="en-US" altLang="zh-CN" sz="4400" b="1" smtClean="0">
                <a:solidFill>
                  <a:schemeClr val="accent6">
                    <a:lumMod val="50000"/>
                  </a:schemeClr>
                </a:solidFill>
              </a:rPr>
              <a:t> gē   yàn   wǔ</a:t>
            </a:r>
          </a:p>
          <a:p>
            <a:r>
              <a:rPr lang="zh-CN" altLang="en-US" sz="6000" b="1" smtClean="0"/>
              <a:t>莺  </a:t>
            </a:r>
            <a:r>
              <a:rPr lang="zh-CN" altLang="en-US" sz="6000" b="1" smtClean="0">
                <a:solidFill>
                  <a:srgbClr val="FF0000"/>
                </a:solidFill>
              </a:rPr>
              <a:t>歌</a:t>
            </a:r>
            <a:r>
              <a:rPr lang="zh-CN" altLang="en-US" sz="6000" b="1" smtClean="0"/>
              <a:t>  燕  </a:t>
            </a:r>
            <a:r>
              <a:rPr lang="zh-CN" altLang="en-US" sz="6000" b="1" smtClean="0">
                <a:solidFill>
                  <a:srgbClr val="FF0000"/>
                </a:solidFill>
              </a:rPr>
              <a:t>舞</a:t>
            </a:r>
            <a:endParaRPr lang="zh-CN" altLang="en-US" sz="60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5198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3389729_70223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609600" y="381000"/>
            <a:ext cx="4968875" cy="11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7200" b="1" dirty="0">
                <a:solidFill>
                  <a:schemeClr val="bg1"/>
                </a:solidFill>
                <a:ea typeface="楷体_GB2312" pitchFamily="49" charset="-122"/>
              </a:rPr>
              <a:t>冰雪融化</a:t>
            </a:r>
          </a:p>
        </p:txBody>
      </p:sp>
    </p:spTree>
    <p:extLst>
      <p:ext uri="{BB962C8B-B14F-4D97-AF65-F5344CB8AC3E}">
        <p14:creationId xmlns:p14="http://schemas.microsoft.com/office/powerpoint/2010/main" val="3852363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53" y="-36095"/>
            <a:ext cx="9123947" cy="4953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86000" y="5181600"/>
            <a:ext cx="5791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smtClean="0"/>
              <a:t>百花齐放</a:t>
            </a:r>
            <a:endParaRPr lang="zh-CN" altLang="en-US" sz="6000" b="1"/>
          </a:p>
        </p:txBody>
      </p:sp>
    </p:spTree>
    <p:extLst>
      <p:ext uri="{BB962C8B-B14F-4D97-AF65-F5344CB8AC3E}">
        <p14:creationId xmlns:p14="http://schemas.microsoft.com/office/powerpoint/2010/main" val="81506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295400" y="2321004"/>
            <a:ext cx="6096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smtClean="0"/>
              <a:t>画一幅春景图</a:t>
            </a:r>
            <a:endParaRPr lang="zh-CN" altLang="en-US" sz="6600" b="1"/>
          </a:p>
        </p:txBody>
      </p:sp>
    </p:spTree>
    <p:extLst>
      <p:ext uri="{BB962C8B-B14F-4D97-AF65-F5344CB8AC3E}">
        <p14:creationId xmlns:p14="http://schemas.microsoft.com/office/powerpoint/2010/main" val="2527700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0"/>
            <a:ext cx="9144000" cy="507365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286000" y="4876800"/>
            <a:ext cx="55626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800" b="1">
                <a:solidFill>
                  <a:schemeClr val="accent3">
                    <a:lumMod val="50000"/>
                  </a:schemeClr>
                </a:solidFill>
              </a:rPr>
              <a:t>bǎi niǎo zhēng míng</a:t>
            </a:r>
          </a:p>
          <a:p>
            <a:r>
              <a:rPr lang="zh-CN" altLang="en-US" sz="4800" b="1" smtClean="0"/>
              <a:t>  百   鸟     </a:t>
            </a:r>
            <a:r>
              <a:rPr lang="zh-CN" altLang="en-US" sz="4800" b="1" smtClean="0">
                <a:solidFill>
                  <a:srgbClr val="FF0000"/>
                </a:solidFill>
              </a:rPr>
              <a:t>争    </a:t>
            </a:r>
            <a:r>
              <a:rPr lang="zh-CN" altLang="en-US" sz="4800" b="1">
                <a:solidFill>
                  <a:srgbClr val="FF0000"/>
                </a:solidFill>
              </a:rPr>
              <a:t>鸣</a:t>
            </a:r>
            <a:r>
              <a:rPr lang="en-US" altLang="zh-CN" sz="4800" b="1">
                <a:solidFill>
                  <a:srgbClr val="FF0000"/>
                </a:solidFill>
              </a:rPr>
              <a:t> </a:t>
            </a:r>
            <a:endParaRPr lang="zh-CN" altLang="en-US" sz="4800" b="1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5682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053" y="-24063"/>
            <a:ext cx="9144000" cy="4953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133600" y="4965032"/>
            <a:ext cx="541020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/>
              <a:t>b</a:t>
            </a:r>
            <a:r>
              <a:rPr lang="en-US" altLang="zh-CN" sz="4400" b="1" smtClean="0"/>
              <a:t>ǎi   </a:t>
            </a:r>
            <a:r>
              <a:rPr lang="en-US" altLang="zh-CN" sz="4400" b="1"/>
              <a:t>huā </a:t>
            </a:r>
            <a:r>
              <a:rPr lang="en-US" altLang="zh-CN" sz="4400" b="1" smtClean="0"/>
              <a:t>  qí   fàng</a:t>
            </a:r>
          </a:p>
          <a:p>
            <a:r>
              <a:rPr lang="zh-CN" altLang="en-US" sz="5400" b="1" smtClean="0">
                <a:solidFill>
                  <a:srgbClr val="FF0000"/>
                </a:solidFill>
              </a:rPr>
              <a:t>百</a:t>
            </a:r>
            <a:r>
              <a:rPr lang="zh-CN" altLang="en-US" sz="5400" b="1" smtClean="0"/>
              <a:t>   花   </a:t>
            </a:r>
            <a:r>
              <a:rPr lang="zh-CN" altLang="en-US" sz="5400" b="1" smtClean="0">
                <a:solidFill>
                  <a:srgbClr val="FF0000"/>
                </a:solidFill>
              </a:rPr>
              <a:t>齐  </a:t>
            </a:r>
            <a:r>
              <a:rPr lang="zh-CN" altLang="en-US" sz="5400" b="1" smtClean="0"/>
              <a:t> 放</a:t>
            </a:r>
            <a:endParaRPr lang="zh-CN" altLang="en-US" sz="5400" b="1"/>
          </a:p>
        </p:txBody>
      </p:sp>
    </p:spTree>
    <p:extLst>
      <p:ext uri="{BB962C8B-B14F-4D97-AF65-F5344CB8AC3E}">
        <p14:creationId xmlns:p14="http://schemas.microsoft.com/office/powerpoint/2010/main" val="1802156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58" y="0"/>
            <a:ext cx="4419600" cy="4876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5732" y="0"/>
            <a:ext cx="4758267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35500" y="4876800"/>
            <a:ext cx="535543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5400" b="1"/>
              <a:t>liǔ  </a:t>
            </a:r>
            <a:r>
              <a:rPr lang="en-US" altLang="zh-CN" sz="5400" b="1" smtClean="0"/>
              <a:t>lǜ  </a:t>
            </a:r>
            <a:r>
              <a:rPr lang="en-US" altLang="zh-CN" sz="5400" b="1">
                <a:solidFill>
                  <a:srgbClr val="FF0000"/>
                </a:solidFill>
              </a:rPr>
              <a:t>huā  </a:t>
            </a:r>
            <a:r>
              <a:rPr lang="en-US" altLang="zh-CN" sz="5400" b="1" smtClean="0">
                <a:solidFill>
                  <a:srgbClr val="FF0000"/>
                </a:solidFill>
              </a:rPr>
              <a:t>hóng</a:t>
            </a:r>
          </a:p>
          <a:p>
            <a:r>
              <a:rPr lang="zh-CN" altLang="en-US" sz="5400" b="1" smtClean="0"/>
              <a:t>柳  绿    </a:t>
            </a:r>
            <a:r>
              <a:rPr lang="zh-CN" altLang="en-US" sz="5400" b="1" smtClean="0">
                <a:solidFill>
                  <a:srgbClr val="FF0000"/>
                </a:solidFill>
              </a:rPr>
              <a:t>花    </a:t>
            </a:r>
            <a:r>
              <a:rPr lang="zh-CN" altLang="en-US" sz="5400" b="1">
                <a:solidFill>
                  <a:srgbClr val="FF0000"/>
                </a:solidFill>
              </a:rPr>
              <a:t>红</a:t>
            </a:r>
          </a:p>
        </p:txBody>
      </p:sp>
    </p:spTree>
    <p:extLst>
      <p:ext uri="{BB962C8B-B14F-4D97-AF65-F5344CB8AC3E}">
        <p14:creationId xmlns:p14="http://schemas.microsoft.com/office/powerpoint/2010/main" val="3404881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48006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542674" y="4953000"/>
            <a:ext cx="518160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>
                <a:solidFill>
                  <a:schemeClr val="accent6">
                    <a:lumMod val="50000"/>
                  </a:schemeClr>
                </a:solidFill>
              </a:rPr>
              <a:t>bīng </a:t>
            </a:r>
            <a:r>
              <a:rPr lang="en-US" altLang="zh-CN" sz="4400" b="1" smtClean="0">
                <a:solidFill>
                  <a:schemeClr val="accent6">
                    <a:lumMod val="50000"/>
                  </a:schemeClr>
                </a:solidFill>
              </a:rPr>
              <a:t>xuě  róng huà</a:t>
            </a:r>
          </a:p>
          <a:p>
            <a:r>
              <a:rPr lang="zh-CN" altLang="en-US" sz="4400" b="1" smtClean="0"/>
              <a:t> </a:t>
            </a:r>
            <a:r>
              <a:rPr lang="zh-CN" altLang="en-US" sz="5400" b="1" smtClean="0">
                <a:solidFill>
                  <a:srgbClr val="FF0000"/>
                </a:solidFill>
              </a:rPr>
              <a:t>冰  </a:t>
            </a:r>
            <a:r>
              <a:rPr lang="zh-CN" altLang="en-US" sz="5400" b="1" smtClean="0"/>
              <a:t>雪   融    化</a:t>
            </a:r>
            <a:endParaRPr lang="zh-CN" altLang="en-US" sz="5400" b="1"/>
          </a:p>
        </p:txBody>
      </p:sp>
    </p:spTree>
    <p:extLst>
      <p:ext uri="{BB962C8B-B14F-4D97-AF65-F5344CB8AC3E}">
        <p14:creationId xmlns:p14="http://schemas.microsoft.com/office/powerpoint/2010/main" val="931439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2007612161622765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3212" y="-227012"/>
            <a:ext cx="9750425" cy="731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3962400" y="1680241"/>
            <a:ext cx="467995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en-US" altLang="zh-CN" sz="5400" dirty="0">
                <a:solidFill>
                  <a:srgbClr val="FF0000"/>
                </a:solidFill>
              </a:rPr>
              <a:t>chūn huí dà  dì</a:t>
            </a:r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4279900" y="2438400"/>
            <a:ext cx="54737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8000" b="1" dirty="0"/>
              <a:t>春回大地</a:t>
            </a:r>
          </a:p>
        </p:txBody>
      </p:sp>
    </p:spTree>
    <p:extLst>
      <p:ext uri="{BB962C8B-B14F-4D97-AF65-F5344CB8AC3E}">
        <p14:creationId xmlns:p14="http://schemas.microsoft.com/office/powerpoint/2010/main" val="2460065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4572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476500" y="4572000"/>
            <a:ext cx="419100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altLang="zh-CN" sz="4400" b="1" smtClean="0">
                <a:solidFill>
                  <a:schemeClr val="accent1">
                    <a:lumMod val="50000"/>
                  </a:schemeClr>
                </a:solidFill>
              </a:rPr>
              <a:t>   wàn wù fù  sū</a:t>
            </a:r>
          </a:p>
          <a:p>
            <a:r>
              <a:rPr lang="zh-CN" altLang="en-US" sz="5400" b="1" smtClean="0"/>
              <a:t>    </a:t>
            </a:r>
            <a:r>
              <a:rPr lang="zh-CN" altLang="en-US" sz="5400" b="1" smtClean="0">
                <a:solidFill>
                  <a:srgbClr val="FF0000"/>
                </a:solidFill>
              </a:rPr>
              <a:t>万</a:t>
            </a:r>
            <a:r>
              <a:rPr lang="zh-CN" altLang="en-US" sz="5400" b="1" smtClean="0"/>
              <a:t> 物 </a:t>
            </a:r>
            <a:r>
              <a:rPr lang="zh-CN" altLang="en-US" sz="5400" b="1" smtClean="0">
                <a:solidFill>
                  <a:srgbClr val="FF0000"/>
                </a:solidFill>
              </a:rPr>
              <a:t>复 苏</a:t>
            </a:r>
            <a:r>
              <a:rPr lang="en-US" altLang="zh-CN" sz="5400" b="1" smtClean="0">
                <a:solidFill>
                  <a:srgbClr val="FF0000"/>
                </a:solidFill>
              </a:rPr>
              <a:t> </a:t>
            </a:r>
            <a:endParaRPr lang="en-US" altLang="zh-CN" sz="5400" b="1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0600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729</TotalTime>
  <Words>518</Words>
  <Application>Microsoft Office PowerPoint</Application>
  <PresentationFormat>全屏显示(4:3)</PresentationFormat>
  <Paragraphs>124</Paragraphs>
  <Slides>32</Slides>
  <Notes>1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3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liziwen</dc:creator>
  <cp:lastModifiedBy>liziwen</cp:lastModifiedBy>
  <cp:revision>41</cp:revision>
  <dcterms:created xsi:type="dcterms:W3CDTF">2016-10-22T02:32:53Z</dcterms:created>
  <dcterms:modified xsi:type="dcterms:W3CDTF">2016-10-25T07:06:49Z</dcterms:modified>
</cp:coreProperties>
</file>