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activeX/activeX15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13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activeX/activeX11.xml" ContentType="application/vnd.ms-office.activeX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activeX/activeX9.xml" ContentType="application/vnd.ms-office.activeX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7.xml" ContentType="application/vnd.ms-office.activeX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activeX/activeX5.xml" ContentType="application/vnd.ms-office.activeX+xml"/>
  <Override PartName="/ppt/notesSlides/notesSlide1.xml" ContentType="application/vnd.openxmlformats-officedocument.presentationml.notesSlide+xml"/>
  <Override PartName="/ppt/activeX/activeX16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activeX/activeX14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Override PartName="/ppt/activeX/activeX12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activeX/activeX10.xml" ContentType="application/vnd.ms-office.activeX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activeX/activeX8.xml" ContentType="application/vnd.ms-office.activeX+xml"/>
  <Override PartName="/ppt/slides/slide8.xml" ContentType="application/vnd.openxmlformats-officedocument.presentationml.slide+xml"/>
  <Override PartName="/ppt/activeX/activeX6.xml" ContentType="application/vnd.ms-office.activeX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8" r:id="rId1"/>
  </p:sldMasterIdLst>
  <p:notesMasterIdLst>
    <p:notesMasterId r:id="rId49"/>
  </p:notesMasterIdLst>
  <p:sldIdLst>
    <p:sldId id="256" r:id="rId2"/>
    <p:sldId id="283" r:id="rId3"/>
    <p:sldId id="281" r:id="rId4"/>
    <p:sldId id="271" r:id="rId5"/>
    <p:sldId id="392" r:id="rId6"/>
    <p:sldId id="389" r:id="rId7"/>
    <p:sldId id="272" r:id="rId8"/>
    <p:sldId id="258" r:id="rId9"/>
    <p:sldId id="257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8" r:id="rId19"/>
    <p:sldId id="267" r:id="rId20"/>
    <p:sldId id="269" r:id="rId21"/>
    <p:sldId id="273" r:id="rId22"/>
    <p:sldId id="393" r:id="rId23"/>
    <p:sldId id="394" r:id="rId24"/>
    <p:sldId id="278" r:id="rId25"/>
    <p:sldId id="398" r:id="rId26"/>
    <p:sldId id="360" r:id="rId27"/>
    <p:sldId id="390" r:id="rId28"/>
    <p:sldId id="391" r:id="rId29"/>
    <p:sldId id="359" r:id="rId30"/>
    <p:sldId id="364" r:id="rId31"/>
    <p:sldId id="355" r:id="rId32"/>
    <p:sldId id="369" r:id="rId33"/>
    <p:sldId id="373" r:id="rId34"/>
    <p:sldId id="375" r:id="rId35"/>
    <p:sldId id="376" r:id="rId36"/>
    <p:sldId id="377" r:id="rId37"/>
    <p:sldId id="378" r:id="rId38"/>
    <p:sldId id="381" r:id="rId39"/>
    <p:sldId id="385" r:id="rId40"/>
    <p:sldId id="383" r:id="rId41"/>
    <p:sldId id="384" r:id="rId42"/>
    <p:sldId id="386" r:id="rId43"/>
    <p:sldId id="395" r:id="rId44"/>
    <p:sldId id="387" r:id="rId45"/>
    <p:sldId id="388" r:id="rId46"/>
    <p:sldId id="396" r:id="rId47"/>
    <p:sldId id="280" r:id="rId48"/>
  </p:sldIdLst>
  <p:sldSz cx="9144000" cy="6858000" type="screen4x3"/>
  <p:notesSz cx="6858000" cy="9144000"/>
  <p:embeddedFontLst>
    <p:embeddedFont>
      <p:font typeface="Calibri" pitchFamily="34" charset="0"/>
      <p:regular r:id="rId50"/>
      <p:bold r:id="rId51"/>
      <p:italic r:id="rId52"/>
      <p:boldItalic r:id="rId53"/>
    </p:embeddedFont>
    <p:embeddedFont>
      <p:font typeface="方正楷体拼音字库01" pitchFamily="65" charset="-122"/>
      <p:regular r:id="rId54"/>
    </p:embeddedFont>
    <p:embeddedFont>
      <p:font typeface="楷体" pitchFamily="49" charset="-122"/>
      <p:regular r:id="rId55"/>
    </p:embeddedFont>
    <p:embeddedFont>
      <p:font typeface="方正楷体拼音字库03" pitchFamily="65" charset="-122"/>
      <p:regular r:id="rId56"/>
    </p:embeddedFont>
    <p:embeddedFont>
      <p:font typeface="方正楷体拼音字库02" pitchFamily="65" charset="-122"/>
      <p:regular r:id="rId57"/>
    </p:embeddedFont>
    <p:embeddedFont>
      <p:font typeface="隶书" pitchFamily="49" charset="-122"/>
      <p:regular r:id="rId5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532C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44" autoAdjust="0"/>
    <p:restoredTop sz="94709" autoAdjust="0"/>
  </p:normalViewPr>
  <p:slideViewPr>
    <p:cSldViewPr>
      <p:cViewPr>
        <p:scale>
          <a:sx n="61" d="100"/>
          <a:sy n="61" d="100"/>
        </p:scale>
        <p:origin x="-1398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8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FE34F-2BEA-416A-835D-4E6E0841FD74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3F20B-AE1C-45A6-9F71-A37A1314D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FD78B-CE8B-485A-9049-9A8C5B6C0AB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6.xml"/><Relationship Id="rId2" Type="http://schemas.openxmlformats.org/officeDocument/2006/relationships/vmlDrawing" Target="../drawings/vmlDrawing6.vml"/><Relationship Id="rId1" Type="http://schemas.openxmlformats.org/officeDocument/2006/relationships/themeOverride" Target="../theme/themeOverride1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0.xml"/><Relationship Id="rId1" Type="http://schemas.openxmlformats.org/officeDocument/2006/relationships/vmlDrawing" Target="../drawings/vmlDrawing10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1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2.xml"/><Relationship Id="rId1" Type="http://schemas.openxmlformats.org/officeDocument/2006/relationships/vmlDrawing" Target="../drawings/vmlDrawing12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13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4.xml"/><Relationship Id="rId1" Type="http://schemas.openxmlformats.org/officeDocument/2006/relationships/vmlDrawing" Target="../drawings/vmlDrawing14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5.xml"/><Relationship Id="rId1" Type="http://schemas.openxmlformats.org/officeDocument/2006/relationships/vmlDrawing" Target="../drawings/vmlDrawing15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audio" Target="../media/audio2.wav"/><Relationship Id="rId7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11" Type="http://schemas.openxmlformats.org/officeDocument/2006/relationships/image" Target="../media/image29.gif"/><Relationship Id="rId5" Type="http://schemas.openxmlformats.org/officeDocument/2006/relationships/image" Target="../media/image23.gif"/><Relationship Id="rId10" Type="http://schemas.openxmlformats.org/officeDocument/2006/relationships/image" Target="../media/image28.gif"/><Relationship Id="rId4" Type="http://schemas.openxmlformats.org/officeDocument/2006/relationships/image" Target="../media/image22.jpeg"/><Relationship Id="rId9" Type="http://schemas.openxmlformats.org/officeDocument/2006/relationships/image" Target="../media/image2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6.xml"/><Relationship Id="rId1" Type="http://schemas.openxmlformats.org/officeDocument/2006/relationships/vmlDrawing" Target="../drawings/vmlDrawing16.v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3410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看动画听歌曲，说说毛泽东的功绩。</a:t>
            </a:r>
            <a:endParaRPr lang="zh-CN" alt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p:control spid="1026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操作动画，学习生字。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controls>
      <p:control spid="4098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操作动画，学习生字。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controls>
      <p:control spid="5122" name="ShockwaveFlash1" r:id="rId3" imgW="7559905" imgH="4896533"/>
    </p:controls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操作动画，学习生字。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controls>
      <p:control spid="6146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操作动画，学习生字。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controls>
      <p:control spid="7170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p:control spid="8194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p:control spid="9218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p:control spid="10242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p:control spid="11266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p:control spid="13314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p:control spid="12290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143000"/>
            <a:ext cx="660082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85800" y="4648200"/>
            <a:ext cx="7924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1" charset="-122"/>
              </a:rPr>
              <a:t>毛主席被称为“东方巨人”，他是我国伟大的领导人。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p:control spid="14338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48876" cy="1714488"/>
          </a:xfrm>
          <a:prstGeom prst="rect">
            <a:avLst/>
          </a:prstGeom>
        </p:spPr>
      </p:pic>
      <p:pic>
        <p:nvPicPr>
          <p:cNvPr id="20482" name="Picture 2" descr="http://att2.citysbs.com/hangzhou/sns01/02_2010/23/middle_1817856994b83bcc229a0c3.033263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0"/>
            <a:ext cx="3343252" cy="171448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715008" y="1071546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2214554"/>
            <a:ext cx="7643866" cy="3831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吃  忘  井  村  叫</a:t>
            </a:r>
            <a:endParaRPr lang="en-US" altLang="zh-CN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楷体拼音字库01" pitchFamily="65" charset="-122"/>
              <a:ea typeface="方正楷体拼音字库01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毛  主  席  乡  亲</a:t>
            </a:r>
            <a:endParaRPr lang="en-US" altLang="zh-CN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楷体拼音字库01" pitchFamily="65" charset="-122"/>
              <a:ea typeface="方正楷体拼音字库01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战  士  面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楷体拼音字库01" pitchFamily="65" charset="-122"/>
              <a:ea typeface="方正楷体拼音字库01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291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我会写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1748" name="Picture 4" descr="http://s14.sinaimg.cn/mw690/001lmaJbgy6KcsvcA57dd&amp;6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0"/>
            <a:ext cx="2407016" cy="1643050"/>
          </a:xfrm>
          <a:prstGeom prst="rect">
            <a:avLst/>
          </a:prstGeom>
          <a:solidFill>
            <a:schemeClr val="accent1"/>
          </a:solidFill>
        </p:spPr>
      </p:pic>
      <p:grpSp>
        <p:nvGrpSpPr>
          <p:cNvPr id="3" name="组合 184"/>
          <p:cNvGrpSpPr/>
          <p:nvPr/>
        </p:nvGrpSpPr>
        <p:grpSpPr>
          <a:xfrm>
            <a:off x="5143504" y="2143116"/>
            <a:ext cx="3714776" cy="3000396"/>
            <a:chOff x="5072066" y="2285992"/>
            <a:chExt cx="3714776" cy="3000396"/>
          </a:xfrm>
        </p:grpSpPr>
        <p:grpSp>
          <p:nvGrpSpPr>
            <p:cNvPr id="4" name="组合 99"/>
            <p:cNvGrpSpPr/>
            <p:nvPr/>
          </p:nvGrpSpPr>
          <p:grpSpPr>
            <a:xfrm>
              <a:off x="5072066" y="3286124"/>
              <a:ext cx="3714776" cy="1000132"/>
              <a:chOff x="1428728" y="1928802"/>
              <a:chExt cx="4572032" cy="1143008"/>
            </a:xfrm>
          </p:grpSpPr>
          <p:grpSp>
            <p:nvGrpSpPr>
              <p:cNvPr id="5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6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19" name="矩形 1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0" name="直接连接符 10"/>
                  <p:cNvCxnSpPr>
                    <a:stCxn id="119" idx="0"/>
                    <a:endCxn id="119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8" name="直接连接符 1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8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15" name="矩形 114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6" name="直接连接符 115"/>
                  <p:cNvCxnSpPr>
                    <a:stCxn id="115" idx="0"/>
                    <a:endCxn id="115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4" name="直接连接符 113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2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11" name="矩形 110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2" name="直接连接符 111"/>
                  <p:cNvCxnSpPr>
                    <a:stCxn id="111" idx="0"/>
                    <a:endCxn id="111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0" name="直接连接符 109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5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07" name="矩形 106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8" name="直接连接符 107"/>
                  <p:cNvCxnSpPr>
                    <a:stCxn id="107" idx="0"/>
                    <a:endCxn id="107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6" name="直接连接符 105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" name="组合 120"/>
            <p:cNvGrpSpPr/>
            <p:nvPr/>
          </p:nvGrpSpPr>
          <p:grpSpPr>
            <a:xfrm>
              <a:off x="5072066" y="4286256"/>
              <a:ext cx="3714776" cy="1000132"/>
              <a:chOff x="1428728" y="1928802"/>
              <a:chExt cx="4572032" cy="1143008"/>
            </a:xfrm>
          </p:grpSpPr>
          <p:grpSp>
            <p:nvGrpSpPr>
              <p:cNvPr id="17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1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40" name="矩形 139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41" name="直接连接符 10"/>
                  <p:cNvCxnSpPr>
                    <a:stCxn id="140" idx="0"/>
                    <a:endCxn id="140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9" name="直接连接符 138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6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36" name="矩形 135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7" name="直接连接符 136"/>
                  <p:cNvCxnSpPr>
                    <a:stCxn id="136" idx="0"/>
                    <a:endCxn id="136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5" name="直接连接符 134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31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32" name="矩形 131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3" name="直接连接符 132"/>
                  <p:cNvCxnSpPr>
                    <a:stCxn id="132" idx="0"/>
                    <a:endCxn id="132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1" name="直接连接符 130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504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1505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28" name="矩形 127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9" name="直接连接符 128"/>
                  <p:cNvCxnSpPr>
                    <a:stCxn id="128" idx="0"/>
                    <a:endCxn id="128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7" name="直接连接符 126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507" name="组合 162"/>
            <p:cNvGrpSpPr/>
            <p:nvPr/>
          </p:nvGrpSpPr>
          <p:grpSpPr>
            <a:xfrm>
              <a:off x="5072066" y="2285992"/>
              <a:ext cx="3714776" cy="1000132"/>
              <a:chOff x="1428728" y="1928802"/>
              <a:chExt cx="4572032" cy="1143008"/>
            </a:xfrm>
          </p:grpSpPr>
          <p:grpSp>
            <p:nvGrpSpPr>
              <p:cNvPr id="21509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1511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82" name="矩形 181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83" name="直接连接符 10"/>
                  <p:cNvCxnSpPr>
                    <a:stCxn id="182" idx="0"/>
                    <a:endCxn id="182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1" name="直接连接符 180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513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1515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78" name="矩形 177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79" name="直接连接符 178"/>
                  <p:cNvCxnSpPr>
                    <a:stCxn id="178" idx="0"/>
                    <a:endCxn id="178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7" name="直接连接符 176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517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1519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74" name="矩形 173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75" name="直接连接符 174"/>
                  <p:cNvCxnSpPr>
                    <a:stCxn id="174" idx="0"/>
                    <a:endCxn id="174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3" name="直接连接符 172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520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1521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70" name="矩形 169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71" name="直接连接符 170"/>
                  <p:cNvCxnSpPr>
                    <a:stCxn id="170" idx="0"/>
                    <a:endCxn id="170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1523" name="组合 183"/>
          <p:cNvGrpSpPr/>
          <p:nvPr/>
        </p:nvGrpSpPr>
        <p:grpSpPr>
          <a:xfrm>
            <a:off x="357158" y="2071678"/>
            <a:ext cx="3714776" cy="4000528"/>
            <a:chOff x="428596" y="2143116"/>
            <a:chExt cx="3714776" cy="4000528"/>
          </a:xfrm>
        </p:grpSpPr>
        <p:grpSp>
          <p:nvGrpSpPr>
            <p:cNvPr id="21524" name="组合 35"/>
            <p:cNvGrpSpPr/>
            <p:nvPr/>
          </p:nvGrpSpPr>
          <p:grpSpPr>
            <a:xfrm>
              <a:off x="428596" y="2143116"/>
              <a:ext cx="3714776" cy="1000132"/>
              <a:chOff x="1428728" y="1928802"/>
              <a:chExt cx="4572032" cy="1143008"/>
            </a:xfrm>
          </p:grpSpPr>
          <p:grpSp>
            <p:nvGrpSpPr>
              <p:cNvPr id="21525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1526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9" name="矩形 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" name="直接连接符 10"/>
                  <p:cNvCxnSpPr>
                    <a:stCxn id="9" idx="0"/>
                    <a:endCxn id="9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直接连接符 12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527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1528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9" name="矩形 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0" name="直接连接符 19"/>
                  <p:cNvCxnSpPr>
                    <a:stCxn id="19" idx="0"/>
                    <a:endCxn id="19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" name="直接连接符 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529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1530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24" name="矩形 23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5" name="直接连接符 24"/>
                  <p:cNvCxnSpPr>
                    <a:stCxn id="24" idx="0"/>
                    <a:endCxn id="24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" name="直接连接符 22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531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1532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29" name="矩形 2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0" name="直接连接符 29"/>
                  <p:cNvCxnSpPr>
                    <a:stCxn id="29" idx="0"/>
                    <a:endCxn id="29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8" name="直接连接符 2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533" name="组合 36"/>
            <p:cNvGrpSpPr/>
            <p:nvPr/>
          </p:nvGrpSpPr>
          <p:grpSpPr>
            <a:xfrm>
              <a:off x="428596" y="3143248"/>
              <a:ext cx="3714776" cy="1000132"/>
              <a:chOff x="1428728" y="1928802"/>
              <a:chExt cx="4572032" cy="1143008"/>
            </a:xfrm>
          </p:grpSpPr>
          <p:grpSp>
            <p:nvGrpSpPr>
              <p:cNvPr id="21534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1535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56" name="矩形 55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7" name="直接连接符 10"/>
                  <p:cNvCxnSpPr>
                    <a:stCxn id="56" idx="0"/>
                    <a:endCxn id="56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5" name="直接连接符 54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33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52" name="矩形 51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3" name="直接连接符 52"/>
                  <p:cNvCxnSpPr>
                    <a:stCxn id="52" idx="0"/>
                    <a:endCxn id="52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1" name="直接连接符 50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35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48" name="矩形 47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9" name="直接连接符 48"/>
                  <p:cNvCxnSpPr>
                    <a:stCxn id="48" idx="0"/>
                    <a:endCxn id="48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7" name="直接连接符 46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37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44" name="矩形 43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5" name="直接连接符 44"/>
                  <p:cNvCxnSpPr>
                    <a:stCxn id="44" idx="0"/>
                    <a:endCxn id="44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3" name="直接连接符 42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8" name="组合 57"/>
            <p:cNvGrpSpPr/>
            <p:nvPr/>
          </p:nvGrpSpPr>
          <p:grpSpPr>
            <a:xfrm>
              <a:off x="428596" y="4143380"/>
              <a:ext cx="3714776" cy="1000132"/>
              <a:chOff x="1428728" y="1928802"/>
              <a:chExt cx="4572032" cy="1143008"/>
            </a:xfrm>
          </p:grpSpPr>
          <p:grpSp>
            <p:nvGrpSpPr>
              <p:cNvPr id="39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40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77" name="矩形 76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8" name="直接连接符 10"/>
                  <p:cNvCxnSpPr>
                    <a:stCxn id="77" idx="0"/>
                    <a:endCxn id="77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6" name="直接连接符 75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42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73" name="矩形 72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4" name="直接连接符 73"/>
                  <p:cNvCxnSpPr>
                    <a:stCxn id="73" idx="0"/>
                    <a:endCxn id="73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2" name="直接连接符 71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50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69" name="矩形 6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0" name="直接连接符 69"/>
                  <p:cNvCxnSpPr>
                    <a:stCxn id="69" idx="0"/>
                    <a:endCxn id="69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8" name="直接连接符 6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58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65" name="矩形 64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6" name="直接连接符 65"/>
                  <p:cNvCxnSpPr>
                    <a:stCxn id="65" idx="0"/>
                    <a:endCxn id="65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4" name="直接连接符 63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9" name="组合 78"/>
            <p:cNvGrpSpPr/>
            <p:nvPr/>
          </p:nvGrpSpPr>
          <p:grpSpPr>
            <a:xfrm>
              <a:off x="428596" y="5143512"/>
              <a:ext cx="3714776" cy="1000132"/>
              <a:chOff x="1428728" y="1928802"/>
              <a:chExt cx="4572032" cy="1143008"/>
            </a:xfrm>
          </p:grpSpPr>
          <p:grpSp>
            <p:nvGrpSpPr>
              <p:cNvPr id="60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61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98" name="矩形 97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9" name="直接连接符 10"/>
                  <p:cNvCxnSpPr>
                    <a:stCxn id="98" idx="0"/>
                    <a:endCxn id="98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7" name="直接连接符 96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63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94" name="矩形 93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5" name="直接连接符 94"/>
                  <p:cNvCxnSpPr>
                    <a:stCxn id="94" idx="0"/>
                    <a:endCxn id="94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3" name="直接连接符 92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71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90" name="矩形 89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1" name="直接连接符 90"/>
                  <p:cNvCxnSpPr>
                    <a:stCxn id="90" idx="0"/>
                    <a:endCxn id="90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9" name="直接连接符 88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79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86" name="矩形 85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7" name="直接连接符 86"/>
                  <p:cNvCxnSpPr>
                    <a:stCxn id="86" idx="0"/>
                    <a:endCxn id="86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5" name="直接连接符 84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86" name="矩形 185"/>
          <p:cNvSpPr/>
          <p:nvPr/>
        </p:nvSpPr>
        <p:spPr>
          <a:xfrm>
            <a:off x="1285852" y="2000240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1285852" y="3000372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主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1285852" y="4071942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住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1285852" y="5000636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以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6072198" y="2071678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6072198" y="3071810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江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6072198" y="4071942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没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0" y="1071546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506" name="Picture 2" descr="http://app.dict.baidu.com/static/gif/fee9beeefcb14171b9fd5c7d8eaa6dbc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143116"/>
            <a:ext cx="857254" cy="857255"/>
          </a:xfrm>
          <a:prstGeom prst="rect">
            <a:avLst/>
          </a:prstGeom>
          <a:noFill/>
        </p:spPr>
      </p:pic>
      <p:pic>
        <p:nvPicPr>
          <p:cNvPr id="21508" name="Picture 4" descr="http://app.dict.baidu.com/static/gif/e1313173801543f591c9ba766389e08a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3143248"/>
            <a:ext cx="857254" cy="857255"/>
          </a:xfrm>
          <a:prstGeom prst="rect">
            <a:avLst/>
          </a:prstGeom>
          <a:noFill/>
        </p:spPr>
      </p:pic>
      <p:pic>
        <p:nvPicPr>
          <p:cNvPr id="21510" name="Picture 6" descr="http://app.dict.baidu.com/static/gif/51aa1833078d4cb888ea1c4fdec5e58a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071942"/>
            <a:ext cx="857254" cy="857255"/>
          </a:xfrm>
          <a:prstGeom prst="rect">
            <a:avLst/>
          </a:prstGeom>
          <a:noFill/>
        </p:spPr>
      </p:pic>
      <p:pic>
        <p:nvPicPr>
          <p:cNvPr id="21512" name="Picture 8" descr="http://app.dict.baidu.com/static/gif/a9f978a3d4084f669e757e8b9b31c4c6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5143512"/>
            <a:ext cx="857254" cy="857255"/>
          </a:xfrm>
          <a:prstGeom prst="rect">
            <a:avLst/>
          </a:prstGeom>
          <a:noFill/>
        </p:spPr>
      </p:pic>
      <p:pic>
        <p:nvPicPr>
          <p:cNvPr id="21514" name="Picture 10" descr="http://app.dict.baidu.com/static/gif/31ffb607fb8a45c78a81fca1b0851cad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43504" y="2214554"/>
            <a:ext cx="857254" cy="857255"/>
          </a:xfrm>
          <a:prstGeom prst="rect">
            <a:avLst/>
          </a:prstGeom>
          <a:noFill/>
        </p:spPr>
      </p:pic>
      <p:pic>
        <p:nvPicPr>
          <p:cNvPr id="21516" name="Picture 12" descr="http://app.dict.baidu.com/static/gif/f182dbbbd2d54c898aa136074c19b029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143504" y="3143248"/>
            <a:ext cx="857254" cy="857255"/>
          </a:xfrm>
          <a:prstGeom prst="rect">
            <a:avLst/>
          </a:prstGeom>
          <a:noFill/>
        </p:spPr>
      </p:pic>
      <p:pic>
        <p:nvPicPr>
          <p:cNvPr id="21518" name="Picture 14" descr="http://app.dict.baidu.com/static/gif/49e6444a427711e5832ec8e0eb15ce01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14942" y="4214818"/>
            <a:ext cx="857254" cy="8572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/>
      <p:bldP spid="188" grpId="0"/>
      <p:bldP spid="189" grpId="0"/>
      <p:bldP spid="190" grpId="0"/>
      <p:bldP spid="191" grpId="0"/>
      <p:bldP spid="192" grpId="0"/>
      <p:bldP spid="1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imgsa.baidu.com/timg?image&amp;quality=80&amp;size=b10000_10000&amp;sec=1485265793&amp;di=dd5b27975b36986345685da83a46d485&amp;src=http://img.mp.itc.cn/upload/20160519/f2f46317311e4e548deb1a5237ba39f3_th.jpg"/>
          <p:cNvPicPr>
            <a:picLocks noChangeAspect="1" noChangeArrowheads="1"/>
          </p:cNvPicPr>
          <p:nvPr/>
        </p:nvPicPr>
        <p:blipFill>
          <a:blip r:embed="rId3"/>
          <a:srcRect b="8333"/>
          <a:stretch>
            <a:fillRect/>
          </a:stretch>
        </p:blipFill>
        <p:spPr bwMode="auto">
          <a:xfrm>
            <a:off x="-75511" y="928670"/>
            <a:ext cx="9219511" cy="592933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0" y="0"/>
            <a:ext cx="27895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课外作业：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8926" y="0"/>
            <a:ext cx="53944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朗读课文。背诵课文。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00298" y="1285860"/>
            <a:ext cx="14269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忘</a:t>
            </a:r>
            <a:endParaRPr lang="zh-CN" altLang="en-US" sz="9600" dirty="0"/>
          </a:p>
        </p:txBody>
      </p:sp>
      <p:sp>
        <p:nvSpPr>
          <p:cNvPr id="10" name="矩形 9"/>
          <p:cNvSpPr/>
          <p:nvPr/>
        </p:nvSpPr>
        <p:spPr>
          <a:xfrm>
            <a:off x="4572000" y="1214422"/>
            <a:ext cx="14269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井</a:t>
            </a:r>
            <a:endParaRPr lang="zh-CN" altLang="en-US" sz="9600" dirty="0"/>
          </a:p>
        </p:txBody>
      </p:sp>
      <p:sp>
        <p:nvSpPr>
          <p:cNvPr id="11" name="矩形 10"/>
          <p:cNvSpPr/>
          <p:nvPr/>
        </p:nvSpPr>
        <p:spPr>
          <a:xfrm>
            <a:off x="6215074" y="1142984"/>
            <a:ext cx="14269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村</a:t>
            </a:r>
            <a:endParaRPr lang="zh-CN" altLang="en-US" sz="9600" dirty="0"/>
          </a:p>
        </p:txBody>
      </p:sp>
      <p:sp>
        <p:nvSpPr>
          <p:cNvPr id="12" name="矩形 11"/>
          <p:cNvSpPr/>
          <p:nvPr/>
        </p:nvSpPr>
        <p:spPr>
          <a:xfrm>
            <a:off x="928662" y="3071810"/>
            <a:ext cx="14269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毛</a:t>
            </a:r>
            <a:endParaRPr lang="zh-CN" altLang="en-US" sz="9600" dirty="0"/>
          </a:p>
        </p:txBody>
      </p:sp>
      <p:sp>
        <p:nvSpPr>
          <p:cNvPr id="13" name="矩形 12"/>
          <p:cNvSpPr/>
          <p:nvPr/>
        </p:nvSpPr>
        <p:spPr>
          <a:xfrm>
            <a:off x="7717006" y="642918"/>
            <a:ext cx="1426994" cy="19763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叫</a:t>
            </a:r>
            <a:endParaRPr lang="en-US" altLang="zh-CN" sz="9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楷体拼音字库01" pitchFamily="65" charset="-122"/>
              <a:ea typeface="方正楷体拼音字库01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71736" y="3000372"/>
            <a:ext cx="14269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主</a:t>
            </a:r>
          </a:p>
        </p:txBody>
      </p:sp>
      <p:sp>
        <p:nvSpPr>
          <p:cNvPr id="15" name="矩形 14"/>
          <p:cNvSpPr/>
          <p:nvPr/>
        </p:nvSpPr>
        <p:spPr>
          <a:xfrm>
            <a:off x="4429124" y="3000372"/>
            <a:ext cx="14269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席</a:t>
            </a:r>
          </a:p>
        </p:txBody>
      </p:sp>
      <p:sp>
        <p:nvSpPr>
          <p:cNvPr id="16" name="矩形 15"/>
          <p:cNvSpPr/>
          <p:nvPr/>
        </p:nvSpPr>
        <p:spPr>
          <a:xfrm>
            <a:off x="6000760" y="3071810"/>
            <a:ext cx="14269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乡</a:t>
            </a:r>
          </a:p>
        </p:txBody>
      </p:sp>
      <p:sp>
        <p:nvSpPr>
          <p:cNvPr id="17" name="矩形 16"/>
          <p:cNvSpPr/>
          <p:nvPr/>
        </p:nvSpPr>
        <p:spPr>
          <a:xfrm>
            <a:off x="7717006" y="2714620"/>
            <a:ext cx="1426994" cy="19763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亲</a:t>
            </a:r>
            <a:endParaRPr lang="en-US" altLang="zh-CN" sz="96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楷体拼音字库01" pitchFamily="65" charset="-122"/>
              <a:ea typeface="方正楷体拼音字库01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00100" y="4929198"/>
            <a:ext cx="14269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战</a:t>
            </a:r>
          </a:p>
        </p:txBody>
      </p:sp>
      <p:sp>
        <p:nvSpPr>
          <p:cNvPr id="19" name="矩形 18"/>
          <p:cNvSpPr/>
          <p:nvPr/>
        </p:nvSpPr>
        <p:spPr>
          <a:xfrm>
            <a:off x="2928926" y="4857760"/>
            <a:ext cx="14269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士</a:t>
            </a:r>
          </a:p>
        </p:txBody>
      </p:sp>
      <p:sp>
        <p:nvSpPr>
          <p:cNvPr id="20" name="矩形 19"/>
          <p:cNvSpPr/>
          <p:nvPr/>
        </p:nvSpPr>
        <p:spPr>
          <a:xfrm>
            <a:off x="4786314" y="4500570"/>
            <a:ext cx="1426994" cy="19763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面</a:t>
            </a:r>
          </a:p>
        </p:txBody>
      </p:sp>
      <p:sp>
        <p:nvSpPr>
          <p:cNvPr id="21" name="矩形 20"/>
          <p:cNvSpPr/>
          <p:nvPr/>
        </p:nvSpPr>
        <p:spPr>
          <a:xfrm>
            <a:off x="714348" y="1285860"/>
            <a:ext cx="14269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吃</a:t>
            </a:r>
            <a:endParaRPr lang="zh-CN" altLang="en-US" sz="9600" dirty="0"/>
          </a:p>
        </p:txBody>
      </p:sp>
      <p:sp>
        <p:nvSpPr>
          <p:cNvPr id="22" name="矩形 21"/>
          <p:cNvSpPr/>
          <p:nvPr/>
        </p:nvSpPr>
        <p:spPr>
          <a:xfrm>
            <a:off x="0" y="0"/>
            <a:ext cx="2993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抢字宝宝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3" descr="红井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6439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图片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43182"/>
            <a:ext cx="9144000" cy="1641816"/>
          </a:xfrm>
          <a:prstGeom prst="rect">
            <a:avLst/>
          </a:prstGeom>
          <a:solidFill>
            <a:schemeClr val="tx1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685800" y="549275"/>
            <a:ext cx="81534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itchFamily="49" charset="-122"/>
                <a:ea typeface="楷体" pitchFamily="49" charset="-122"/>
              </a:rPr>
              <a:t>不忘   挖井人   瑞金城</a:t>
            </a: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itchFamily="49" charset="-122"/>
                <a:ea typeface="楷体" pitchFamily="49" charset="-122"/>
              </a:rPr>
              <a:t>沙洲坝   领导   毛主席 </a:t>
            </a: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itchFamily="49" charset="-122"/>
                <a:ea typeface="楷体" pitchFamily="49" charset="-122"/>
              </a:rPr>
              <a:t>很远  战士  以后 乡亲们 </a:t>
            </a: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itchFamily="49" charset="-122"/>
                <a:ea typeface="楷体" pitchFamily="49" charset="-122"/>
              </a:rPr>
              <a:t>革命  解放  时刻  想念</a:t>
            </a: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itchFamily="49" charset="-122"/>
                <a:ea typeface="楷体" pitchFamily="49" charset="-122"/>
              </a:rPr>
              <a:t>石碑  时候  挑水  带领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20675"/>
            <a:ext cx="7467600" cy="1431925"/>
          </a:xfrm>
        </p:spPr>
        <p:txBody>
          <a:bodyPr/>
          <a:lstStyle/>
          <a:p>
            <a:r>
              <a:rPr lang="zh-CN" dirty="0"/>
              <a:t>自</a:t>
            </a:r>
            <a:r>
              <a:rPr lang="zh-CN" dirty="0" smtClean="0"/>
              <a:t>读</a:t>
            </a:r>
            <a:r>
              <a:rPr lang="zh-CN" altLang="en-US" dirty="0" smtClean="0"/>
              <a:t>提示</a:t>
            </a:r>
            <a:endParaRPr lang="zh-CN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571612"/>
            <a:ext cx="8229600" cy="468632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zh-CN" dirty="0">
                <a:solidFill>
                  <a:srgbClr val="0066FF"/>
                </a:solidFill>
              </a:rPr>
              <a:t>1</a:t>
            </a:r>
            <a:r>
              <a:rPr lang="zh-CN" dirty="0">
                <a:solidFill>
                  <a:srgbClr val="0066FF"/>
                </a:solidFill>
              </a:rPr>
              <a:t>． 借助汉语拼音带问题通读全文：</a:t>
            </a:r>
            <a:r>
              <a:rPr lang="zh-CN" dirty="0">
                <a:solidFill>
                  <a:srgbClr val="0066FF"/>
                </a:solidFill>
                <a:latin typeface="Times New Roman"/>
              </a:rPr>
              <a:t>“</a:t>
            </a:r>
            <a:r>
              <a:rPr lang="zh-CN" dirty="0">
                <a:solidFill>
                  <a:srgbClr val="0066FF"/>
                </a:solidFill>
              </a:rPr>
              <a:t>挖 井人</a:t>
            </a:r>
            <a:r>
              <a:rPr lang="zh-CN" dirty="0">
                <a:solidFill>
                  <a:srgbClr val="0066FF"/>
                </a:solidFill>
                <a:latin typeface="Times New Roman"/>
              </a:rPr>
              <a:t>”</a:t>
            </a:r>
            <a:r>
              <a:rPr lang="zh-CN" dirty="0">
                <a:solidFill>
                  <a:srgbClr val="0066FF"/>
                </a:solidFill>
              </a:rPr>
              <a:t>指谁？</a:t>
            </a:r>
            <a:r>
              <a:rPr lang="zh-CN" dirty="0">
                <a:solidFill>
                  <a:srgbClr val="0066FF"/>
                </a:solidFill>
                <a:latin typeface="Times New Roman"/>
              </a:rPr>
              <a:t>“</a:t>
            </a:r>
            <a:r>
              <a:rPr lang="zh-CN" dirty="0">
                <a:solidFill>
                  <a:srgbClr val="0066FF"/>
                </a:solidFill>
              </a:rPr>
              <a:t>立碑</a:t>
            </a:r>
            <a:r>
              <a:rPr lang="zh-CN" dirty="0">
                <a:solidFill>
                  <a:srgbClr val="0066FF"/>
                </a:solidFill>
                <a:latin typeface="Times New Roman"/>
              </a:rPr>
              <a:t>”</a:t>
            </a:r>
            <a:r>
              <a:rPr lang="zh-CN" dirty="0">
                <a:solidFill>
                  <a:srgbClr val="0066FF"/>
                </a:solidFill>
              </a:rPr>
              <a:t>的人又是谁？</a:t>
            </a:r>
          </a:p>
          <a:p>
            <a:pPr>
              <a:buFont typeface="Wingdings" pitchFamily="2" charset="2"/>
              <a:buNone/>
            </a:pPr>
            <a:endParaRPr lang="zh-CN" dirty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zh-CN" altLang="zh-CN" dirty="0">
                <a:solidFill>
                  <a:srgbClr val="0066FF"/>
                </a:solidFill>
              </a:rPr>
              <a:t>2</a:t>
            </a:r>
            <a:r>
              <a:rPr lang="zh-CN" dirty="0">
                <a:solidFill>
                  <a:srgbClr val="0066FF"/>
                </a:solidFill>
              </a:rPr>
              <a:t>． 边读边用自己喜欢的方法为自然段做 出标记。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85728"/>
            <a:ext cx="857256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dirty="0" smtClean="0">
                <a:solidFill>
                  <a:srgbClr val="FF0000"/>
                </a:solidFill>
                <a:latin typeface="方正楷体拼音字库01" pitchFamily="65" charset="-122"/>
                <a:ea typeface="方正楷体拼音字库01" pitchFamily="65" charset="-122"/>
              </a:rPr>
              <a:t>① </a:t>
            </a:r>
            <a:r>
              <a:rPr lang="zh-CN" altLang="en-US" sz="4800" dirty="0" smtClean="0">
                <a:latin typeface="方正楷体拼音字库01" pitchFamily="65" charset="-122"/>
                <a:ea typeface="方正楷体拼音字库01" pitchFamily="65" charset="-122"/>
              </a:rPr>
              <a:t>吃水不忘挖井人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    瑞金城外有个村子叫沙洲坝，毛主席在江西领导革命</a:t>
            </a:r>
            <a:r>
              <a:rPr lang="zh-CN" altLang="en-US" sz="2800" dirty="0" smtClean="0">
                <a:latin typeface="方正楷体拼音字库03" pitchFamily="65" charset="-122"/>
                <a:ea typeface="方正楷体拼音字库03" pitchFamily="65" charset="-122"/>
              </a:rPr>
              <a:t>的</a:t>
            </a: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时候，在那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住过。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    村子里没有水井，乡亲们吃水要到很远</a:t>
            </a:r>
            <a:r>
              <a:rPr lang="zh-CN" altLang="en-US" sz="2800" dirty="0" smtClean="0">
                <a:latin typeface="方正楷体拼音字库03" pitchFamily="65" charset="-122"/>
                <a:ea typeface="方正楷体拼音字库03" pitchFamily="65" charset="-122"/>
              </a:rPr>
              <a:t>的</a:t>
            </a: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地方去挑。毛主席就带领战士和乡亲们挖了一口井。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    解放以后，”乡亲们在</a:t>
            </a:r>
            <a:endParaRPr lang="en-US" altLang="zh-CN" sz="2800" dirty="0" smtClean="0">
              <a:latin typeface="方正楷体拼音字库01" pitchFamily="65" charset="-122"/>
              <a:ea typeface="方正楷体拼音字库01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井旁立</a:t>
            </a:r>
            <a:r>
              <a:rPr lang="zh-CN" altLang="en-US" sz="2800" dirty="0" smtClean="0">
                <a:latin typeface="方正楷体拼音字库02" pitchFamily="65" charset="-122"/>
                <a:ea typeface="方正楷体拼音字库02" pitchFamily="65" charset="-122"/>
              </a:rPr>
              <a:t>了</a:t>
            </a: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一块石碑，上面刻</a:t>
            </a:r>
            <a:endParaRPr lang="en-US" altLang="zh-CN" sz="2800" dirty="0" smtClean="0">
              <a:latin typeface="方正楷体拼音字库01" pitchFamily="65" charset="-122"/>
              <a:ea typeface="方正楷体拼音字库01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着：“吃水不忘挖井人，时</a:t>
            </a:r>
            <a:endParaRPr lang="en-US" altLang="zh-CN" sz="2800" dirty="0" smtClean="0">
              <a:latin typeface="方正楷体拼音字库01" pitchFamily="65" charset="-122"/>
              <a:ea typeface="方正楷体拼音字库01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刻想念毛主席。”</a:t>
            </a:r>
            <a:endParaRPr lang="zh-CN" altLang="en-US" sz="2800" dirty="0">
              <a:latin typeface="方正楷体拼音字库01" pitchFamily="65" charset="-122"/>
              <a:ea typeface="方正楷体拼音字库01" pitchFamily="65" charset="-122"/>
            </a:endParaRPr>
          </a:p>
        </p:txBody>
      </p:sp>
      <p:pic>
        <p:nvPicPr>
          <p:cNvPr id="3" name="图片 2" descr="326080_12721683350Z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3929066"/>
            <a:ext cx="3480503" cy="292893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763713" y="2276475"/>
            <a:ext cx="12049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挑</a:t>
            </a:r>
          </a:p>
        </p:txBody>
      </p:sp>
      <p:sp>
        <p:nvSpPr>
          <p:cNvPr id="43011" name="Line 4"/>
          <p:cNvSpPr>
            <a:spLocks noChangeShapeType="1"/>
          </p:cNvSpPr>
          <p:nvPr/>
        </p:nvSpPr>
        <p:spPr bwMode="auto">
          <a:xfrm flipV="1">
            <a:off x="2916238" y="2205038"/>
            <a:ext cx="1079500" cy="792162"/>
          </a:xfrm>
          <a:prstGeom prst="line">
            <a:avLst/>
          </a:prstGeom>
          <a:noFill/>
          <a:ln w="57150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2916238" y="3141663"/>
            <a:ext cx="1079500" cy="576262"/>
          </a:xfrm>
          <a:prstGeom prst="line">
            <a:avLst/>
          </a:prstGeom>
          <a:noFill/>
          <a:ln w="57150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4214810" y="1700213"/>
            <a:ext cx="390256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zh-CN" sz="5400" b="1" dirty="0">
                <a:solidFill>
                  <a:srgbClr val="FF0000"/>
                </a:solidFill>
              </a:rPr>
              <a:t>tiāo (</a:t>
            </a:r>
            <a:r>
              <a:rPr lang="zh-CN" sz="5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挑水</a:t>
            </a:r>
            <a:r>
              <a:rPr lang="zh-CN" altLang="zh-CN" sz="5400" b="1" dirty="0">
                <a:solidFill>
                  <a:srgbClr val="FF0000"/>
                </a:solidFill>
              </a:rPr>
              <a:t>)</a:t>
            </a:r>
            <a:r>
              <a:rPr lang="zh-CN" altLang="zh-CN" sz="5400" b="1" dirty="0">
                <a:solidFill>
                  <a:srgbClr val="FF0066"/>
                </a:solidFill>
              </a:rPr>
              <a:t>     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4067175" y="3213100"/>
            <a:ext cx="33940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zh-CN" sz="5400" b="1" dirty="0">
                <a:solidFill>
                  <a:srgbClr val="FF0066"/>
                </a:solidFill>
              </a:rPr>
              <a:t> </a:t>
            </a:r>
            <a:r>
              <a:rPr lang="zh-CN" altLang="zh-CN" sz="5400" b="1" dirty="0">
                <a:solidFill>
                  <a:srgbClr val="FF0000"/>
                </a:solidFill>
              </a:rPr>
              <a:t>tiǎo(</a:t>
            </a:r>
            <a:r>
              <a:rPr lang="zh-CN" sz="5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挑战</a:t>
            </a:r>
            <a:r>
              <a:rPr lang="zh-CN" altLang="zh-CN" sz="5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utoUpdateAnimBg="0"/>
      <p:bldP spid="4301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0049161432267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47625" y="3657600"/>
            <a:ext cx="89630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>
                <a:solidFill>
                  <a:srgbClr val="000000"/>
                </a:solidFill>
              </a:rPr>
              <a:t>      </a:t>
            </a:r>
            <a:r>
              <a:rPr lang="zh-CN" sz="4400" b="1">
                <a:solidFill>
                  <a:srgbClr val="000000"/>
                </a:solidFill>
              </a:rPr>
              <a:t>瑞金城外有个小村子叫沙洲坝。</a:t>
            </a:r>
          </a:p>
          <a:p>
            <a:pPr>
              <a:spcBef>
                <a:spcPct val="50000"/>
              </a:spcBef>
            </a:pPr>
            <a:r>
              <a:rPr lang="zh-CN" sz="4400" b="1">
                <a:solidFill>
                  <a:srgbClr val="000000"/>
                </a:solidFill>
              </a:rPr>
              <a:t>毛主席在江西领导革命的时候，在</a:t>
            </a:r>
          </a:p>
          <a:p>
            <a:pPr>
              <a:spcBef>
                <a:spcPct val="50000"/>
              </a:spcBef>
            </a:pPr>
            <a:r>
              <a:rPr lang="zh-CN" sz="4400" b="1">
                <a:solidFill>
                  <a:srgbClr val="000000"/>
                </a:solidFill>
              </a:rPr>
              <a:t>那儿住过。</a:t>
            </a:r>
          </a:p>
        </p:txBody>
      </p:sp>
      <p:pic>
        <p:nvPicPr>
          <p:cNvPr id="50179" name="Picture 3" descr="P200907270850031652416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143000" y="4114800"/>
            <a:ext cx="1962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FF0066"/>
                </a:solidFill>
              </a:rPr>
              <a:t>~~~~~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6400800" y="4038600"/>
            <a:ext cx="2317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zh-CN" sz="4800" b="1">
                <a:solidFill>
                  <a:srgbClr val="FF0066"/>
                </a:solidFill>
              </a:rPr>
              <a:t>~~~~~~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2005524925507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3276600"/>
            <a:ext cx="4648200" cy="309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l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81000"/>
            <a:ext cx="405130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867400" y="1157288"/>
            <a:ext cx="2514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000" dirty="0">
                <a:latin typeface="方正楷体拼音字库01" pitchFamily="65" charset="-122"/>
                <a:ea typeface="方正楷体拼音字库01" pitchFamily="65" charset="-122"/>
              </a:rPr>
              <a:t>瑞金城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838200" y="4433888"/>
            <a:ext cx="2590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000" dirty="0">
                <a:latin typeface="方正楷体拼音字库01" pitchFamily="65" charset="-122"/>
                <a:ea typeface="方正楷体拼音字库01" pitchFamily="65" charset="-122"/>
              </a:rPr>
              <a:t>沙洲坝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屋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 descr="09052408120f5dc607225b3d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5029200" y="533400"/>
            <a:ext cx="37338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9900"/>
                </a:solidFill>
                <a:ea typeface="楷体_GB2312" pitchFamily="1" charset="-122"/>
              </a:rPr>
              <a:t>沙洲坝，</a:t>
            </a: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9900"/>
                </a:solidFill>
                <a:ea typeface="楷体_GB2312" pitchFamily="1" charset="-122"/>
              </a:rPr>
              <a:t>沙洲坝，</a:t>
            </a: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9900"/>
                </a:solidFill>
                <a:ea typeface="楷体_GB2312" pitchFamily="1" charset="-122"/>
              </a:rPr>
              <a:t>三天不下雨，</a:t>
            </a: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9900"/>
                </a:solidFill>
                <a:ea typeface="楷体_GB2312" pitchFamily="1" charset="-122"/>
              </a:rPr>
              <a:t>无水洗手帕。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1295400" y="4800600"/>
            <a:ext cx="7620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 sz="3600" b="1">
              <a:solidFill>
                <a:srgbClr val="000000"/>
              </a:solidFill>
            </a:endParaRP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914400" y="5029200"/>
            <a:ext cx="464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/>
          </a:p>
        </p:txBody>
      </p:sp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533400"/>
            <a:ext cx="812009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0" y="621166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村子里没有水井，乡亲们吃水要到很远的地方去挑。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0" y="6027003"/>
            <a:ext cx="876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0000FF"/>
                </a:solidFill>
                <a:ea typeface="楷体_GB2312" pitchFamily="1" charset="-122"/>
              </a:rPr>
              <a:t>  </a:t>
            </a:r>
            <a:r>
              <a:rPr lang="zh-CN" altLang="en-US" sz="36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毛主席就带领战士和乡亲们挖了一口井。</a:t>
            </a:r>
          </a:p>
        </p:txBody>
      </p:sp>
      <p:pic>
        <p:nvPicPr>
          <p:cNvPr id="61443" name="Picture 3" descr="无标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2400"/>
            <a:ext cx="7358114" cy="5919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152400" y="914400"/>
            <a:ext cx="8686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 dirty="0">
                <a:ea typeface="楷体_GB2312" pitchFamily="1" charset="-122"/>
              </a:rPr>
              <a:t>      </a:t>
            </a:r>
            <a:endParaRPr lang="zh-CN" sz="5400" b="1" dirty="0">
              <a:ea typeface="楷体_GB2312" pitchFamily="1" charset="-122"/>
            </a:endParaRP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0" y="714356"/>
            <a:ext cx="911542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    村子里没有水井，乡亲们吃水要到很远的地方去挑。</a:t>
            </a:r>
            <a:r>
              <a:rPr lang="zh-CN" sz="5400" b="1" dirty="0" smtClean="0">
                <a:latin typeface="楷体" pitchFamily="49" charset="-122"/>
                <a:ea typeface="楷体" pitchFamily="49" charset="-122"/>
              </a:rPr>
              <a:t>毛</a:t>
            </a:r>
            <a:r>
              <a:rPr lang="zh-CN" sz="5400" dirty="0" smtClean="0">
                <a:latin typeface="楷体" pitchFamily="49" charset="-122"/>
                <a:ea typeface="楷体" pitchFamily="49" charset="-122"/>
              </a:rPr>
              <a:t>主</a:t>
            </a:r>
            <a:r>
              <a:rPr lang="zh-CN" sz="5400" b="1" dirty="0" smtClean="0">
                <a:latin typeface="楷体" pitchFamily="49" charset="-122"/>
                <a:ea typeface="楷体" pitchFamily="49" charset="-122"/>
              </a:rPr>
              <a:t>席</a:t>
            </a:r>
            <a:r>
              <a:rPr lang="zh-CN" sz="5400" b="1" dirty="0">
                <a:latin typeface="楷体" pitchFamily="49" charset="-122"/>
                <a:ea typeface="楷体" pitchFamily="49" charset="-122"/>
              </a:rPr>
              <a:t>就</a:t>
            </a:r>
            <a:r>
              <a:rPr lang="zh-CN" sz="54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带领</a:t>
            </a:r>
            <a:r>
              <a:rPr lang="zh-CN" sz="5400" b="1" dirty="0">
                <a:latin typeface="楷体" pitchFamily="49" charset="-122"/>
                <a:ea typeface="楷体" pitchFamily="49" charset="-122"/>
              </a:rPr>
              <a:t>战士和乡亲们挖了一口井。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152400" y="4648200"/>
            <a:ext cx="8763000" cy="91440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5400" b="1" u="sng" dirty="0">
                <a:latin typeface="楷体_GB2312" pitchFamily="1" charset="-122"/>
                <a:ea typeface="楷体_GB2312" pitchFamily="1" charset="-122"/>
              </a:rPr>
              <a:t>       </a:t>
            </a:r>
            <a:r>
              <a:rPr lang="zh-CN" sz="5400" b="1" dirty="0">
                <a:latin typeface="楷体" pitchFamily="49" charset="-122"/>
                <a:ea typeface="楷体" pitchFamily="49" charset="-122"/>
              </a:rPr>
              <a:t>带领</a:t>
            </a:r>
            <a:r>
              <a:rPr lang="zh-CN" sz="5400" b="1" dirty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sz="5400" b="1" u="sng" dirty="0">
                <a:latin typeface="楷体_GB2312" pitchFamily="1" charset="-122"/>
                <a:ea typeface="楷体_GB2312" pitchFamily="1" charset="-122"/>
              </a:rPr>
              <a:t>        </a:t>
            </a:r>
            <a:r>
              <a:rPr lang="en-US" altLang="zh-CN" sz="5400" b="1" u="sng" dirty="0" smtClean="0">
                <a:latin typeface="楷体_GB2312" pitchFamily="1" charset="-122"/>
                <a:ea typeface="楷体_GB2312" pitchFamily="1" charset="-122"/>
              </a:rPr>
              <a:t>            </a:t>
            </a:r>
            <a:r>
              <a:rPr lang="zh-CN" sz="5400" b="1" u="sng" dirty="0" smtClean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sz="5400" b="1" dirty="0">
                <a:latin typeface="楷体_GB2312" pitchFamily="1" charset="-122"/>
                <a:ea typeface="楷体_GB2312" pitchFamily="1" charset="-122"/>
              </a:rPr>
              <a:t>。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285720" y="4714884"/>
            <a:ext cx="15696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楷体" pitchFamily="49" charset="-122"/>
                <a:ea typeface="楷体" pitchFamily="49" charset="-122"/>
              </a:rPr>
              <a:t>老师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3000364" y="4572008"/>
            <a:ext cx="43396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楷体" pitchFamily="49" charset="-122"/>
                <a:ea typeface="楷体" pitchFamily="49" charset="-122"/>
              </a:rPr>
              <a:t>我们去公园玩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autoUpdateAnimBg="0"/>
      <p:bldP spid="62468" grpId="0" animBg="1" autoUpdateAnimBg="0"/>
      <p:bldP spid="62469" grpId="0" bldLvl="0" autoUpdateAnimBg="0"/>
      <p:bldP spid="62470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457200" y="1600200"/>
            <a:ext cx="8153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5400" dirty="0"/>
              <a:t>       </a:t>
            </a:r>
            <a:r>
              <a:rPr lang="zh-CN" sz="5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村子里没有井，吃水要到很远的地方去挑。毛主席就带领战士和乡亲们挖了一口井。</a:t>
            </a:r>
          </a:p>
        </p:txBody>
      </p:sp>
      <p:sp>
        <p:nvSpPr>
          <p:cNvPr id="63491" name="Line 4"/>
          <p:cNvSpPr>
            <a:spLocks noChangeShapeType="1"/>
          </p:cNvSpPr>
          <p:nvPr/>
        </p:nvSpPr>
        <p:spPr bwMode="auto">
          <a:xfrm>
            <a:off x="1828800" y="2438400"/>
            <a:ext cx="6096000" cy="0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492" name="Line 4"/>
          <p:cNvSpPr>
            <a:spLocks noChangeShapeType="1"/>
          </p:cNvSpPr>
          <p:nvPr/>
        </p:nvSpPr>
        <p:spPr bwMode="auto">
          <a:xfrm flipV="1">
            <a:off x="457200" y="3276600"/>
            <a:ext cx="6553200" cy="76200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214282" y="0"/>
            <a:ext cx="338296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</a:rPr>
              <a:t>为什么要挖井？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6588125" y="2355850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所以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animBg="1"/>
      <p:bldP spid="63492" grpId="0" animBg="1"/>
      <p:bldP spid="63493" grpId="0" autoUpdateAnimBg="0"/>
      <p:bldP spid="63494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069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9225"/>
            <a:ext cx="9144000" cy="70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457200" y="4267200"/>
            <a:ext cx="894988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sz="44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解放以后，乡亲们在井旁边</a:t>
            </a:r>
          </a:p>
          <a:p>
            <a:r>
              <a:rPr lang="zh-CN" sz="44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立了一块石碑，上面刻着：“吃水</a:t>
            </a:r>
          </a:p>
          <a:p>
            <a:r>
              <a:rPr lang="zh-CN" sz="44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不忘挖井人，时刻想念毛主席。”</a:t>
            </a:r>
          </a:p>
        </p:txBody>
      </p:sp>
      <p:sp>
        <p:nvSpPr>
          <p:cNvPr id="64516" name="Line 4"/>
          <p:cNvSpPr>
            <a:spLocks noChangeShapeType="1"/>
          </p:cNvSpPr>
          <p:nvPr/>
        </p:nvSpPr>
        <p:spPr bwMode="auto">
          <a:xfrm flipV="1">
            <a:off x="7543800" y="5715000"/>
            <a:ext cx="1066800" cy="0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7" name="Line 4"/>
          <p:cNvSpPr>
            <a:spLocks noChangeShapeType="1"/>
          </p:cNvSpPr>
          <p:nvPr/>
        </p:nvSpPr>
        <p:spPr bwMode="auto">
          <a:xfrm flipV="1">
            <a:off x="762000" y="6324600"/>
            <a:ext cx="6934200" cy="0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animBg="1"/>
      <p:bldP spid="645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250825" y="692150"/>
            <a:ext cx="874871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/>
          </a:p>
          <a:p>
            <a:pPr>
              <a:spcBef>
                <a:spcPct val="50000"/>
              </a:spcBef>
            </a:pPr>
            <a:r>
              <a:rPr lang="zh-CN" sz="4800" b="1">
                <a:ea typeface="楷体_GB2312" pitchFamily="1" charset="-122"/>
              </a:rPr>
              <a:t>　</a:t>
            </a:r>
          </a:p>
        </p:txBody>
      </p:sp>
      <p:pic>
        <p:nvPicPr>
          <p:cNvPr id="67587" name="Picture 3" descr="055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79819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14282" y="5929330"/>
            <a:ext cx="892971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吃水不忘挖井人，时刻想念毛主席。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642910" y="1928802"/>
            <a:ext cx="7696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sz="48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人们</a:t>
            </a:r>
            <a:r>
              <a:rPr lang="zh-CN" altLang="en-US" sz="48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4800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sz="48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sz="48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就会想起毛主席。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1612"/>
            <a:ext cx="9144000" cy="164181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6" name="矩形 5"/>
          <p:cNvSpPr/>
          <p:nvPr/>
        </p:nvSpPr>
        <p:spPr>
          <a:xfrm>
            <a:off x="6836958" y="0"/>
            <a:ext cx="2307042" cy="92333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solidFill>
                  <a:srgbClr val="FF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课    文</a:t>
            </a:r>
            <a:endParaRPr lang="zh-CN" altLang="en-US" sz="5400" b="1" cap="none" spc="50" dirty="0">
              <a:ln w="11430"/>
              <a:solidFill>
                <a:srgbClr val="FFFF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1371600" y="1447800"/>
            <a:ext cx="7010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>
                <a:solidFill>
                  <a:srgbClr val="000000"/>
                </a:solidFill>
                <a:ea typeface="楷体_GB2312" pitchFamily="1" charset="-122"/>
              </a:rPr>
              <a:t>谁是挖井人？</a:t>
            </a: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1371600" y="3276600"/>
            <a:ext cx="5029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>
                <a:solidFill>
                  <a:srgbClr val="000000"/>
                </a:solidFill>
                <a:ea typeface="楷体_GB2312" pitchFamily="1" charset="-122"/>
              </a:rPr>
              <a:t>谁不忘挖井人？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1981200" y="2286000"/>
            <a:ext cx="3886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>
                <a:solidFill>
                  <a:srgbClr val="FF0066"/>
                </a:solidFill>
                <a:ea typeface="隶书" pitchFamily="49" charset="-122"/>
              </a:rPr>
              <a:t>毛主席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752600" y="4191000"/>
            <a:ext cx="5029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>
                <a:solidFill>
                  <a:srgbClr val="FF0066"/>
                </a:solidFill>
                <a:ea typeface="隶书" pitchFamily="49" charset="-122"/>
              </a:rPr>
              <a:t>沙洲坝的乡亲们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utoUpdateAnimBg="0"/>
      <p:bldP spid="71683" grpId="0" autoUpdateAnimBg="0"/>
      <p:bldP spid="71684" grpId="0" autoUpdateAnimBg="0"/>
      <p:bldP spid="71685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571612"/>
            <a:ext cx="8229600" cy="221457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4000" dirty="0" smtClean="0">
                <a:solidFill>
                  <a:srgbClr val="008080"/>
                </a:solidFill>
                <a:ea typeface="楷体_GB2312" pitchFamily="1" charset="-122"/>
              </a:rPr>
              <a:t>答</a:t>
            </a:r>
            <a:r>
              <a:rPr lang="zh-CN" altLang="en-US" sz="4000" dirty="0">
                <a:solidFill>
                  <a:srgbClr val="008080"/>
                </a:solidFill>
                <a:ea typeface="楷体_GB2312" pitchFamily="1" charset="-122"/>
              </a:rPr>
              <a:t>：因为毛主席关爱乡亲们，让乡亲们喝到了水，为他们做了好事，所以不能忘了毛主席。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81868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4800" dirty="0" smtClean="0">
                <a:solidFill>
                  <a:schemeClr val="hlink"/>
                </a:solidFill>
                <a:ea typeface="楷体_GB2312" pitchFamily="1" charset="-122"/>
              </a:rPr>
              <a:t>问：为什么不能忘记挖井人？</a:t>
            </a:r>
            <a:endParaRPr lang="zh-CN" altLang="en-US" sz="4800" dirty="0">
              <a:solidFill>
                <a:schemeClr val="hlink"/>
              </a:solidFill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57188" y="6858000"/>
            <a:ext cx="8786812" cy="5294313"/>
          </a:xfrm>
        </p:spPr>
        <p:txBody>
          <a:bodyPr/>
          <a:lstStyle/>
          <a:p>
            <a:pPr lvl="2">
              <a:buFont typeface="Wingdings" pitchFamily="2" charset="2"/>
              <a:buNone/>
            </a:pPr>
            <a:r>
              <a:rPr lang="zh-CN" sz="4500" dirty="0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　</a:t>
            </a:r>
            <a:endParaRPr lang="zh-CN" altLang="zh-CN" sz="2800" b="1" i="1" dirty="0">
              <a:solidFill>
                <a:srgbClr val="0066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857232"/>
            <a:ext cx="81439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buFont typeface="Wingdings" pitchFamily="2" charset="2"/>
              <a:buNone/>
            </a:pPr>
            <a:r>
              <a:rPr lang="zh-CN" altLang="en-US" sz="4500" dirty="0" smtClean="0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      </a:t>
            </a:r>
            <a:endParaRPr lang="zh-CN" altLang="en-US" sz="3800" dirty="0">
              <a:solidFill>
                <a:srgbClr val="0066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48" y="857232"/>
            <a:ext cx="79296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    我们的幸福生活来之不易。珍惜美好的生活。记住所有爱我们和关心我们的人</a:t>
            </a:r>
            <a:r>
              <a:rPr lang="zh-CN" altLang="zh-CN" sz="4800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4800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我们的先辈、我们的父母、我们的老师</a:t>
            </a:r>
            <a:r>
              <a:rPr lang="zh-CN" altLang="zh-CN" sz="4800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4800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让我们永远记住他们的恩情。</a:t>
            </a:r>
            <a:endParaRPr lang="zh-CN" altLang="en-US" sz="4800" dirty="0"/>
          </a:p>
        </p:txBody>
      </p:sp>
    </p:spTree>
  </p:cSld>
  <p:clrMapOvr>
    <a:masterClrMapping/>
  </p:clrMapOvr>
  <p:transition spd="slow">
    <p:split orient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801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读一读，记一记。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34" y="1357298"/>
            <a:ext cx="7847020" cy="3831818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水井 井口    叫声 叫好</a:t>
            </a:r>
            <a:endParaRPr lang="en-US" altLang="zh-CN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乡亲 亲人    主席 主人</a:t>
            </a:r>
            <a:endParaRPr lang="en-US" altLang="zh-CN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上面 面前    战士 战友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0496" y="3071810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★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868" name="AutoShape 4" descr="http://img1.imgtn.bdimg.com/it/u=367831361,435583229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70" name="AutoShape 6" descr="http://img1.imgtn.bdimg.com/it/u=367831361,435583229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6873" name="Picture 9" descr="C:\Users\Administrator\Desktop\2013122610350974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829175"/>
            <a:ext cx="3228975" cy="2028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填空：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CN" dirty="0">
                <a:latin typeface="楷体" pitchFamily="49" charset="-122"/>
                <a:ea typeface="楷体" pitchFamily="49" charset="-122"/>
              </a:rPr>
              <a:t>一（    ）石碑    一（    ）井 </a:t>
            </a:r>
          </a:p>
          <a:p>
            <a:pPr>
              <a:buFont typeface="Wingdings" pitchFamily="2" charset="2"/>
              <a:buNone/>
            </a:pPr>
            <a:r>
              <a:rPr lang="zh-CN" dirty="0">
                <a:latin typeface="楷体" pitchFamily="49" charset="-122"/>
                <a:ea typeface="楷体" pitchFamily="49" charset="-122"/>
              </a:rPr>
              <a:t>一（    ）鲜花    一（    ）树</a:t>
            </a:r>
          </a:p>
          <a:p>
            <a:pPr>
              <a:buFont typeface="Wingdings" pitchFamily="2" charset="2"/>
              <a:buNone/>
            </a:pPr>
            <a:r>
              <a:rPr lang="zh-CN" dirty="0">
                <a:latin typeface="楷体" pitchFamily="49" charset="-122"/>
                <a:ea typeface="楷体" pitchFamily="49" charset="-122"/>
              </a:rPr>
              <a:t>一（    ）山羊    一（    ）鸟</a:t>
            </a:r>
          </a:p>
          <a:p>
            <a:pPr>
              <a:buFont typeface="Wingdings" pitchFamily="2" charset="2"/>
              <a:buNone/>
            </a:pPr>
            <a:r>
              <a:rPr lang="zh-CN" dirty="0">
                <a:latin typeface="楷体" pitchFamily="49" charset="-122"/>
                <a:ea typeface="楷体" pitchFamily="49" charset="-122"/>
              </a:rPr>
              <a:t>一（    ）池塘    一（    ）书</a:t>
            </a:r>
          </a:p>
          <a:p>
            <a:pPr>
              <a:buFont typeface="Wingdings" pitchFamily="2" charset="2"/>
              <a:buNone/>
            </a:pPr>
            <a:r>
              <a:rPr lang="zh-CN" dirty="0">
                <a:latin typeface="楷体" pitchFamily="49" charset="-122"/>
                <a:ea typeface="楷体" pitchFamily="49" charset="-122"/>
              </a:rPr>
              <a:t>一个（         ）   一句（       ）</a:t>
            </a:r>
          </a:p>
          <a:p>
            <a:pPr>
              <a:buFont typeface="Wingdings" pitchFamily="2" charset="2"/>
              <a:buNone/>
            </a:pPr>
            <a:r>
              <a:rPr lang="zh-CN" dirty="0">
                <a:latin typeface="楷体" pitchFamily="49" charset="-122"/>
                <a:ea typeface="楷体" pitchFamily="49" charset="-122"/>
              </a:rPr>
              <a:t>一枝（         ）   一双（       ）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填空：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1571612"/>
            <a:ext cx="8229600" cy="407196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zh-CN" sz="3600" dirty="0">
                <a:latin typeface="楷体" pitchFamily="49" charset="-122"/>
                <a:ea typeface="楷体" pitchFamily="49" charset="-122"/>
              </a:rPr>
              <a:t>一（块）石碑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　　　　</a:t>
            </a:r>
            <a:r>
              <a:rPr lang="zh-CN" sz="36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sz="3600" dirty="0">
                <a:latin typeface="楷体" pitchFamily="49" charset="-122"/>
                <a:ea typeface="楷体" pitchFamily="49" charset="-122"/>
              </a:rPr>
              <a:t>（口）井 </a:t>
            </a:r>
          </a:p>
          <a:p>
            <a:pPr>
              <a:buFont typeface="Wingdings" pitchFamily="2" charset="2"/>
              <a:buNone/>
            </a:pPr>
            <a:r>
              <a:rPr lang="zh-CN" sz="3600" dirty="0">
                <a:latin typeface="楷体" pitchFamily="49" charset="-122"/>
                <a:ea typeface="楷体" pitchFamily="49" charset="-122"/>
              </a:rPr>
              <a:t>一（束）鲜花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　　　　</a:t>
            </a:r>
            <a:r>
              <a:rPr lang="zh-CN" sz="36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sz="3600" dirty="0">
                <a:latin typeface="楷体" pitchFamily="49" charset="-122"/>
                <a:ea typeface="楷体" pitchFamily="49" charset="-122"/>
              </a:rPr>
              <a:t>（棵）树</a:t>
            </a:r>
          </a:p>
          <a:p>
            <a:pPr>
              <a:buFont typeface="Wingdings" pitchFamily="2" charset="2"/>
              <a:buNone/>
            </a:pPr>
            <a:r>
              <a:rPr lang="zh-CN" sz="3600" dirty="0">
                <a:latin typeface="楷体" pitchFamily="49" charset="-122"/>
                <a:ea typeface="楷体" pitchFamily="49" charset="-122"/>
              </a:rPr>
              <a:t>一（只）山羊  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　　　</a:t>
            </a:r>
            <a:r>
              <a:rPr lang="zh-CN" sz="36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sz="3600" dirty="0">
                <a:latin typeface="楷体" pitchFamily="49" charset="-122"/>
                <a:ea typeface="楷体" pitchFamily="49" charset="-122"/>
              </a:rPr>
              <a:t>（只）手</a:t>
            </a:r>
          </a:p>
          <a:p>
            <a:pPr>
              <a:buFont typeface="Wingdings" pitchFamily="2" charset="2"/>
              <a:buNone/>
            </a:pPr>
            <a:r>
              <a:rPr lang="zh-CN" sz="3600" dirty="0">
                <a:latin typeface="楷体" pitchFamily="49" charset="-122"/>
                <a:ea typeface="楷体" pitchFamily="49" charset="-122"/>
              </a:rPr>
              <a:t>一（个）池塘  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　　　</a:t>
            </a:r>
            <a:r>
              <a:rPr lang="zh-CN" sz="36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sz="3600" dirty="0">
                <a:latin typeface="楷体" pitchFamily="49" charset="-122"/>
                <a:ea typeface="楷体" pitchFamily="49" charset="-122"/>
              </a:rPr>
              <a:t>（本）书</a:t>
            </a:r>
          </a:p>
          <a:p>
            <a:pPr>
              <a:buFont typeface="Wingdings" pitchFamily="2" charset="2"/>
              <a:buNone/>
            </a:pPr>
            <a:r>
              <a:rPr lang="zh-CN" sz="3600" dirty="0">
                <a:latin typeface="楷体" pitchFamily="49" charset="-122"/>
                <a:ea typeface="楷体" pitchFamily="49" charset="-122"/>
              </a:rPr>
              <a:t>一个（学生）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　　　</a:t>
            </a:r>
            <a:r>
              <a:rPr lang="zh-CN" sz="36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sz="3600" dirty="0" smtClean="0">
                <a:latin typeface="楷体" pitchFamily="49" charset="-122"/>
                <a:ea typeface="楷体" pitchFamily="49" charset="-122"/>
              </a:rPr>
              <a:t>一句</a:t>
            </a:r>
            <a:r>
              <a:rPr lang="zh-CN" sz="3600" dirty="0">
                <a:latin typeface="楷体" pitchFamily="49" charset="-122"/>
                <a:ea typeface="楷体" pitchFamily="49" charset="-122"/>
              </a:rPr>
              <a:t>（话）</a:t>
            </a:r>
          </a:p>
          <a:p>
            <a:pPr>
              <a:buFont typeface="Wingdings" pitchFamily="2" charset="2"/>
              <a:buNone/>
            </a:pPr>
            <a:r>
              <a:rPr lang="zh-CN" sz="3600" dirty="0">
                <a:latin typeface="楷体" pitchFamily="49" charset="-122"/>
                <a:ea typeface="楷体" pitchFamily="49" charset="-122"/>
              </a:rPr>
              <a:t>一枝（毛笔）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　　　</a:t>
            </a:r>
            <a:r>
              <a:rPr lang="zh-CN" sz="36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sz="3600" dirty="0" smtClean="0">
                <a:latin typeface="楷体" pitchFamily="49" charset="-122"/>
                <a:ea typeface="楷体" pitchFamily="49" charset="-122"/>
              </a:rPr>
              <a:t>一双</a:t>
            </a:r>
            <a:r>
              <a:rPr lang="zh-CN" sz="3600" dirty="0">
                <a:latin typeface="楷体" pitchFamily="49" charset="-122"/>
                <a:ea typeface="楷体" pitchFamily="49" charset="-122"/>
              </a:rPr>
              <a:t>（手）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28" y="0"/>
            <a:ext cx="5801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看动画，唱颂歌。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p:control spid="35842" name="ShockwaveFlash1" r:id="rId2" imgW="7201905" imgH="4319239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f5bb3510fb30f24ffe4538dc895d143ac4b03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857232"/>
            <a:ext cx="6858048" cy="51435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4348" y="0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再见！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20675"/>
            <a:ext cx="7467600" cy="1431925"/>
          </a:xfrm>
        </p:spPr>
        <p:txBody>
          <a:bodyPr/>
          <a:lstStyle/>
          <a:p>
            <a:r>
              <a:rPr lang="zh-CN"/>
              <a:t>识字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zh-CN">
                <a:solidFill>
                  <a:srgbClr val="0066FF"/>
                </a:solidFill>
              </a:rPr>
              <a:t>1</a:t>
            </a:r>
            <a:r>
              <a:rPr lang="zh-CN">
                <a:solidFill>
                  <a:srgbClr val="0066FF"/>
                </a:solidFill>
              </a:rPr>
              <a:t>． 在生活中遇到不认识的字要怎么办？</a:t>
            </a:r>
          </a:p>
          <a:p>
            <a:endParaRPr lang="zh-CN">
              <a:solidFill>
                <a:srgbClr val="0066FF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zh-CN" altLang="zh-CN">
                <a:solidFill>
                  <a:srgbClr val="0066FF"/>
                </a:solidFill>
              </a:rPr>
              <a:t>2</a:t>
            </a:r>
            <a:r>
              <a:rPr lang="zh-CN">
                <a:solidFill>
                  <a:srgbClr val="0066FF"/>
                </a:solidFill>
              </a:rPr>
              <a:t>扮演小老师领读生字，并说说读、记这些字时应该注意什么。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85728"/>
            <a:ext cx="857256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dirty="0" smtClean="0">
                <a:solidFill>
                  <a:srgbClr val="FF0000"/>
                </a:solidFill>
                <a:latin typeface="方正楷体拼音字库01" pitchFamily="65" charset="-122"/>
                <a:ea typeface="方正楷体拼音字库01" pitchFamily="65" charset="-122"/>
              </a:rPr>
              <a:t> </a:t>
            </a:r>
            <a:r>
              <a:rPr lang="zh-CN" altLang="en-US" sz="4800" dirty="0" smtClean="0">
                <a:latin typeface="方正楷体拼音字库01" pitchFamily="65" charset="-122"/>
                <a:ea typeface="方正楷体拼音字库01" pitchFamily="65" charset="-122"/>
              </a:rPr>
              <a:t>吃水不忘挖井人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    瑞金城外有个村子叫沙洲坝，毛主席在江西领导革命的时候，在那儿住过。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    村子里没有水井，乡亲们吃水要到很远的地方去挑。毛主席就带领战士和乡亲们挖了一口井。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    解放以后，”乡亲们在</a:t>
            </a:r>
            <a:endParaRPr lang="en-US" altLang="zh-CN" sz="2800" dirty="0" smtClean="0">
              <a:latin typeface="方正楷体拼音字库01" pitchFamily="65" charset="-122"/>
              <a:ea typeface="方正楷体拼音字库01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井旁立了一块石碑，上面刻</a:t>
            </a:r>
            <a:endParaRPr lang="en-US" altLang="zh-CN" sz="2800" dirty="0" smtClean="0">
              <a:latin typeface="方正楷体拼音字库01" pitchFamily="65" charset="-122"/>
              <a:ea typeface="方正楷体拼音字库01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着：“吃水不忘挖井人，时</a:t>
            </a:r>
            <a:endParaRPr lang="en-US" altLang="zh-CN" sz="2800" dirty="0" smtClean="0">
              <a:latin typeface="方正楷体拼音字库01" pitchFamily="65" charset="-122"/>
              <a:ea typeface="方正楷体拼音字库01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楷体拼音字库01" pitchFamily="65" charset="-122"/>
                <a:ea typeface="方正楷体拼音字库01" pitchFamily="65" charset="-122"/>
              </a:rPr>
              <a:t>刻想念毛主席。”</a:t>
            </a:r>
            <a:endParaRPr lang="zh-CN" altLang="en-US" sz="2800" dirty="0">
              <a:latin typeface="方正楷体拼音字库01" pitchFamily="65" charset="-122"/>
              <a:ea typeface="方正楷体拼音字库01" pitchFamily="65" charset="-122"/>
            </a:endParaRPr>
          </a:p>
        </p:txBody>
      </p:sp>
      <p:pic>
        <p:nvPicPr>
          <p:cNvPr id="3" name="图片 2" descr="326080_12721683350Z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3929066"/>
            <a:ext cx="3480503" cy="292893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71604" y="428604"/>
            <a:ext cx="714380" cy="923330"/>
            <a:chOff x="1000100" y="285728"/>
            <a:chExt cx="714380" cy="923330"/>
          </a:xfrm>
        </p:grpSpPr>
        <p:sp>
          <p:nvSpPr>
            <p:cNvPr id="4" name="椭圆 3"/>
            <p:cNvSpPr/>
            <p:nvPr/>
          </p:nvSpPr>
          <p:spPr>
            <a:xfrm>
              <a:off x="1000100" y="428604"/>
              <a:ext cx="714380" cy="714380"/>
            </a:xfrm>
            <a:prstGeom prst="ellipse">
              <a:avLst/>
            </a:prstGeom>
            <a:solidFill>
              <a:srgbClr val="E0532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71538" y="285728"/>
              <a:ext cx="54213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altLang="zh-CN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1</a:t>
              </a:r>
              <a:endParaRPr lang="zh-CN" alt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951" y="0"/>
            <a:ext cx="86100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看精美动画，听标准范读。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p:control spid="16386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操作动画，学习生字</a:t>
            </a:r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p:control spid="3074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0"/>
            <a:ext cx="7205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操作动画，学习生字。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controls>
      <p:control spid="2050" name="ShockwaveFlash1" r:id="rId2" imgW="7559905" imgH="489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</TotalTime>
  <Words>825</Words>
  <PresentationFormat>全屏显示(4:3)</PresentationFormat>
  <Paragraphs>136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9" baseType="lpstr">
      <vt:lpstr>Arial</vt:lpstr>
      <vt:lpstr>宋体</vt:lpstr>
      <vt:lpstr>Calibri</vt:lpstr>
      <vt:lpstr>楷体_GB2312</vt:lpstr>
      <vt:lpstr>Wingdings</vt:lpstr>
      <vt:lpstr>方正楷体拼音字库01</vt:lpstr>
      <vt:lpstr>楷体</vt:lpstr>
      <vt:lpstr>Times New Roman</vt:lpstr>
      <vt:lpstr>方正楷体拼音字库03</vt:lpstr>
      <vt:lpstr>方正楷体拼音字库02</vt:lpstr>
      <vt:lpstr>隶书</vt:lpstr>
      <vt:lpstr>Office 主题</vt:lpstr>
      <vt:lpstr>幻灯片 1</vt:lpstr>
      <vt:lpstr>幻灯片 2</vt:lpstr>
      <vt:lpstr>幻灯片 3</vt:lpstr>
      <vt:lpstr>幻灯片 4</vt:lpstr>
      <vt:lpstr>识字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自读提示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填空：</vt:lpstr>
      <vt:lpstr>填空：</vt:lpstr>
      <vt:lpstr>幻灯片 46</vt:lpstr>
      <vt:lpstr>幻灯片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22</cp:revision>
  <dcterms:created xsi:type="dcterms:W3CDTF">2017-01-25T05:40:00Z</dcterms:created>
  <dcterms:modified xsi:type="dcterms:W3CDTF">2017-02-02T01:49:46Z</dcterms:modified>
</cp:coreProperties>
</file>