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479" r:id="rId3"/>
    <p:sldId id="480" r:id="rId4"/>
    <p:sldId id="481" r:id="rId5"/>
    <p:sldId id="464" r:id="rId6"/>
    <p:sldId id="407" r:id="rId7"/>
    <p:sldId id="460" r:id="rId8"/>
    <p:sldId id="461" r:id="rId9"/>
    <p:sldId id="468" r:id="rId10"/>
    <p:sldId id="462" r:id="rId11"/>
    <p:sldId id="466" r:id="rId12"/>
    <p:sldId id="482" r:id="rId13"/>
    <p:sldId id="470" r:id="rId14"/>
    <p:sldId id="472" r:id="rId15"/>
    <p:sldId id="469" r:id="rId16"/>
    <p:sldId id="483" r:id="rId17"/>
    <p:sldId id="463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-84" y="-1428"/>
      </p:cViewPr>
      <p:guideLst>
        <p:guide orient="horz" pos="822"/>
        <p:guide orient="horz" pos="866"/>
        <p:guide pos="3837"/>
        <p:guide pos="15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fld id="{7FB48874-90B0-401E-85C8-6A20283A0A22}" type="datetime1">
              <a:rPr lang="zh-CN" altLang="en-US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  <a:endParaRPr lang="zh-CN" altLang="en-US" sz="1200"/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B3B0BDD6-49D1-4EB6-A0D7-57DA2489A5BE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hyperlink" Target="&#26286;&#27743;&#21535;1.ppt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hyperlink" Target="&#26286;&#27743;&#21535;.mp3" TargetMode="External"/><Relationship Id="rId3" Type="http://schemas.openxmlformats.org/officeDocument/2006/relationships/image" Target="../media/image6.jpeg"/><Relationship Id="rId2" Type="http://schemas.openxmlformats.org/officeDocument/2006/relationships/hyperlink" Target="&#65288;&#35821;&#25991;S&#29256;&#65289;&#20116;&#24180;&#32423;&#35821;&#25991;&#19978;&#20876;&#35838;&#20214;%20&#26286;&#27743;&#21535;%202/&#26286;&#27743;&#21535;.mp3" TargetMode="Externa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hyperlink" Target="&#26286;&#27743;&#21535;.mp3" TargetMode="Externa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15875"/>
            <a:ext cx="12153900" cy="6784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3310" y="6151245"/>
            <a:ext cx="1835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制作：赵航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内容占位符 2"/>
          <p:cNvSpPr>
            <a:spLocks noGrp="1"/>
          </p:cNvSpPr>
          <p:nvPr/>
        </p:nvSpPr>
        <p:spPr>
          <a:xfrm>
            <a:off x="1802448" y="996315"/>
            <a:ext cx="8923337" cy="4681538"/>
          </a:xfrm>
          <a:prstGeom prst="rect">
            <a:avLst/>
          </a:prstGeom>
          <a:solidFill>
            <a:srgbClr val="F2F2F2">
              <a:alpha val="14117"/>
            </a:srgbClr>
          </a:solidFill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           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暮江吟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                           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（唐）白居易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一道残阳铺水中，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半江瑟瑟半江红。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可怜九月初三夜，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露似真珠月似弓。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" y="-3810"/>
            <a:ext cx="12181205" cy="6866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9600" y="3490595"/>
            <a:ext cx="61791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一道残阳铺水中，半江瑟瑟半江红。</a:t>
            </a:r>
            <a:endParaRPr lang="zh-CN" altLang="en-US" sz="5400" b="1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905" y="-1905"/>
            <a:ext cx="12180570" cy="6888480"/>
          </a:xfrm>
          <a:prstGeom prst="rect">
            <a:avLst/>
          </a:prstGeom>
        </p:spPr>
      </p:pic>
      <p:sp>
        <p:nvSpPr>
          <p:cNvPr id="14339" name="Text Box 3"/>
          <p:cNvSpPr txBox="1"/>
          <p:nvPr/>
        </p:nvSpPr>
        <p:spPr>
          <a:xfrm>
            <a:off x="2839720" y="4001770"/>
            <a:ext cx="9144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可怜九月初三夜</a:t>
            </a:r>
            <a:endParaRPr lang="zh-CN" altLang="en-US" sz="6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2590800" y="5638800"/>
            <a:ext cx="7239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2288540" y="5638800"/>
            <a:ext cx="9144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露 似 真 珠 月 似 </a:t>
            </a:r>
            <a:r>
              <a:rPr lang="zh-CN" altLang="en-US" sz="6600" b="1" dirty="0">
                <a:latin typeface="华文楷体" panose="02010600040101010101" pitchFamily="2" charset="-122"/>
                <a:ea typeface="华文楷体" panose="02010600040101010101" pitchFamily="2" charset="-122"/>
                <a:hlinkClick r:id="rId1" action="ppaction://hlinkpres?slideindex=1&amp;slidetitle="/>
              </a:rPr>
              <a:t>弓</a:t>
            </a:r>
            <a:endParaRPr lang="zh-CN" altLang="en-US" sz="6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36581" name="Picture 5"/>
          <p:cNvPicPr>
            <a:picLocks noChangeAspect="1"/>
          </p:cNvPicPr>
          <p:nvPr/>
        </p:nvPicPr>
        <p:blipFill>
          <a:blip r:embed="rId2">
            <a:lum contrast="6000"/>
          </a:blip>
          <a:srcRect t="38469" r="877" b="6992"/>
          <a:stretch>
            <a:fillRect/>
          </a:stretch>
        </p:blipFill>
        <p:spPr>
          <a:xfrm>
            <a:off x="6006465" y="22225"/>
            <a:ext cx="6206490" cy="52812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捕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" y="22225"/>
            <a:ext cx="5971540" cy="52806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63" name="Text Box 3"/>
          <p:cNvSpPr txBox="1">
            <a:spLocks noChangeArrowheads="1"/>
          </p:cNvSpPr>
          <p:nvPr/>
        </p:nvSpPr>
        <p:spPr bwMode="auto">
          <a:xfrm>
            <a:off x="5693410" y="2504440"/>
            <a:ext cx="6555740" cy="4399915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</a:ln>
          <a:effectLst/>
        </p:spPr>
        <p:txBody>
          <a:bodyPr wrap="square">
            <a:spAutoFit/>
          </a:bodyPr>
          <a:p>
            <a:pPr marR="0" algn="just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solidFill>
                  <a:srgbClr val="FF99FF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   </a:t>
            </a:r>
            <a:r>
              <a:rPr kumimoji="1" lang="en-US" altLang="zh-CN" sz="4000" b="1" kern="1200" cap="none" spc="0" normalizeH="0" baseline="0" noProof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《</a:t>
            </a:r>
            <a:r>
              <a:rPr kumimoji="1" lang="zh-CN" altLang="en-US" sz="4000" b="1" kern="1200" cap="none" spc="0" normalizeH="0" baseline="0" noProof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暮江吟</a:t>
            </a:r>
            <a:r>
              <a:rPr kumimoji="1" lang="en-US" altLang="zh-CN" sz="4000" b="1" kern="1200" cap="none" spc="0" normalizeH="0" baseline="0" noProof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》</a:t>
            </a:r>
            <a:r>
              <a:rPr kumimoji="1" lang="zh-CN" altLang="en-US" sz="4000" b="1" kern="1200" cap="none" spc="0" normalizeH="0" baseline="0" noProof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这首诗描写了深秋时节，从傍晚到夜幕降临时江上的奇丽景色，</a:t>
            </a:r>
            <a:r>
              <a:rPr kumimoji="0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表达了作者热爱自然美景，热爱祖国大好河山的思想感情，以及作者对暮江美景的喜爱之情</a:t>
            </a:r>
            <a:r>
              <a:rPr kumimoji="0" lang="zh-CN" altLang="en-US" sz="4000" b="1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。</a:t>
            </a:r>
            <a:endParaRPr kumimoji="0" lang="zh-CN" altLang="en-US" sz="4000" b="1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482" name="Picture 2" descr="4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" y="20320"/>
            <a:ext cx="5675630" cy="6884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043420" y="74930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中心思想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017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3425" y="835660"/>
            <a:ext cx="109359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solidFill>
                  <a:srgbClr val="C00000"/>
                </a:solidFill>
              </a:rPr>
              <a:t>       </a:t>
            </a:r>
            <a:r>
              <a:rPr lang="zh-CN" altLang="en-US" sz="6000" b="1">
                <a:solidFill>
                  <a:srgbClr val="C00000"/>
                </a:solidFill>
              </a:rPr>
              <a:t>你还学过哪些写景的古诗呢  和大家分享一下吧。</a:t>
            </a:r>
            <a:endParaRPr lang="zh-CN" altLang="en-US" sz="6000" b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306705" y="616585"/>
            <a:ext cx="1157859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★日积月累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给加点的字注音。店铺（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似乎（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中心（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sz="2400" b="0">
                <a:ea typeface="宋体" panose="02010600030101010101" pitchFamily="2" charset="-122"/>
              </a:rPr>
              <a:t>）铺床（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似的（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中暑（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sz="2400" b="0">
                <a:ea typeface="宋体" panose="02010600030101010101" pitchFamily="2" charset="-122"/>
              </a:rPr>
              <a:t>）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★★综合运用</a:t>
            </a:r>
            <a:r>
              <a:rPr lang="zh-CN" sz="2400" b="0">
                <a:ea typeface="宋体" panose="02010600030101010101" pitchFamily="2" charset="-122"/>
              </a:rPr>
              <a:t>按要求填空。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“可怜九月初三夜，露似真珠月似弓”中“可怜”的意思是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“真珠”的意思是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lang="zh-CN" sz="2400" b="0">
                <a:ea typeface="宋体" panose="02010600030101010101" pitchFamily="2" charset="-122"/>
              </a:rPr>
              <a:t>。这两句诗运用了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lang="zh-CN" sz="2400" b="0">
                <a:ea typeface="宋体" panose="02010600030101010101" pitchFamily="2" charset="-122"/>
              </a:rPr>
              <a:t>的修辞手法。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★★★拓展提高</a:t>
            </a:r>
            <a:r>
              <a:rPr lang="zh-CN" sz="2400" b="0">
                <a:ea typeface="宋体" panose="02010600030101010101" pitchFamily="2" charset="-122"/>
              </a:rPr>
              <a:t>课外积累。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                    </a:t>
            </a:r>
            <a:r>
              <a:rPr lang="zh-CN" sz="2400" b="0">
                <a:ea typeface="宋体" panose="02010600030101010101" pitchFamily="2" charset="-122"/>
              </a:rPr>
              <a:t>山居秋暝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</a:t>
            </a:r>
            <a:r>
              <a:rPr lang="zh-CN" sz="2400" b="0">
                <a:ea typeface="宋体" panose="02010600030101010101" pitchFamily="2" charset="-122"/>
              </a:rPr>
              <a:t>（唐）王维空山新雨后，天气晚来秋。明月松间照，清泉石上流。竹喧归浣女，莲动下渔舟。随意春芳歇，王孙自可留。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1．“空”在这里读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lang="zh-CN" sz="2400" b="0">
                <a:ea typeface="宋体" panose="02010600030101010101" pitchFamily="2" charset="-122"/>
              </a:rPr>
              <a:t>，它的另一个读音是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“空山”的意思是 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        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2．这首诗描写了</a:t>
            </a:r>
            <a:r>
              <a:rPr lang="en-US" sz="2400" b="0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  </a:t>
            </a:r>
            <a:r>
              <a:rPr lang="zh-CN" sz="2400" b="0">
                <a:ea typeface="宋体" panose="02010600030101010101" pitchFamily="2" charset="-122"/>
              </a:rPr>
              <a:t>（时间）一场新雨过后，山中幽明净的自然美景。</a:t>
            </a:r>
            <a:endParaRPr lang="zh-CN" altLang="en-US" sz="240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685" y="24130"/>
            <a:ext cx="12181205" cy="68662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9525"/>
            <a:ext cx="12189460" cy="69881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aaaaaaaaa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0"/>
            <a:ext cx="12186285" cy="6932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5315" name="Text Box 3"/>
          <p:cNvSpPr txBox="1"/>
          <p:nvPr/>
        </p:nvSpPr>
        <p:spPr>
          <a:xfrm>
            <a:off x="956310" y="625475"/>
            <a:ext cx="1676400" cy="470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10000" b="1" dirty="0">
                <a:latin typeface="Arial" panose="020B0604020202020204" pitchFamily="34" charset="0"/>
              </a:rPr>
              <a:t>暮江吟</a:t>
            </a:r>
            <a:endParaRPr lang="zh-CN" altLang="en-US" sz="10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5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图片2]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23" name="Rectangle 3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6370638" y="1351280"/>
            <a:ext cx="4752975" cy="4154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华文新魏" panose="02010800040101010101" pitchFamily="2" charset="-122"/>
                <a:cs typeface="+mn-cs"/>
              </a:rPr>
              <a:t>一道残阳铺水中，</a:t>
            </a:r>
            <a:endParaRPr kumimoji="1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charset="0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华文新魏" panose="02010800040101010101" pitchFamily="2" charset="-122"/>
                <a:cs typeface="+mn-cs"/>
              </a:rPr>
              <a:t>半江瑟瑟半江红。</a:t>
            </a:r>
            <a:endParaRPr kumimoji="1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charset="0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华文新魏" panose="02010800040101010101" pitchFamily="2" charset="-122"/>
                <a:cs typeface="+mn-cs"/>
              </a:rPr>
              <a:t>可怜九月初三夜，</a:t>
            </a:r>
            <a:endParaRPr kumimoji="1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charset="0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华文新魏" panose="02010800040101010101" pitchFamily="2" charset="-122"/>
                <a:cs typeface="+mn-cs"/>
              </a:rPr>
              <a:t>露似真珠月似弓。</a:t>
            </a:r>
            <a:endParaRPr kumimoji="1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charset="0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906289ddedd9a6045882dd6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515" y="974725"/>
            <a:ext cx="3133725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8387" name="Rectangle 3"/>
          <p:cNvSpPr>
            <a:spLocks noGrp="1" noChangeArrowheads="1"/>
          </p:cNvSpPr>
          <p:nvPr/>
        </p:nvSpPr>
        <p:spPr>
          <a:xfrm>
            <a:off x="6073140" y="456565"/>
            <a:ext cx="5215255" cy="5638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白居易</a:t>
            </a: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乐天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，号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香山居士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，我国唐代伟大的现实主义诗人。他的诗歌题材广泛，形式多样，语言平易通俗，有“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诗魔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”和“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诗王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”之称。</a:t>
            </a:r>
            <a:endParaRPr kumimoji="0" lang="en-US" sz="3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87400" y="30543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潜心学习</a:t>
            </a:r>
            <a:endParaRPr lang="zh-CN" altLang="en-US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2105" y="1703070"/>
            <a:ext cx="115271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sz="3200" b="0">
                <a:ea typeface="宋体" panose="02010600030101010101" pitchFamily="2" charset="-122"/>
              </a:rPr>
              <a:t>（1）认真朗读古诗，读出诗的节奏美。</a:t>
            </a:r>
            <a:endParaRPr sz="3200" b="0"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3200" b="0">
                <a:ea typeface="宋体" panose="02010600030101010101" pitchFamily="2" charset="-122"/>
              </a:rPr>
              <a:t>（2）借助图片及词语的解释，理解诗句的意思。</a:t>
            </a:r>
            <a:endParaRPr sz="3200" b="0"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3200" b="0">
                <a:ea typeface="宋体" panose="02010600030101010101" pitchFamily="2" charset="-122"/>
              </a:rPr>
              <a:t> 残阳：夕阳，即将西沉的红日。    </a:t>
            </a:r>
            <a:endParaRPr sz="3200" b="0"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3200" b="0">
                <a:ea typeface="宋体" panose="02010600030101010101" pitchFamily="2" charset="-122"/>
              </a:rPr>
              <a:t> 瑟瑟：形容江水的碧绿。             可怜：可爱。　    </a:t>
            </a:r>
            <a:endParaRPr sz="3200" b="0"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3200" b="0">
                <a:ea typeface="宋体" panose="02010600030101010101" pitchFamily="2" charset="-122"/>
              </a:rPr>
              <a:t> 似：好像。                                   真珠：即珍珠。</a:t>
            </a:r>
            <a:endParaRPr sz="3200" b="0"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3200" b="0">
                <a:ea typeface="宋体" panose="02010600030101010101" pitchFamily="2" charset="-122"/>
              </a:rPr>
              <a:t>（3）通过想象诗句中的美景，体会作者的思想感情。</a:t>
            </a:r>
            <a:endParaRPr sz="32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4194810" y="137795"/>
            <a:ext cx="4012565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600" b="1" dirty="0">
                <a:hlinkClick r:id="rId2" action="ppaction://hlinkfile"/>
              </a:rPr>
              <a:t>暮江吟</a:t>
            </a:r>
            <a:endParaRPr lang="zh-CN" altLang="en-US" sz="6600" b="1" dirty="0">
              <a:hlinkClick r:id="rId2" action="ppaction://hlinkfile"/>
            </a:endParaRPr>
          </a:p>
        </p:txBody>
      </p:sp>
      <p:sp>
        <p:nvSpPr>
          <p:cNvPr id="12291" name="Rectangle 3"/>
          <p:cNvSpPr>
            <a:spLocks noGrp="1"/>
          </p:cNvSpPr>
          <p:nvPr/>
        </p:nvSpPr>
        <p:spPr>
          <a:xfrm>
            <a:off x="1849120" y="116586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 eaLnBrk="1" hangingPunct="1">
              <a:lnSpc>
                <a:spcPct val="90000"/>
              </a:lnSpc>
              <a:buNone/>
            </a:pPr>
            <a:r>
              <a:rPr lang="zh-CN" altLang="en-US" dirty="0"/>
              <a:t>                                      </a:t>
            </a:r>
            <a:r>
              <a:rPr lang="zh-CN" altLang="en-US" b="1" dirty="0"/>
              <a:t>唐</a:t>
            </a:r>
            <a:r>
              <a:rPr lang="en-US" altLang="zh-CN" b="1" dirty="0"/>
              <a:t>·</a:t>
            </a:r>
            <a:r>
              <a:rPr lang="zh-CN" altLang="en-US" b="1" dirty="0"/>
              <a:t>白居易                                  </a:t>
            </a:r>
            <a:r>
              <a:rPr lang="zh-CN" altLang="en-US" sz="6000" b="1" dirty="0"/>
              <a:t>一道残阳</a:t>
            </a:r>
            <a:r>
              <a:rPr lang="en-US" altLang="zh-CN" sz="6000" b="1" dirty="0">
                <a:solidFill>
                  <a:srgbClr val="FF0000"/>
                </a:solidFill>
              </a:rPr>
              <a:t>/</a:t>
            </a:r>
            <a:r>
              <a:rPr lang="zh-CN" altLang="en-US" sz="6000" b="1" dirty="0">
                <a:solidFill>
                  <a:srgbClr val="0000FF"/>
                </a:solidFill>
              </a:rPr>
              <a:t>铺</a:t>
            </a:r>
            <a:r>
              <a:rPr lang="zh-CN" altLang="en-US" sz="6000" b="1" dirty="0"/>
              <a:t>水中，                半江瑟瑟</a:t>
            </a:r>
            <a:r>
              <a:rPr lang="en-US" altLang="zh-CN" sz="6000" b="1" dirty="0">
                <a:solidFill>
                  <a:srgbClr val="FF0000"/>
                </a:solidFill>
              </a:rPr>
              <a:t>/</a:t>
            </a:r>
            <a:r>
              <a:rPr lang="zh-CN" altLang="en-US" sz="6000" b="1" dirty="0">
                <a:solidFill>
                  <a:srgbClr val="000099"/>
                </a:solidFill>
              </a:rPr>
              <a:t>半</a:t>
            </a:r>
            <a:r>
              <a:rPr lang="zh-CN" altLang="en-US" sz="6000" b="1" dirty="0"/>
              <a:t>江红。</a:t>
            </a:r>
            <a:endParaRPr lang="zh-CN" altLang="en-US" sz="6000" b="1" dirty="0"/>
          </a:p>
          <a:p>
            <a:pPr algn="ctr" eaLnBrk="1" hangingPunct="1">
              <a:lnSpc>
                <a:spcPct val="90000"/>
              </a:lnSpc>
              <a:buNone/>
            </a:pPr>
            <a:r>
              <a:rPr lang="zh-CN" altLang="en-US" sz="6000" b="1" dirty="0"/>
              <a:t>  可怜九月</a:t>
            </a:r>
            <a:r>
              <a:rPr lang="en-US" altLang="zh-CN" sz="6000" b="1" dirty="0">
                <a:solidFill>
                  <a:srgbClr val="FF0000"/>
                </a:solidFill>
              </a:rPr>
              <a:t>/</a:t>
            </a:r>
            <a:r>
              <a:rPr lang="zh-CN" altLang="en-US" sz="6000" b="1" dirty="0">
                <a:solidFill>
                  <a:srgbClr val="000099"/>
                </a:solidFill>
              </a:rPr>
              <a:t>初</a:t>
            </a:r>
            <a:r>
              <a:rPr lang="zh-CN" altLang="en-US" sz="6000" b="1" dirty="0"/>
              <a:t>三夜，                       </a:t>
            </a:r>
            <a:endParaRPr lang="zh-CN" altLang="en-US" sz="6000" b="1" dirty="0"/>
          </a:p>
          <a:p>
            <a:pPr algn="ctr" eaLnBrk="1" hangingPunct="1">
              <a:lnSpc>
                <a:spcPct val="90000"/>
              </a:lnSpc>
              <a:buNone/>
            </a:pPr>
            <a:r>
              <a:rPr lang="zh-CN" altLang="en-US" sz="6000" b="1" dirty="0"/>
              <a:t>   露似真珠</a:t>
            </a:r>
            <a:r>
              <a:rPr lang="en-US" altLang="zh-CN" sz="6000" b="1" dirty="0">
                <a:solidFill>
                  <a:srgbClr val="FF0000"/>
                </a:solidFill>
              </a:rPr>
              <a:t>/</a:t>
            </a:r>
            <a:r>
              <a:rPr lang="zh-CN" altLang="en-US" sz="6000" b="1" dirty="0">
                <a:solidFill>
                  <a:srgbClr val="000099"/>
                </a:solidFill>
              </a:rPr>
              <a:t>月</a:t>
            </a:r>
            <a:r>
              <a:rPr lang="zh-CN" altLang="en-US" sz="6000" b="1" dirty="0"/>
              <a:t>似弓。</a:t>
            </a:r>
            <a:endParaRPr lang="zh-CN" altLang="en-US" sz="6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878840" y="39751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齐心协力</a:t>
            </a:r>
            <a:endParaRPr lang="zh-CN" altLang="en-US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9540" y="1596390"/>
            <a:ext cx="11932920" cy="4661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eaLnBrk="1" latinLnBrk="0" hangingPunct="1">
              <a:lnSpc>
                <a:spcPts val="5940"/>
              </a:lnSpc>
            </a:pPr>
            <a:r>
              <a:rPr sz="3600" b="0">
                <a:ea typeface="宋体" panose="02010600030101010101" pitchFamily="2" charset="-122"/>
              </a:rPr>
              <a:t>（1）小组内比赛朗读古诗，比一比谁是最有感情的小诗人？</a:t>
            </a:r>
            <a:endParaRPr sz="3600" b="0"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ts val="5940"/>
              </a:lnSpc>
            </a:pPr>
            <a:r>
              <a:rPr sz="3600" b="0">
                <a:ea typeface="宋体" panose="02010600030101010101" pitchFamily="2" charset="-122"/>
              </a:rPr>
              <a:t>（2）找一找：《暮江吟》中描写了哪些景物？试着用自己的话描述古诗描写的情景，并体会作者在诗中表达的思想感情。</a:t>
            </a:r>
            <a:endParaRPr sz="3600" b="0">
              <a:ea typeface="宋体" panose="02010600030101010101" pitchFamily="2" charset="-122"/>
            </a:endParaRPr>
          </a:p>
          <a:p>
            <a:pPr marL="0" indent="0" eaLnBrk="1" latinLnBrk="0" hangingPunct="1">
              <a:lnSpc>
                <a:spcPts val="5940"/>
              </a:lnSpc>
            </a:pPr>
            <a:r>
              <a:rPr sz="3600" b="0">
                <a:ea typeface="宋体" panose="02010600030101010101" pitchFamily="2" charset="-122"/>
              </a:rPr>
              <a:t>（3）通过学习这首古诗，你是否也被这美丽的景色所吸引呢？说一说，你还知道哪些写景的古诗？</a:t>
            </a:r>
            <a:endParaRPr sz="36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第一PPT，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1323</Words>
  <Application>WPS 演示</Application>
  <PresentationFormat>自定义</PresentationFormat>
  <Paragraphs>68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Times New Roman</vt:lpstr>
      <vt:lpstr>华文新魏</vt:lpstr>
      <vt:lpstr>微软雅黑</vt:lpstr>
      <vt:lpstr>华文楷体</vt:lpstr>
      <vt:lpstr>黑体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暮江吟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582</cp:revision>
  <dcterms:created xsi:type="dcterms:W3CDTF">2014-08-08T03:06:00Z</dcterms:created>
  <dcterms:modified xsi:type="dcterms:W3CDTF">2018-09-09T06:53:21Z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