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70" r:id="rId2"/>
    <p:sldId id="278" r:id="rId3"/>
    <p:sldId id="258" r:id="rId4"/>
    <p:sldId id="259" r:id="rId5"/>
    <p:sldId id="263" r:id="rId6"/>
    <p:sldId id="266" r:id="rId7"/>
    <p:sldId id="286" r:id="rId8"/>
    <p:sldId id="287" r:id="rId9"/>
    <p:sldId id="267" r:id="rId10"/>
    <p:sldId id="264" r:id="rId11"/>
    <p:sldId id="265" r:id="rId12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-126" y="-4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2017/3/14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2017/3/14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2017/3/14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2017/3/14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2017/3/14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2017/3/14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2017/3/14 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2017/3/14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2017/3/14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2017/3/14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2017/3/14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EE256"/>
            </a:gs>
            <a:gs pos="100000">
              <a:srgbClr val="52762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2017/3/14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7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矩形 3074"/>
          <p:cNvSpPr/>
          <p:nvPr/>
        </p:nvSpPr>
        <p:spPr>
          <a:xfrm>
            <a:off x="3575050" y="1557338"/>
            <a:ext cx="5400675" cy="2592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6999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  <p:pic>
        <p:nvPicPr>
          <p:cNvPr id="3076" name="图片 3075" descr="011B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27575" y="4365625"/>
            <a:ext cx="4033838" cy="2303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" y="51435"/>
            <a:ext cx="12180570" cy="78397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83615" y="848360"/>
            <a:ext cx="554101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00FF00"/>
                </a:solidFill>
                <a:latin typeface="Arial" panose="020B0604020202020204" pitchFamily="34" charset="0"/>
                <a:ea typeface="方正隶书简体" pitchFamily="2" charset="-122"/>
                <a:sym typeface="+mn-ea"/>
              </a:rPr>
              <a:t>人教版 六年级数学 上册</a:t>
            </a:r>
          </a:p>
        </p:txBody>
      </p:sp>
      <p:sp>
        <p:nvSpPr>
          <p:cNvPr id="7" name="矩形 6"/>
          <p:cNvSpPr/>
          <p:nvPr/>
        </p:nvSpPr>
        <p:spPr>
          <a:xfrm>
            <a:off x="697230" y="2491740"/>
            <a:ext cx="11155680" cy="16579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9600" b="1">
                <a:ln w="25400" cmpd="sng">
                  <a:solidFill>
                    <a:srgbClr val="FAFCB7">
                      <a:alpha val="98000"/>
                    </a:srgbClr>
                  </a:solidFill>
                  <a:prstDash val="solid"/>
                </a:ln>
                <a:blipFill>
                  <a:blip r:embed="rId4">
                    <a:alphaModFix amt="63000"/>
                  </a:blip>
                  <a:tile ty="-38100" sx="7000" flip="xy" algn="tl"/>
                </a:blipFill>
                <a:effectLst>
                  <a:innerShdw dist="38100" dir="18900000">
                    <a:srgbClr val="F89D26">
                      <a:alpha val="100000"/>
                    </a:srgbClr>
                  </a:innerShdw>
                  <a:reflection blurRad="6350" stA="50000" endA="300" endPos="50000" dist="12700" dir="5400000" sy="-100000" algn="bl" rotWithShape="0"/>
                </a:effectLst>
                <a:latin typeface="隶书" panose="02010509060101010101" charset="-122"/>
                <a:ea typeface="隶书" panose="02010509060101010101" charset="-122"/>
                <a:sym typeface="+mn-ea"/>
              </a:rPr>
              <a:t>百分数的意义和写法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216015" y="6254750"/>
            <a:ext cx="4921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/>
              <a:t>片马镇中心学校              张倪平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38225" y="285750"/>
            <a:ext cx="58293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/>
              <a:t>练习巩固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38225" y="895350"/>
            <a:ext cx="34004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4</a:t>
            </a:r>
            <a:r>
              <a:rPr lang="zh-CN" altLang="en-US" b="1"/>
              <a:t>、选择合适的百分数填空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28675" y="1600200"/>
            <a:ext cx="7054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45%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038350" y="1600200"/>
            <a:ext cx="7715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98%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047365" y="1600200"/>
            <a:ext cx="9048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8.1%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286250" y="1600200"/>
            <a:ext cx="933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55%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391150" y="1600200"/>
            <a:ext cx="9239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100%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14400" y="2476500"/>
            <a:ext cx="636206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  </a:t>
            </a:r>
            <a:r>
              <a:rPr lang="en-US" altLang="zh-CN" b="1"/>
              <a:t>1</a:t>
            </a:r>
            <a:r>
              <a:rPr lang="zh-CN" altLang="en-US" b="1"/>
              <a:t>、这节课，同学们学的积极主动，老师希望理解百分数意义得占（                  ）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314450" y="3486150"/>
            <a:ext cx="55619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</a:t>
            </a:r>
            <a:r>
              <a:rPr lang="en-US" altLang="zh-CN" b="1"/>
              <a:t>2</a:t>
            </a:r>
            <a:r>
              <a:rPr lang="zh-CN" altLang="en-US" b="1"/>
              <a:t>、据调查，我国儿童肥胖率为（                ）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314450" y="4181475"/>
            <a:ext cx="620903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3</a:t>
            </a:r>
            <a:r>
              <a:rPr lang="zh-CN" altLang="en-US" b="1"/>
              <a:t>、小明的爸爸是著名的牙科医生，经它诊治的牙病治愈率达到了（                   ）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313815" y="5086350"/>
            <a:ext cx="65798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4</a:t>
            </a:r>
            <a:r>
              <a:rPr lang="zh-CN" altLang="en-US" b="1"/>
              <a:t>、一本书看了全书的（                ），还剩下全书的（ </a:t>
            </a:r>
            <a:r>
              <a:rPr lang="zh-CN" altLang="en-US"/>
              <a:t>           </a:t>
            </a:r>
            <a:r>
              <a:rPr lang="zh-CN" altLang="en-US" b="1"/>
              <a:t>   ）</a:t>
            </a:r>
            <a:endParaRPr lang="en-US" altLang="zh-CN" b="1"/>
          </a:p>
        </p:txBody>
      </p:sp>
      <p:sp>
        <p:nvSpPr>
          <p:cNvPr id="14" name="文本框 13"/>
          <p:cNvSpPr txBox="1"/>
          <p:nvPr/>
        </p:nvSpPr>
        <p:spPr>
          <a:xfrm>
            <a:off x="2247900" y="2750820"/>
            <a:ext cx="7048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100%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895850" y="3486150"/>
            <a:ext cx="8096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8.1%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486025" y="4455795"/>
            <a:ext cx="6762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98%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952240" y="5086350"/>
            <a:ext cx="8470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55%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807835" y="5086350"/>
            <a:ext cx="9055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45%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28750" y="385445"/>
            <a:ext cx="318135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本课小结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571625" y="1328420"/>
            <a:ext cx="627697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通过这节课的学习，你有什么收获？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流程图: 过程 4097"/>
          <p:cNvSpPr/>
          <p:nvPr/>
        </p:nvSpPr>
        <p:spPr>
          <a:xfrm>
            <a:off x="2423795" y="871855"/>
            <a:ext cx="3817620" cy="2489835"/>
          </a:xfrm>
          <a:prstGeom prst="flowChartProcess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 eaLnBrk="1" latinLnBrk="0" hangingPunct="1"/>
            <a:endParaRPr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9" name="流程图: 过程 4098"/>
          <p:cNvSpPr/>
          <p:nvPr/>
        </p:nvSpPr>
        <p:spPr>
          <a:xfrm>
            <a:off x="6241415" y="871855"/>
            <a:ext cx="4032250" cy="2247265"/>
          </a:xfrm>
          <a:prstGeom prst="flowChartProcess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00" name="圆角矩形标注 4099"/>
          <p:cNvSpPr/>
          <p:nvPr/>
        </p:nvSpPr>
        <p:spPr>
          <a:xfrm>
            <a:off x="8832850" y="1052513"/>
            <a:ext cx="1511300" cy="865187"/>
          </a:xfrm>
          <a:prstGeom prst="wedgeRoundRectCallout">
            <a:avLst>
              <a:gd name="adj1" fmla="val -55792"/>
              <a:gd name="adj2" fmla="val 49255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 eaLnBrk="1" latinLnBrk="0" hangingPunct="1"/>
            <a:endParaRPr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1" name="圆角矩形标注 4100"/>
          <p:cNvSpPr/>
          <p:nvPr/>
        </p:nvSpPr>
        <p:spPr>
          <a:xfrm>
            <a:off x="6384925" y="1052513"/>
            <a:ext cx="2303463" cy="720725"/>
          </a:xfrm>
          <a:prstGeom prst="wedgeRoundRectCallout">
            <a:avLst>
              <a:gd name="adj1" fmla="val -2657"/>
              <a:gd name="adj2" fmla="val 68870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 eaLnBrk="1" latinLnBrk="0" hangingPunct="1"/>
            <a:endParaRPr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102" name="图片 4101" descr="N001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55763" y="71438"/>
            <a:ext cx="839787" cy="1125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4" name="文本框 4103"/>
          <p:cNvSpPr txBox="1"/>
          <p:nvPr/>
        </p:nvSpPr>
        <p:spPr>
          <a:xfrm>
            <a:off x="2773998" y="-75247"/>
            <a:ext cx="5832475" cy="7315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4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en-US" altLang="zh-CN" sz="3000" b="1">
                <a:solidFill>
                  <a:srgbClr val="5BFF5B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</a:t>
            </a:r>
            <a:r>
              <a:rPr lang="zh-CN" altLang="en-US" sz="3000" b="1">
                <a:solidFill>
                  <a:srgbClr val="5BFF5B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初步认识百分数</a:t>
            </a:r>
          </a:p>
        </p:txBody>
      </p:sp>
      <p:sp>
        <p:nvSpPr>
          <p:cNvPr id="4105" name="文本框 4104"/>
          <p:cNvSpPr txBox="1"/>
          <p:nvPr/>
        </p:nvSpPr>
        <p:spPr>
          <a:xfrm>
            <a:off x="2515870" y="830898"/>
            <a:ext cx="3489325" cy="1005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000" b="1" dirty="0">
                <a:latin typeface="Arial" panose="020B0604020202020204" pitchFamily="34" charset="0"/>
                <a:ea typeface="楷体_GB2312" panose="02010609030101010101" pitchFamily="49" charset="-122"/>
              </a:rPr>
              <a:t>     学生的近视率应引起高度重视。</a:t>
            </a:r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2" charset="-122"/>
              </a:rPr>
              <a:t>根据</a:t>
            </a:r>
            <a:r>
              <a:rPr lang="zh-CN" altLang="en-US" sz="2000" b="1" dirty="0">
                <a:latin typeface="Arial" panose="020B0604020202020204" pitchFamily="34" charset="0"/>
                <a:ea typeface="楷体_GB2312" panose="02010609030101010101" pitchFamily="49" charset="-122"/>
              </a:rPr>
              <a:t>去年年底的统计，我市学生的近视情况如下：</a:t>
            </a:r>
          </a:p>
        </p:txBody>
      </p:sp>
      <p:sp>
        <p:nvSpPr>
          <p:cNvPr id="4106" name="文本框 4105"/>
          <p:cNvSpPr txBox="1"/>
          <p:nvPr/>
        </p:nvSpPr>
        <p:spPr>
          <a:xfrm>
            <a:off x="6384925" y="1125538"/>
            <a:ext cx="2447925" cy="64008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咱们学校有60%的学生参加了兴趣小组。</a:t>
            </a:r>
          </a:p>
        </p:txBody>
      </p:sp>
      <p:pic>
        <p:nvPicPr>
          <p:cNvPr id="4107" name="图片 4106" descr="无标题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77088" y="1989138"/>
            <a:ext cx="2519362" cy="1487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8" name="文本框 4107"/>
          <p:cNvSpPr txBox="1"/>
          <p:nvPr/>
        </p:nvSpPr>
        <p:spPr>
          <a:xfrm>
            <a:off x="8832850" y="1196975"/>
            <a:ext cx="1584325" cy="64008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我们班差不多达到了65%。</a:t>
            </a:r>
          </a:p>
        </p:txBody>
      </p:sp>
      <p:pic>
        <p:nvPicPr>
          <p:cNvPr id="4109" name="图片 4108" descr="质量检测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51405" y="3356610"/>
            <a:ext cx="3817620" cy="2359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10" name="圆角矩形标注 4109"/>
          <p:cNvSpPr/>
          <p:nvPr/>
        </p:nvSpPr>
        <p:spPr>
          <a:xfrm>
            <a:off x="4440238" y="3860800"/>
            <a:ext cx="1728787" cy="646113"/>
          </a:xfrm>
          <a:prstGeom prst="wedgeRoundRectCallout">
            <a:avLst>
              <a:gd name="adj1" fmla="val -65602"/>
              <a:gd name="adj2" fmla="val 5616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 eaLnBrk="1" latinLnBrk="0" hangingPunct="1"/>
            <a:endParaRPr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11" name="文本框 4110"/>
          <p:cNvSpPr txBox="1"/>
          <p:nvPr/>
        </p:nvSpPr>
        <p:spPr>
          <a:xfrm>
            <a:off x="4440238" y="3860800"/>
            <a:ext cx="1871662" cy="64008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这批产品的合格率是98%</a:t>
            </a:r>
          </a:p>
        </p:txBody>
      </p:sp>
      <p:pic>
        <p:nvPicPr>
          <p:cNvPr id="4112" name="图片 4111" descr="yiguzhi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48730" y="3166745"/>
            <a:ext cx="4032250" cy="23837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13" name="椭圆形标注 4112"/>
          <p:cNvSpPr/>
          <p:nvPr/>
        </p:nvSpPr>
        <p:spPr>
          <a:xfrm>
            <a:off x="8606790" y="3166745"/>
            <a:ext cx="1657350" cy="1366838"/>
          </a:xfrm>
          <a:prstGeom prst="wedgeEllipseCallout">
            <a:avLst>
              <a:gd name="adj1" fmla="val -58620"/>
              <a:gd name="adj2" fmla="val 15458"/>
            </a:avLst>
          </a:prstGeom>
          <a:solidFill>
            <a:schemeClr val="fol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 eaLnBrk="1" latinLnBrk="0" hangingPunct="1"/>
            <a:r>
              <a:rPr lang="zh-CN" altLang="en-US" dirty="0">
                <a:latin typeface="华文宋体" panose="02010600040101010101" charset="-122"/>
                <a:ea typeface="华文宋体" panose="02010600040101010101" charset="-122"/>
              </a:rPr>
              <a:t>蛋白质≥1.0%</a:t>
            </a:r>
          </a:p>
          <a:p>
            <a:pPr lvl="0" algn="ctr" eaLnBrk="1" latinLnBrk="0" hangingPunct="1"/>
            <a:r>
              <a:rPr lang="zh-CN" altLang="en-US" dirty="0">
                <a:latin typeface="华文宋体" panose="02010600040101010101" charset="-122"/>
                <a:ea typeface="华文宋体" panose="02010600040101010101" charset="-122"/>
              </a:rPr>
              <a:t>果汁≥15%</a:t>
            </a:r>
          </a:p>
        </p:txBody>
      </p:sp>
      <p:sp>
        <p:nvSpPr>
          <p:cNvPr id="4114" name="椭圆形标注 4113"/>
          <p:cNvSpPr/>
          <p:nvPr/>
        </p:nvSpPr>
        <p:spPr>
          <a:xfrm>
            <a:off x="8400733" y="4399598"/>
            <a:ext cx="1295400" cy="1150937"/>
          </a:xfrm>
          <a:prstGeom prst="wedgeEllipseCallout">
            <a:avLst>
              <a:gd name="adj1" fmla="val -88949"/>
              <a:gd name="adj2" fmla="val 33296"/>
            </a:avLst>
          </a:prstGeom>
          <a:solidFill>
            <a:schemeClr val="fol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 eaLnBrk="1" latinLnBrk="0" hangingPunct="1"/>
            <a:r>
              <a:rPr lang="zh-CN" altLang="en-US" dirty="0">
                <a:latin typeface="华文宋体" panose="02010600040101010101" charset="-122"/>
                <a:ea typeface="华文宋体" panose="02010600040101010101" charset="-122"/>
              </a:rPr>
              <a:t>羊毛50%</a:t>
            </a:r>
          </a:p>
          <a:p>
            <a:pPr lvl="0" algn="ctr" eaLnBrk="1" latinLnBrk="0" hangingPunct="1"/>
            <a:r>
              <a:rPr lang="zh-CN" altLang="en-US" dirty="0">
                <a:latin typeface="华文宋体" panose="02010600040101010101" charset="-122"/>
                <a:ea typeface="华文宋体" panose="02010600040101010101" charset="-122"/>
              </a:rPr>
              <a:t>腈纶50%</a:t>
            </a:r>
          </a:p>
        </p:txBody>
      </p:sp>
      <p:sp>
        <p:nvSpPr>
          <p:cNvPr id="4115" name="文本框 4114"/>
          <p:cNvSpPr txBox="1"/>
          <p:nvPr/>
        </p:nvSpPr>
        <p:spPr>
          <a:xfrm>
            <a:off x="3216275" y="3356293"/>
            <a:ext cx="1582738" cy="36576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质量检测</a:t>
            </a:r>
          </a:p>
        </p:txBody>
      </p:sp>
      <p:pic>
        <p:nvPicPr>
          <p:cNvPr id="4117" name="图片 4116" descr="N0013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9023" y="5349240"/>
            <a:ext cx="839787" cy="1123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8" name="图片 4117" descr="jinshilv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359785" y="1917383"/>
            <a:ext cx="2232025" cy="1239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19" name="文本框 4118"/>
          <p:cNvSpPr txBox="1"/>
          <p:nvPr/>
        </p:nvSpPr>
        <p:spPr>
          <a:xfrm>
            <a:off x="5086350" y="1627505"/>
            <a:ext cx="1082675" cy="3962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000" b="1" dirty="0">
                <a:latin typeface="Arial" panose="020B0604020202020204" pitchFamily="34" charset="0"/>
                <a:ea typeface="楷体_GB2312" panose="02010609030101010101" pitchFamily="49" charset="-122"/>
              </a:rPr>
              <a:t>64.5%</a:t>
            </a:r>
          </a:p>
        </p:txBody>
      </p:sp>
      <p:sp>
        <p:nvSpPr>
          <p:cNvPr id="4120" name="文本框 4119"/>
          <p:cNvSpPr txBox="1"/>
          <p:nvPr/>
        </p:nvSpPr>
        <p:spPr>
          <a:xfrm>
            <a:off x="4150995" y="1837055"/>
            <a:ext cx="792163" cy="3962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000" b="1" dirty="0">
                <a:latin typeface="Arial" panose="020B0604020202020204" pitchFamily="34" charset="0"/>
                <a:ea typeface="楷体_GB2312" panose="02010609030101010101" pitchFamily="49" charset="-122"/>
              </a:rPr>
              <a:t>49%</a:t>
            </a:r>
          </a:p>
        </p:txBody>
      </p:sp>
      <p:sp>
        <p:nvSpPr>
          <p:cNvPr id="4121" name="文本框 4120"/>
          <p:cNvSpPr txBox="1"/>
          <p:nvPr/>
        </p:nvSpPr>
        <p:spPr>
          <a:xfrm>
            <a:off x="3216275" y="2313940"/>
            <a:ext cx="790575" cy="3962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000" b="1" dirty="0">
                <a:latin typeface="Arial" panose="020B0604020202020204" pitchFamily="34" charset="0"/>
                <a:ea typeface="楷体_GB2312" panose="02010609030101010101" pitchFamily="49" charset="-122"/>
              </a:rPr>
              <a:t>18%</a:t>
            </a:r>
          </a:p>
        </p:txBody>
      </p:sp>
      <p:sp>
        <p:nvSpPr>
          <p:cNvPr id="4122" name="文本框 4121"/>
          <p:cNvSpPr txBox="1"/>
          <p:nvPr/>
        </p:nvSpPr>
        <p:spPr>
          <a:xfrm>
            <a:off x="5808663" y="3070225"/>
            <a:ext cx="360362" cy="3962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000" b="1" dirty="0">
                <a:latin typeface="Arial" panose="020B0604020202020204" pitchFamily="34" charset="0"/>
                <a:ea typeface="楷体_GB2312" panose="02010609030101010101" pitchFamily="49" charset="-122"/>
              </a:rPr>
              <a:t>1</a:t>
            </a:r>
          </a:p>
        </p:txBody>
      </p:sp>
      <p:sp>
        <p:nvSpPr>
          <p:cNvPr id="4123" name="文本框 4122"/>
          <p:cNvSpPr txBox="1"/>
          <p:nvPr/>
        </p:nvSpPr>
        <p:spPr>
          <a:xfrm>
            <a:off x="6384925" y="3070225"/>
            <a:ext cx="358775" cy="3962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000" b="1" dirty="0">
                <a:latin typeface="Arial" panose="020B0604020202020204" pitchFamily="34" charset="0"/>
                <a:ea typeface="楷体_GB2312" panose="02010609030101010101" pitchFamily="49" charset="-122"/>
              </a:rPr>
              <a:t>2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24" name="文本框 4123"/>
          <p:cNvSpPr txBox="1"/>
          <p:nvPr/>
        </p:nvSpPr>
        <p:spPr>
          <a:xfrm>
            <a:off x="5735638" y="5349240"/>
            <a:ext cx="360362" cy="3962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000" b="1" dirty="0">
                <a:latin typeface="Arial" panose="020B0604020202020204" pitchFamily="34" charset="0"/>
                <a:ea typeface="楷体_GB2312" panose="02010609030101010101" pitchFamily="49" charset="-122"/>
              </a:rPr>
              <a:t>3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25" name="文本框 4124"/>
          <p:cNvSpPr txBox="1"/>
          <p:nvPr/>
        </p:nvSpPr>
        <p:spPr>
          <a:xfrm>
            <a:off x="6384925" y="5319395"/>
            <a:ext cx="360363" cy="3962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000" b="1" dirty="0">
                <a:latin typeface="Arial" panose="020B0604020202020204" pitchFamily="34" charset="0"/>
                <a:ea typeface="楷体_GB2312" panose="02010609030101010101" pitchFamily="49" charset="-122"/>
              </a:rPr>
              <a:t>4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4" name="文本框 5133"/>
          <p:cNvSpPr txBox="1"/>
          <p:nvPr/>
        </p:nvSpPr>
        <p:spPr>
          <a:xfrm>
            <a:off x="1908810" y="5745480"/>
            <a:ext cx="8472170" cy="1158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5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像</a:t>
            </a:r>
            <a:r>
              <a:rPr lang="en-US" altLang="zh-CN" sz="35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18%</a:t>
            </a:r>
            <a:r>
              <a:rPr lang="zh-CN" altLang="en-US" sz="35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、</a:t>
            </a:r>
            <a:r>
              <a:rPr lang="en-US" altLang="zh-CN" sz="35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64.5%</a:t>
            </a:r>
            <a:r>
              <a:rPr lang="zh-CN" altLang="en-US" sz="35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、</a:t>
            </a:r>
            <a:r>
              <a:rPr lang="en-US" altLang="zh-CN" sz="35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98%</a:t>
            </a:r>
            <a:r>
              <a:rPr lang="zh-CN" altLang="en-US" sz="35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......这样的数叫做百分数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0380" y="458470"/>
            <a:ext cx="11248390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dirty="0" smtClean="0">
                <a:latin typeface="+mn-ea"/>
                <a:sym typeface="+mn-ea"/>
              </a:rPr>
              <a:t>    1</a:t>
            </a:r>
            <a:r>
              <a:rPr lang="zh-CN" altLang="en-US" sz="3200" dirty="0">
                <a:latin typeface="+mn-ea"/>
                <a:sym typeface="+mn-ea"/>
              </a:rPr>
              <a:t>、据统计，我国水土流失严重，水土流失面积为</a:t>
            </a:r>
            <a:r>
              <a:rPr lang="en-US" altLang="zh-CN" sz="3200" dirty="0">
                <a:latin typeface="+mn-ea"/>
                <a:sym typeface="+mn-ea"/>
              </a:rPr>
              <a:t>179.4</a:t>
            </a:r>
            <a:r>
              <a:rPr lang="zh-CN" altLang="en-US" sz="3200" dirty="0">
                <a:latin typeface="+mn-ea"/>
                <a:sym typeface="+mn-ea"/>
              </a:rPr>
              <a:t>平方千米，占国土面积的</a:t>
            </a:r>
            <a:r>
              <a:rPr lang="en-US" altLang="zh-CN" sz="3200" dirty="0">
                <a:latin typeface="+mn-ea"/>
                <a:sym typeface="+mn-ea"/>
              </a:rPr>
              <a:t>18.7%</a:t>
            </a:r>
            <a:r>
              <a:rPr lang="zh-CN" altLang="en-US" sz="3200" dirty="0">
                <a:latin typeface="+mn-ea"/>
                <a:sym typeface="+mn-ea"/>
              </a:rPr>
              <a:t>。水源污染明显加重，有</a:t>
            </a:r>
            <a:r>
              <a:rPr lang="en-US" altLang="zh-CN" sz="3200" dirty="0">
                <a:latin typeface="+mn-ea"/>
                <a:sym typeface="+mn-ea"/>
              </a:rPr>
              <a:t>42%</a:t>
            </a:r>
            <a:r>
              <a:rPr lang="zh-CN" altLang="en-US" sz="3200" dirty="0">
                <a:latin typeface="+mn-ea"/>
                <a:sym typeface="+mn-ea"/>
              </a:rPr>
              <a:t>的城市水源受到污染。</a:t>
            </a:r>
            <a:endParaRPr lang="zh-CN" altLang="en-US" sz="3200" dirty="0"/>
          </a:p>
        </p:txBody>
      </p:sp>
      <p:sp>
        <p:nvSpPr>
          <p:cNvPr id="4" name="文本框 3"/>
          <p:cNvSpPr txBox="1"/>
          <p:nvPr/>
        </p:nvSpPr>
        <p:spPr>
          <a:xfrm>
            <a:off x="170121" y="2062716"/>
            <a:ext cx="11760894" cy="403187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fontAlgn="auto">
              <a:buClr>
                <a:srgbClr val="000000"/>
              </a:buClr>
              <a:buNone/>
            </a:pPr>
            <a:r>
              <a:rPr lang="en-US" altLang="zh-CN" sz="2000" dirty="0">
                <a:latin typeface="+mn-ea"/>
                <a:sym typeface="+mn-ea"/>
              </a:rPr>
              <a:t>      </a:t>
            </a:r>
            <a:r>
              <a:rPr lang="en-US" altLang="zh-CN" sz="3200" dirty="0">
                <a:latin typeface="+mn-ea"/>
                <a:sym typeface="+mn-ea"/>
              </a:rPr>
              <a:t>2</a:t>
            </a:r>
            <a:r>
              <a:rPr lang="zh-CN" altLang="zh-CN" sz="3200" dirty="0">
                <a:latin typeface="+mn-ea"/>
                <a:sym typeface="+mn-ea"/>
              </a:rPr>
              <a:t>、</a:t>
            </a:r>
            <a:r>
              <a:rPr lang="zh-CN" altLang="en-US" sz="3200" dirty="0">
                <a:latin typeface="+mn-ea"/>
                <a:sym typeface="+mn-ea"/>
              </a:rPr>
              <a:t>某镇中心小学六年级一班有学生</a:t>
            </a:r>
            <a:r>
              <a:rPr lang="en-US" altLang="zh-CN" sz="3200" dirty="0">
                <a:latin typeface="+mn-ea"/>
                <a:sym typeface="+mn-ea"/>
              </a:rPr>
              <a:t>80</a:t>
            </a:r>
            <a:r>
              <a:rPr lang="zh-CN" altLang="en-US" sz="3200" dirty="0">
                <a:latin typeface="+mn-ea"/>
                <a:sym typeface="+mn-ea"/>
              </a:rPr>
              <a:t>人，其中近视的同学占</a:t>
            </a:r>
            <a:r>
              <a:rPr lang="en-US" altLang="zh-CN" sz="3200" dirty="0">
                <a:latin typeface="+mn-ea"/>
                <a:sym typeface="+mn-ea"/>
              </a:rPr>
              <a:t>30%</a:t>
            </a:r>
            <a:r>
              <a:rPr lang="zh-CN" altLang="en-US" sz="3200" dirty="0">
                <a:latin typeface="+mn-ea"/>
                <a:sym typeface="+mn-ea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+mn-ea"/>
              <a:sym typeface="+mn-ea"/>
            </a:endParaRPr>
          </a:p>
          <a:p>
            <a:pPr lvl="0" fontAlgn="auto">
              <a:buClr>
                <a:srgbClr val="000000"/>
              </a:buClr>
              <a:buNone/>
            </a:pPr>
            <a:r>
              <a:rPr lang="en-US" altLang="zh-CN" sz="3200" dirty="0">
                <a:latin typeface="+mn-ea"/>
                <a:sym typeface="+mn-ea"/>
              </a:rPr>
              <a:t>        </a:t>
            </a:r>
            <a:endParaRPr lang="en-US" altLang="zh-CN" sz="3200" dirty="0">
              <a:solidFill>
                <a:schemeClr val="tx1"/>
              </a:solidFill>
              <a:latin typeface="+mn-ea"/>
              <a:sym typeface="+mn-ea"/>
            </a:endParaRPr>
          </a:p>
          <a:p>
            <a:pPr lvl="0" fontAlgn="auto">
              <a:buClr>
                <a:srgbClr val="000000"/>
              </a:buClr>
              <a:buNone/>
            </a:pPr>
            <a:r>
              <a:rPr lang="en-US" altLang="zh-CN" sz="3200" dirty="0">
                <a:latin typeface="+mn-ea"/>
                <a:sym typeface="+mn-ea"/>
              </a:rPr>
              <a:t>            </a:t>
            </a:r>
            <a:endParaRPr lang="en-US" altLang="zh-CN" sz="3200" dirty="0">
              <a:solidFill>
                <a:schemeClr val="tx1"/>
              </a:solidFill>
              <a:latin typeface="+mn-ea"/>
              <a:sym typeface="+mn-ea"/>
            </a:endParaRPr>
          </a:p>
          <a:p>
            <a:pPr lvl="0" fontAlgn="auto">
              <a:buClr>
                <a:srgbClr val="000000"/>
              </a:buClr>
              <a:buNone/>
            </a:pPr>
            <a:r>
              <a:rPr lang="en-US" altLang="zh-CN" sz="3200" dirty="0">
                <a:latin typeface="+mn-ea"/>
                <a:sym typeface="+mn-ea"/>
              </a:rPr>
              <a:t>     3</a:t>
            </a:r>
            <a:r>
              <a:rPr lang="zh-CN" altLang="en-US" sz="3200" dirty="0">
                <a:latin typeface="+mn-ea"/>
                <a:sym typeface="+mn-ea"/>
              </a:rPr>
              <a:t>、我国水土流失面积占国土面积的</a:t>
            </a:r>
            <a:r>
              <a:rPr lang="en-US" altLang="zh-CN" sz="3200" dirty="0">
                <a:latin typeface="+mn-ea"/>
                <a:sym typeface="+mn-ea"/>
              </a:rPr>
              <a:t>18.7%</a:t>
            </a:r>
            <a:r>
              <a:rPr lang="zh-CN" altLang="en-US" sz="3200" dirty="0">
                <a:latin typeface="+mn-ea"/>
                <a:sym typeface="+mn-ea"/>
              </a:rPr>
              <a:t>。沙化土地占国土面积的</a:t>
            </a:r>
            <a:r>
              <a:rPr lang="en-US" altLang="zh-CN" sz="3200" dirty="0">
                <a:latin typeface="+mn-ea"/>
                <a:sym typeface="+mn-ea"/>
              </a:rPr>
              <a:t>15.5%</a:t>
            </a:r>
            <a:r>
              <a:rPr lang="zh-CN" altLang="en-US" sz="3200" dirty="0">
                <a:latin typeface="+mn-ea"/>
                <a:sym typeface="+mn-ea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+mn-ea"/>
              <a:sym typeface="+mn-ea"/>
            </a:endParaRPr>
          </a:p>
          <a:p>
            <a:pPr lvl="0" fontAlgn="auto">
              <a:buClr>
                <a:srgbClr val="000000"/>
              </a:buClr>
              <a:buNone/>
            </a:pPr>
            <a:r>
              <a:rPr lang="en-US" altLang="zh-CN" sz="3200" dirty="0">
                <a:latin typeface="+mn-ea"/>
                <a:sym typeface="+mn-ea"/>
              </a:rPr>
              <a:t>      </a:t>
            </a:r>
            <a:endParaRPr lang="en-US" altLang="zh-CN" sz="3200" dirty="0">
              <a:solidFill>
                <a:schemeClr val="tx1"/>
              </a:solidFill>
              <a:latin typeface="+mn-ea"/>
              <a:sym typeface="+mn-ea"/>
            </a:endParaRPr>
          </a:p>
          <a:p>
            <a:pPr lvl="0" fontAlgn="auto">
              <a:buClr>
                <a:srgbClr val="000000"/>
              </a:buClr>
              <a:buNone/>
            </a:pPr>
            <a:r>
              <a:rPr lang="en-US" altLang="zh-CN" sz="3200" dirty="0">
                <a:latin typeface="+mn-ea"/>
                <a:sym typeface="+mn-ea"/>
              </a:rPr>
              <a:t>     4</a:t>
            </a:r>
            <a:r>
              <a:rPr lang="zh-CN" altLang="en-US" sz="3200" dirty="0">
                <a:latin typeface="+mn-ea"/>
                <a:sym typeface="+mn-ea"/>
              </a:rPr>
              <a:t>、我国水资源污染明显加重。有</a:t>
            </a:r>
            <a:r>
              <a:rPr lang="en-US" altLang="zh-CN" sz="3200" dirty="0">
                <a:latin typeface="+mn-ea"/>
                <a:sym typeface="+mn-ea"/>
              </a:rPr>
              <a:t>42%</a:t>
            </a:r>
            <a:r>
              <a:rPr lang="zh-CN" altLang="en-US" sz="3200" dirty="0">
                <a:latin typeface="+mn-ea"/>
                <a:sym typeface="+mn-ea"/>
              </a:rPr>
              <a:t>的城市水源受到污染。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320" y="234950"/>
            <a:ext cx="12141835" cy="7879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b="1" dirty="0">
                <a:latin typeface="+mn-ea"/>
                <a:sym typeface="+mn-ea"/>
              </a:rPr>
              <a:t>                    </a:t>
            </a:r>
          </a:p>
          <a:p>
            <a:pPr algn="l"/>
            <a:r>
              <a:rPr lang="en-US" altLang="zh-CN" sz="2000" b="1" dirty="0">
                <a:latin typeface="+mn-ea"/>
                <a:sym typeface="+mn-ea"/>
              </a:rPr>
              <a:t>                    </a:t>
            </a:r>
            <a:r>
              <a:rPr lang="en-US" altLang="zh-CN" sz="3200" b="1" dirty="0">
                <a:latin typeface="+mn-ea"/>
                <a:sym typeface="+mn-ea"/>
              </a:rPr>
              <a:t>1</a:t>
            </a:r>
            <a:r>
              <a:rPr lang="zh-CN" altLang="en-US" sz="3200" b="1" dirty="0">
                <a:latin typeface="+mn-ea"/>
                <a:sym typeface="+mn-ea"/>
              </a:rPr>
              <a:t>、分子</a:t>
            </a:r>
            <a:r>
              <a:rPr lang="zh-CN" altLang="en-US" sz="3200" b="1" dirty="0" smtClean="0">
                <a:latin typeface="+mn-ea"/>
                <a:sym typeface="+mn-ea"/>
              </a:rPr>
              <a:t>是</a:t>
            </a:r>
            <a:r>
              <a:rPr lang="zh-CN" altLang="en-US" sz="3200" b="1" dirty="0">
                <a:latin typeface="+mn-ea"/>
                <a:sym typeface="+mn-ea"/>
              </a:rPr>
              <a:t>小数</a:t>
            </a:r>
            <a:r>
              <a:rPr lang="zh-CN" altLang="en-US" sz="3200" b="1" dirty="0" smtClean="0">
                <a:latin typeface="+mn-ea"/>
                <a:sym typeface="+mn-ea"/>
              </a:rPr>
              <a:t>的</a:t>
            </a:r>
            <a:r>
              <a:rPr lang="zh-CN" altLang="en-US" sz="3200" b="1" dirty="0">
                <a:latin typeface="+mn-ea"/>
                <a:sym typeface="+mn-ea"/>
              </a:rPr>
              <a:t>百分数</a:t>
            </a:r>
            <a:endParaRPr lang="zh-CN" altLang="en-US" sz="3200" b="1" dirty="0">
              <a:latin typeface="+mn-ea"/>
            </a:endParaRPr>
          </a:p>
          <a:p>
            <a:pPr algn="l"/>
            <a:endParaRPr lang="zh-CN" altLang="en-US" sz="3200" b="1" dirty="0">
              <a:latin typeface="+mn-ea"/>
            </a:endParaRPr>
          </a:p>
          <a:p>
            <a:pPr algn="l"/>
            <a:r>
              <a:rPr lang="en-US" altLang="zh-CN" sz="3200" b="1" dirty="0">
                <a:latin typeface="+mn-ea"/>
                <a:sym typeface="+mn-ea"/>
              </a:rPr>
              <a:t>             2</a:t>
            </a:r>
            <a:r>
              <a:rPr lang="zh-CN" altLang="en-US" sz="3200" b="1" dirty="0" smtClean="0">
                <a:latin typeface="+mn-ea"/>
                <a:sym typeface="+mn-ea"/>
              </a:rPr>
              <a:t>、分子是</a:t>
            </a:r>
            <a:r>
              <a:rPr lang="en-US" altLang="zh-CN" sz="3200" b="1" dirty="0" smtClean="0">
                <a:latin typeface="+mn-ea"/>
                <a:sym typeface="+mn-ea"/>
              </a:rPr>
              <a:t>1</a:t>
            </a:r>
            <a:r>
              <a:rPr lang="zh-CN" altLang="en-US" sz="3200" b="1" dirty="0">
                <a:latin typeface="+mn-ea"/>
                <a:sym typeface="+mn-ea"/>
              </a:rPr>
              <a:t>的百分数</a:t>
            </a:r>
            <a:endParaRPr lang="zh-CN" altLang="en-US" sz="3200" b="1" dirty="0">
              <a:latin typeface="+mn-ea"/>
            </a:endParaRPr>
          </a:p>
          <a:p>
            <a:pPr algn="l"/>
            <a:endParaRPr lang="zh-CN" altLang="en-US" sz="3200" b="1" dirty="0">
              <a:latin typeface="+mn-ea"/>
            </a:endParaRPr>
          </a:p>
          <a:p>
            <a:pPr algn="l"/>
            <a:r>
              <a:rPr lang="en-US" altLang="zh-CN" sz="3200" b="1" dirty="0">
                <a:latin typeface="+mn-ea"/>
                <a:sym typeface="+mn-ea"/>
              </a:rPr>
              <a:t>             3</a:t>
            </a:r>
            <a:r>
              <a:rPr lang="zh-CN" altLang="en-US" sz="3200" b="1" dirty="0" smtClean="0">
                <a:latin typeface="+mn-ea"/>
                <a:sym typeface="+mn-ea"/>
              </a:rPr>
              <a:t>、大于</a:t>
            </a:r>
            <a:r>
              <a:rPr lang="en-US" altLang="zh-CN" sz="3200" b="1" dirty="0" smtClean="0">
                <a:latin typeface="+mn-ea"/>
                <a:sym typeface="+mn-ea"/>
              </a:rPr>
              <a:t>1</a:t>
            </a:r>
            <a:r>
              <a:rPr lang="zh-CN" altLang="en-US" sz="3200" b="1" dirty="0">
                <a:latin typeface="+mn-ea"/>
                <a:sym typeface="+mn-ea"/>
              </a:rPr>
              <a:t>的百分数</a:t>
            </a:r>
            <a:endParaRPr lang="zh-CN" altLang="en-US" sz="3200" b="1" dirty="0">
              <a:latin typeface="+mn-ea"/>
            </a:endParaRPr>
          </a:p>
          <a:p>
            <a:pPr algn="l"/>
            <a:endParaRPr lang="zh-CN" altLang="en-US" sz="3200" b="1" dirty="0">
              <a:latin typeface="+mn-ea"/>
            </a:endParaRPr>
          </a:p>
          <a:p>
            <a:pPr algn="l"/>
            <a:r>
              <a:rPr lang="en-US" altLang="zh-CN" sz="3200" b="1" dirty="0">
                <a:latin typeface="+mn-ea"/>
                <a:sym typeface="+mn-ea"/>
              </a:rPr>
              <a:t>                     </a:t>
            </a:r>
            <a:endParaRPr lang="zh-CN" altLang="en-US" sz="3200" b="1" dirty="0">
              <a:latin typeface="+mn-ea"/>
            </a:endParaRPr>
          </a:p>
          <a:p>
            <a:pPr algn="l"/>
            <a:r>
              <a:rPr lang="en-US" altLang="zh-CN" sz="3200" b="1" dirty="0">
                <a:latin typeface="+mn-ea"/>
                <a:sym typeface="+mn-ea"/>
              </a:rPr>
              <a:t>             4</a:t>
            </a:r>
            <a:r>
              <a:rPr lang="zh-CN" altLang="en-US" sz="3200" b="1" dirty="0">
                <a:latin typeface="+mn-ea"/>
                <a:sym typeface="+mn-ea"/>
              </a:rPr>
              <a:t>、十拿九稳</a:t>
            </a:r>
            <a:endParaRPr lang="zh-CN" altLang="en-US" sz="3200" b="1" dirty="0">
              <a:latin typeface="+mn-ea"/>
            </a:endParaRPr>
          </a:p>
          <a:p>
            <a:pPr algn="l"/>
            <a:endParaRPr lang="zh-CN" altLang="en-US" sz="3200" b="1" dirty="0">
              <a:latin typeface="+mn-ea"/>
            </a:endParaRPr>
          </a:p>
          <a:p>
            <a:pPr algn="l"/>
            <a:r>
              <a:rPr lang="en-US" altLang="zh-CN" sz="3200" b="1" dirty="0">
                <a:latin typeface="+mn-ea"/>
                <a:sym typeface="+mn-ea"/>
              </a:rPr>
              <a:t>             5</a:t>
            </a:r>
            <a:r>
              <a:rPr lang="zh-CN" altLang="en-US" sz="3200" b="1" dirty="0">
                <a:latin typeface="+mn-ea"/>
                <a:sym typeface="+mn-ea"/>
              </a:rPr>
              <a:t>、百里挑一</a:t>
            </a:r>
            <a:endParaRPr lang="zh-CN" altLang="en-US" sz="3200" b="1" dirty="0">
              <a:latin typeface="+mn-ea"/>
            </a:endParaRPr>
          </a:p>
          <a:p>
            <a:pPr algn="l"/>
            <a:endParaRPr lang="zh-CN" altLang="en-US" sz="3200" b="1" dirty="0">
              <a:latin typeface="+mn-ea"/>
            </a:endParaRPr>
          </a:p>
          <a:p>
            <a:pPr algn="l"/>
            <a:r>
              <a:rPr lang="en-US" altLang="zh-CN" sz="3200" b="1" dirty="0">
                <a:latin typeface="+mn-ea"/>
                <a:sym typeface="+mn-ea"/>
              </a:rPr>
              <a:t>             6</a:t>
            </a:r>
            <a:r>
              <a:rPr lang="zh-CN" altLang="en-US" sz="3200" b="1" dirty="0">
                <a:latin typeface="+mn-ea"/>
                <a:sym typeface="+mn-ea"/>
              </a:rPr>
              <a:t>、百发百中</a:t>
            </a:r>
            <a:endParaRPr lang="zh-CN" altLang="en-US" sz="3200" b="1" dirty="0">
              <a:latin typeface="+mn-ea"/>
            </a:endParaRPr>
          </a:p>
          <a:p>
            <a:pPr algn="l"/>
            <a:endParaRPr lang="zh-CN" altLang="en-US" sz="3200" b="1" dirty="0">
              <a:latin typeface="+mn-ea"/>
            </a:endParaRPr>
          </a:p>
          <a:p>
            <a:pPr algn="l"/>
            <a:r>
              <a:rPr lang="en-US" altLang="zh-CN" sz="2000" b="1" dirty="0">
                <a:latin typeface="+mn-ea"/>
                <a:sym typeface="+mn-ea"/>
              </a:rPr>
              <a:t>                     </a:t>
            </a:r>
            <a:endParaRPr lang="zh-CN" altLang="en-US" b="1" dirty="0">
              <a:latin typeface="+mn-ea"/>
            </a:endParaRPr>
          </a:p>
          <a:p>
            <a:pPr algn="l"/>
            <a:r>
              <a:rPr lang="en-US" altLang="zh-CN" b="1" dirty="0">
                <a:latin typeface="+mn-ea"/>
                <a:sym typeface="+mn-ea"/>
              </a:rPr>
              <a:t>                   </a:t>
            </a:r>
            <a:endParaRPr lang="zh-CN" altLang="en-US" b="1" dirty="0">
              <a:latin typeface="+mn-ea"/>
            </a:endParaRPr>
          </a:p>
          <a:p>
            <a:pPr algn="l"/>
            <a:endParaRPr lang="zh-CN" altLang="en-US" b="1" dirty="0">
              <a:latin typeface="+mn-ea"/>
            </a:endParaRPr>
          </a:p>
          <a:p>
            <a:pPr algn="l"/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对象 4">
            <a:hlinkClick r:id="" action="ppaction://ole?verb=0"/>
          </p:cNvPr>
          <p:cNvGraphicFramePr>
            <a:graphicFrameLocks/>
          </p:cNvGraphicFramePr>
          <p:nvPr/>
        </p:nvGraphicFramePr>
        <p:xfrm>
          <a:off x="4641850" y="1017905"/>
          <a:ext cx="393700" cy="574675"/>
        </p:xfrm>
        <a:graphic>
          <a:graphicData uri="http://schemas.openxmlformats.org/presentationml/2006/ole">
            <p:oleObj spid="_x0000_s4098" r:id="rId3" imgW="279360" imgH="393480" progId="">
              <p:embed/>
            </p:oleObj>
          </a:graphicData>
        </a:graphic>
      </p:graphicFrame>
      <p:graphicFrame>
        <p:nvGraphicFramePr>
          <p:cNvPr id="2" name="对象 1">
            <a:hlinkClick r:id="" action="ppaction://ole?verb=0"/>
          </p:cNvPr>
          <p:cNvGraphicFramePr>
            <a:graphicFrameLocks/>
          </p:cNvGraphicFramePr>
          <p:nvPr/>
        </p:nvGraphicFramePr>
        <p:xfrm>
          <a:off x="2766060" y="1017905"/>
          <a:ext cx="553085" cy="574040"/>
        </p:xfrm>
        <a:graphic>
          <a:graphicData uri="http://schemas.openxmlformats.org/presentationml/2006/ole">
            <p:oleObj spid="_x0000_s4097" r:id="rId4" imgW="279360" imgH="393480" progId="">
              <p:embed/>
            </p:oleObj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323340" y="1120775"/>
            <a:ext cx="4940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1</a:t>
            </a:r>
            <a:r>
              <a:rPr lang="zh-CN" altLang="en-US" b="1" dirty="0"/>
              <a:t>、一块布长 </a:t>
            </a:r>
            <a:r>
              <a:rPr lang="zh-CN" altLang="en-US" dirty="0"/>
              <a:t>       </a:t>
            </a:r>
            <a:r>
              <a:rPr lang="zh-CN" altLang="en-US" b="1" dirty="0"/>
              <a:t> 米，用去它的        </a:t>
            </a:r>
            <a:endParaRPr lang="en-US" altLang="zh-CN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1008380" y="461010"/>
            <a:ext cx="654240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/>
              <a:t>读信息，说一说哪些分数可以写成百分数的形式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405755" y="1008380"/>
            <a:ext cx="1437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(85%)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178560" y="1821180"/>
            <a:ext cx="4765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</a:t>
            </a:r>
            <a:r>
              <a:rPr lang="en-US" altLang="zh-CN" b="1"/>
              <a:t>2</a:t>
            </a:r>
            <a:r>
              <a:rPr lang="zh-CN" altLang="en-US" b="1"/>
              <a:t>、在全国每年意外死亡统计中，车祸约占</a:t>
            </a:r>
          </a:p>
        </p:txBody>
      </p:sp>
      <p:graphicFrame>
        <p:nvGraphicFramePr>
          <p:cNvPr id="11" name="对象 10">
            <a:hlinkClick r:id="" action="ppaction://ole?verb=0"/>
          </p:cNvPr>
          <p:cNvGraphicFramePr>
            <a:graphicFrameLocks/>
          </p:cNvGraphicFramePr>
          <p:nvPr/>
        </p:nvGraphicFramePr>
        <p:xfrm>
          <a:off x="5764530" y="1645920"/>
          <a:ext cx="662305" cy="650875"/>
        </p:xfrm>
        <a:graphic>
          <a:graphicData uri="http://schemas.openxmlformats.org/presentationml/2006/ole">
            <p:oleObj spid="_x0000_s4100" r:id="rId5" imgW="279360" imgH="393480" progId="">
              <p:embed/>
            </p:oleObj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6511925" y="1821180"/>
            <a:ext cx="17862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（</a:t>
            </a:r>
            <a:r>
              <a:rPr lang="en-US" altLang="zh-CN" sz="3200" b="1">
                <a:solidFill>
                  <a:srgbClr val="FF0000"/>
                </a:solidFill>
              </a:rPr>
              <a:t>37%</a:t>
            </a:r>
            <a:r>
              <a:rPr lang="zh-CN" altLang="en-US" sz="3200">
                <a:solidFill>
                  <a:srgbClr val="FF0000"/>
                </a:solidFill>
              </a:rPr>
              <a:t>）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323340" y="2296795"/>
            <a:ext cx="512381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b="1"/>
          </a:p>
          <a:p>
            <a:r>
              <a:rPr lang="en-US" altLang="zh-CN" b="1"/>
              <a:t>3</a:t>
            </a:r>
            <a:r>
              <a:rPr lang="zh-CN" altLang="en-US" b="1"/>
              <a:t>、我国某地六月降水量为             毫米</a:t>
            </a:r>
          </a:p>
        </p:txBody>
      </p:sp>
      <p:graphicFrame>
        <p:nvGraphicFramePr>
          <p:cNvPr id="15" name="对象 14">
            <a:hlinkClick r:id="" action="ppaction://ole?verb=0"/>
          </p:cNvPr>
          <p:cNvGraphicFramePr>
            <a:graphicFrameLocks/>
          </p:cNvGraphicFramePr>
          <p:nvPr/>
        </p:nvGraphicFramePr>
        <p:xfrm>
          <a:off x="4123690" y="2394585"/>
          <a:ext cx="626745" cy="641985"/>
        </p:xfrm>
        <a:graphic>
          <a:graphicData uri="http://schemas.openxmlformats.org/presentationml/2006/ole">
            <p:oleObj spid="_x0000_s4102" r:id="rId6" imgW="279360" imgH="393480" progId="">
              <p:embed/>
            </p:oleObj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1322705" y="2809875"/>
            <a:ext cx="6228080" cy="1465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b="1"/>
          </a:p>
          <a:p>
            <a:endParaRPr lang="en-US" altLang="zh-CN" b="1"/>
          </a:p>
          <a:p>
            <a:r>
              <a:rPr lang="en-US" altLang="zh-CN" b="1"/>
              <a:t>4</a:t>
            </a:r>
            <a:r>
              <a:rPr lang="zh-CN" altLang="en-US" b="1"/>
              <a:t>、我国的人口约占世界人口的            ，                        但人均</a:t>
            </a:r>
          </a:p>
          <a:p>
            <a:endParaRPr lang="zh-CN" altLang="en-US" b="1"/>
          </a:p>
          <a:p>
            <a:r>
              <a:rPr lang="zh-CN" altLang="en-US" b="1"/>
              <a:t>水资源占有量只有世界人均占有量的      </a:t>
            </a:r>
          </a:p>
        </p:txBody>
      </p:sp>
      <p:graphicFrame>
        <p:nvGraphicFramePr>
          <p:cNvPr id="17" name="对象 16">
            <a:hlinkClick r:id="" action="ppaction://ole?verb=0"/>
          </p:cNvPr>
          <p:cNvGraphicFramePr>
            <a:graphicFrameLocks/>
          </p:cNvGraphicFramePr>
          <p:nvPr/>
        </p:nvGraphicFramePr>
        <p:xfrm>
          <a:off x="4541520" y="3155315"/>
          <a:ext cx="594360" cy="786130"/>
        </p:xfrm>
        <a:graphic>
          <a:graphicData uri="http://schemas.openxmlformats.org/presentationml/2006/ole">
            <p:oleObj spid="_x0000_s4103" r:id="rId7" imgW="279360" imgH="393480" progId="">
              <p:embed/>
            </p:oleObj>
          </a:graphicData>
        </a:graphic>
      </p:graphicFrame>
      <p:graphicFrame>
        <p:nvGraphicFramePr>
          <p:cNvPr id="18" name="对象 17">
            <a:hlinkClick r:id="" action="ppaction://ole?verb=0"/>
          </p:cNvPr>
          <p:cNvGraphicFramePr>
            <a:graphicFrameLocks/>
          </p:cNvGraphicFramePr>
          <p:nvPr/>
        </p:nvGraphicFramePr>
        <p:xfrm>
          <a:off x="5139055" y="3732530"/>
          <a:ext cx="625475" cy="621030"/>
        </p:xfrm>
        <a:graphic>
          <a:graphicData uri="http://schemas.openxmlformats.org/presentationml/2006/ole">
            <p:oleObj spid="_x0000_s4104" r:id="rId8" imgW="279360" imgH="393480" progId="">
              <p:embed/>
            </p:oleObj>
          </a:graphicData>
        </a:graphic>
      </p:graphicFrame>
      <p:sp>
        <p:nvSpPr>
          <p:cNvPr id="19" name="文本框 18"/>
          <p:cNvSpPr txBox="1"/>
          <p:nvPr/>
        </p:nvSpPr>
        <p:spPr>
          <a:xfrm>
            <a:off x="5288915" y="2939415"/>
            <a:ext cx="1223010" cy="85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           </a:t>
            </a:r>
            <a:r>
              <a:rPr lang="zh-CN" altLang="en-US" b="1">
                <a:solidFill>
                  <a:srgbClr val="FF0000"/>
                </a:solidFill>
              </a:rPr>
              <a:t>（</a:t>
            </a:r>
            <a:r>
              <a:rPr lang="en-US" altLang="zh-CN" sz="3200" b="1">
                <a:solidFill>
                  <a:srgbClr val="FF0000"/>
                </a:solidFill>
              </a:rPr>
              <a:t>22%</a:t>
            </a:r>
            <a:r>
              <a:rPr lang="zh-CN" altLang="en-US" b="1">
                <a:solidFill>
                  <a:srgbClr val="FF0000"/>
                </a:solidFill>
              </a:rPr>
              <a:t>）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764530" y="3732530"/>
            <a:ext cx="14662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（</a:t>
            </a:r>
            <a:r>
              <a:rPr lang="en-US" altLang="zh-CN" sz="3200" b="1">
                <a:solidFill>
                  <a:srgbClr val="FF0000"/>
                </a:solidFill>
              </a:rPr>
              <a:t>25%</a:t>
            </a:r>
            <a:r>
              <a:rPr lang="zh-CN" altLang="en-US" sz="3200">
                <a:solidFill>
                  <a:srgbClr val="FF0000"/>
                </a:solidFill>
              </a:rPr>
              <a:t>）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323340" y="3941445"/>
            <a:ext cx="4667885" cy="119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b="1"/>
          </a:p>
          <a:p>
            <a:endParaRPr lang="en-US" altLang="zh-CN" b="1"/>
          </a:p>
          <a:p>
            <a:endParaRPr lang="en-US" altLang="zh-CN" b="1"/>
          </a:p>
          <a:p>
            <a:r>
              <a:rPr lang="en-US" altLang="zh-CN" b="1"/>
              <a:t>5</a:t>
            </a:r>
            <a:r>
              <a:rPr lang="zh-CN" altLang="en-US" b="1"/>
              <a:t>、今天六一班的出勤率是 </a:t>
            </a:r>
          </a:p>
        </p:txBody>
      </p:sp>
      <p:graphicFrame>
        <p:nvGraphicFramePr>
          <p:cNvPr id="24" name="对象 23">
            <a:hlinkClick r:id="" action="ppaction://ole?verb=0"/>
          </p:cNvPr>
          <p:cNvGraphicFramePr>
            <a:graphicFrameLocks/>
          </p:cNvGraphicFramePr>
          <p:nvPr/>
        </p:nvGraphicFramePr>
        <p:xfrm>
          <a:off x="4123055" y="4511675"/>
          <a:ext cx="626745" cy="734060"/>
        </p:xfrm>
        <a:graphic>
          <a:graphicData uri="http://schemas.openxmlformats.org/presentationml/2006/ole">
            <p:oleObj spid="_x0000_s4105" name="公式" r:id="rId9" imgW="279360" imgH="393480" progId="">
              <p:embed/>
            </p:oleObj>
          </a:graphicData>
        </a:graphic>
      </p:graphicFrame>
      <p:sp>
        <p:nvSpPr>
          <p:cNvPr id="25" name="文本框 24"/>
          <p:cNvSpPr txBox="1"/>
          <p:nvPr/>
        </p:nvSpPr>
        <p:spPr>
          <a:xfrm>
            <a:off x="5001895" y="4620895"/>
            <a:ext cx="18408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（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96%</a:t>
            </a:r>
            <a:r>
              <a:rPr lang="zh-CN" altLang="en-US" dirty="0">
                <a:solidFill>
                  <a:srgbClr val="FF0000"/>
                </a:solidFill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2230" y="252730"/>
            <a:ext cx="11888470" cy="457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同学们我们写了这么多的百分数，你能说说百分数和分数的相同点和不同点吗？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335" y="1396365"/>
            <a:ext cx="12023725" cy="3749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相同点：</a:t>
            </a:r>
          </a:p>
          <a:p>
            <a:r>
              <a:rPr lang="zh-CN" altLang="en-US" sz="2400">
                <a:solidFill>
                  <a:srgbClr val="FF0000"/>
                </a:solidFill>
              </a:rPr>
              <a:t>        ⑴  都可以表示两个数的关系（分率、倍率、比）</a:t>
            </a:r>
          </a:p>
          <a:p>
            <a:r>
              <a:rPr lang="zh-CN" altLang="en-US" sz="2400">
                <a:solidFill>
                  <a:srgbClr val="FF0000"/>
                </a:solidFill>
              </a:rPr>
              <a:t>        ⑵  都有分子和分母。</a:t>
            </a:r>
          </a:p>
          <a:p>
            <a:r>
              <a:rPr lang="zh-CN" altLang="en-US" sz="2400">
                <a:solidFill>
                  <a:srgbClr val="FF0000"/>
                </a:solidFill>
              </a:rPr>
              <a:t>不同点：</a:t>
            </a:r>
          </a:p>
          <a:p>
            <a:r>
              <a:rPr lang="zh-CN" altLang="en-US" sz="2400">
                <a:solidFill>
                  <a:srgbClr val="FF0000"/>
                </a:solidFill>
              </a:rPr>
              <a:t>      （1）百分数的分母都是100，而分数的分母是（除了0）的任意整数。</a:t>
            </a:r>
          </a:p>
          <a:p>
            <a:r>
              <a:rPr lang="zh-CN" altLang="en-US" sz="2400">
                <a:solidFill>
                  <a:srgbClr val="FF0000"/>
                </a:solidFill>
              </a:rPr>
              <a:t>      （2）分数可以约分，化成最简分数；而百分数不可以约分、</a:t>
            </a:r>
          </a:p>
          <a:p>
            <a:r>
              <a:rPr lang="zh-CN" altLang="en-US" sz="2400">
                <a:solidFill>
                  <a:srgbClr val="FF0000"/>
                </a:solidFill>
              </a:rPr>
              <a:t>      （3）百分数的分子可以是整数也可以是小数；分数的分子一般不写成小数而是用整数表示</a:t>
            </a:r>
          </a:p>
          <a:p>
            <a:r>
              <a:rPr lang="zh-CN" altLang="en-US" sz="2400">
                <a:solidFill>
                  <a:srgbClr val="FF0000"/>
                </a:solidFill>
              </a:rPr>
              <a:t>      （4）分数既可以表示一个数量，也可以表示两个数的关系（分率、倍率、比）；百分数只表示两个数的关系，所以它的后面不能写单位名称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图片 6145" descr="N001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643" y="6668"/>
            <a:ext cx="839787" cy="1125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文本框 6147"/>
          <p:cNvSpPr txBox="1"/>
          <p:nvPr/>
        </p:nvSpPr>
        <p:spPr>
          <a:xfrm>
            <a:off x="1319530" y="257175"/>
            <a:ext cx="4752975" cy="6248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5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35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、读出下面各百分数。</a:t>
            </a:r>
          </a:p>
        </p:txBody>
      </p:sp>
      <p:grpSp>
        <p:nvGrpSpPr>
          <p:cNvPr id="6149" name="组合 6148"/>
          <p:cNvGrpSpPr/>
          <p:nvPr/>
        </p:nvGrpSpPr>
        <p:grpSpPr>
          <a:xfrm>
            <a:off x="1847850" y="1196975"/>
            <a:ext cx="7129463" cy="625475"/>
            <a:chOff x="0" y="0"/>
            <a:chExt cx="4491" cy="394"/>
          </a:xfrm>
        </p:grpSpPr>
        <p:sp>
          <p:nvSpPr>
            <p:cNvPr id="5125" name="文本框 6149"/>
            <p:cNvSpPr txBox="1"/>
            <p:nvPr/>
          </p:nvSpPr>
          <p:spPr>
            <a:xfrm>
              <a:off x="0" y="0"/>
              <a:ext cx="4491" cy="39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35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 </a:t>
              </a:r>
              <a:r>
                <a:rPr lang="en-US" altLang="zh-CN" sz="35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⑴  </a:t>
              </a:r>
              <a:r>
                <a:rPr lang="en-US" altLang="zh-CN" sz="3500">
                  <a:solidFill>
                    <a:schemeClr val="bg1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5</a:t>
              </a:r>
              <a:r>
                <a:rPr lang="zh-CN" altLang="en-US" sz="35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％ 读作</a:t>
              </a:r>
              <a:r>
                <a:rPr lang="en-US" altLang="zh-CN" sz="35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:</a:t>
              </a:r>
              <a:r>
                <a:rPr lang="zh-CN" altLang="en-US" sz="35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                                   </a:t>
              </a:r>
            </a:p>
          </p:txBody>
        </p:sp>
        <p:sp>
          <p:nvSpPr>
            <p:cNvPr id="5126" name="直接连接符 6150"/>
            <p:cNvSpPr/>
            <p:nvPr/>
          </p:nvSpPr>
          <p:spPr>
            <a:xfrm>
              <a:off x="1724" y="318"/>
              <a:ext cx="2222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6152" name="文本框 6151"/>
          <p:cNvSpPr txBox="1"/>
          <p:nvPr/>
        </p:nvSpPr>
        <p:spPr>
          <a:xfrm>
            <a:off x="4908550" y="1076643"/>
            <a:ext cx="2268538" cy="6248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500" b="1"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  <a:r>
              <a:rPr lang="zh-CN" altLang="en-US" sz="3500" b="1">
                <a:solidFill>
                  <a:srgbClr val="FFFF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百分之五</a:t>
            </a:r>
          </a:p>
        </p:txBody>
      </p:sp>
      <p:grpSp>
        <p:nvGrpSpPr>
          <p:cNvPr id="6153" name="组合 6152"/>
          <p:cNvGrpSpPr/>
          <p:nvPr/>
        </p:nvGrpSpPr>
        <p:grpSpPr>
          <a:xfrm>
            <a:off x="1847850" y="2276475"/>
            <a:ext cx="7597775" cy="625475"/>
            <a:chOff x="0" y="0"/>
            <a:chExt cx="4786" cy="394"/>
          </a:xfrm>
        </p:grpSpPr>
        <p:sp>
          <p:nvSpPr>
            <p:cNvPr id="5129" name="文本框 6153"/>
            <p:cNvSpPr txBox="1"/>
            <p:nvPr/>
          </p:nvSpPr>
          <p:spPr>
            <a:xfrm>
              <a:off x="0" y="0"/>
              <a:ext cx="4786" cy="39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35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 </a:t>
              </a:r>
              <a:r>
                <a:rPr lang="en-US" altLang="zh-CN" sz="35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⑵  </a:t>
              </a:r>
              <a:r>
                <a:rPr lang="en-US" altLang="zh-CN" sz="3500">
                  <a:solidFill>
                    <a:schemeClr val="bg1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68</a:t>
              </a:r>
              <a:r>
                <a:rPr lang="zh-CN" altLang="en-US" sz="35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％读作</a:t>
              </a:r>
              <a:r>
                <a:rPr lang="en-US" altLang="zh-CN" sz="35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:</a:t>
              </a:r>
              <a:r>
                <a:rPr lang="zh-CN" altLang="en-US" sz="35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                                   </a:t>
              </a:r>
            </a:p>
          </p:txBody>
        </p:sp>
        <p:sp>
          <p:nvSpPr>
            <p:cNvPr id="5130" name="直接连接符 6154"/>
            <p:cNvSpPr/>
            <p:nvPr/>
          </p:nvSpPr>
          <p:spPr>
            <a:xfrm>
              <a:off x="1793" y="318"/>
              <a:ext cx="2222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6156" name="文本框 6155"/>
          <p:cNvSpPr txBox="1"/>
          <p:nvPr/>
        </p:nvSpPr>
        <p:spPr>
          <a:xfrm>
            <a:off x="4908550" y="2251075"/>
            <a:ext cx="3097213" cy="6248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500" b="1"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  <a:r>
              <a:rPr lang="zh-CN" altLang="en-US" sz="3500" b="1">
                <a:solidFill>
                  <a:srgbClr val="FFFF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百分之六十八</a:t>
            </a:r>
          </a:p>
        </p:txBody>
      </p:sp>
      <p:grpSp>
        <p:nvGrpSpPr>
          <p:cNvPr id="6157" name="组合 6156"/>
          <p:cNvGrpSpPr/>
          <p:nvPr/>
        </p:nvGrpSpPr>
        <p:grpSpPr>
          <a:xfrm>
            <a:off x="1847850" y="3284538"/>
            <a:ext cx="7597775" cy="625475"/>
            <a:chOff x="0" y="0"/>
            <a:chExt cx="4786" cy="394"/>
          </a:xfrm>
        </p:grpSpPr>
        <p:sp>
          <p:nvSpPr>
            <p:cNvPr id="5133" name="文本框 6157"/>
            <p:cNvSpPr txBox="1"/>
            <p:nvPr/>
          </p:nvSpPr>
          <p:spPr>
            <a:xfrm>
              <a:off x="0" y="0"/>
              <a:ext cx="4786" cy="39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35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 </a:t>
              </a:r>
              <a:r>
                <a:rPr lang="en-US" altLang="zh-CN" sz="35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⑶  </a:t>
              </a:r>
              <a:r>
                <a:rPr lang="en-US" altLang="zh-CN" sz="3500">
                  <a:solidFill>
                    <a:schemeClr val="bg1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0.37</a:t>
              </a:r>
              <a:r>
                <a:rPr lang="zh-CN" altLang="en-US" sz="35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％读作</a:t>
              </a:r>
              <a:r>
                <a:rPr lang="en-US" altLang="zh-CN" sz="35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:</a:t>
              </a:r>
              <a:r>
                <a:rPr lang="zh-CN" altLang="en-US" sz="35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                                   </a:t>
              </a:r>
            </a:p>
          </p:txBody>
        </p:sp>
        <p:sp>
          <p:nvSpPr>
            <p:cNvPr id="5134" name="直接连接符 6158"/>
            <p:cNvSpPr/>
            <p:nvPr/>
          </p:nvSpPr>
          <p:spPr>
            <a:xfrm>
              <a:off x="2064" y="318"/>
              <a:ext cx="2222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6160" name="文本框 6159"/>
          <p:cNvSpPr txBox="1"/>
          <p:nvPr/>
        </p:nvSpPr>
        <p:spPr>
          <a:xfrm>
            <a:off x="5053013" y="3284538"/>
            <a:ext cx="3455987" cy="6248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500" b="1"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  <a:r>
              <a:rPr lang="zh-CN" altLang="en-US" sz="3500" b="1">
                <a:solidFill>
                  <a:srgbClr val="FFFF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百分之零点三七</a:t>
            </a:r>
          </a:p>
        </p:txBody>
      </p:sp>
      <p:grpSp>
        <p:nvGrpSpPr>
          <p:cNvPr id="6161" name="组合 6160"/>
          <p:cNvGrpSpPr/>
          <p:nvPr/>
        </p:nvGrpSpPr>
        <p:grpSpPr>
          <a:xfrm>
            <a:off x="1919288" y="4365625"/>
            <a:ext cx="7597775" cy="625475"/>
            <a:chOff x="0" y="0"/>
            <a:chExt cx="4786" cy="394"/>
          </a:xfrm>
        </p:grpSpPr>
        <p:sp>
          <p:nvSpPr>
            <p:cNvPr id="5137" name="文本框 6161"/>
            <p:cNvSpPr txBox="1"/>
            <p:nvPr/>
          </p:nvSpPr>
          <p:spPr>
            <a:xfrm>
              <a:off x="0" y="0"/>
              <a:ext cx="4786" cy="39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35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 </a:t>
              </a:r>
              <a:r>
                <a:rPr lang="en-US" altLang="zh-CN" sz="35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⑷  </a:t>
              </a:r>
              <a:r>
                <a:rPr lang="en-US" altLang="zh-CN" sz="3500">
                  <a:solidFill>
                    <a:schemeClr val="bg1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200</a:t>
              </a:r>
              <a:r>
                <a:rPr lang="zh-CN" altLang="en-US" sz="35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％读作</a:t>
              </a:r>
              <a:r>
                <a:rPr lang="en-US" altLang="zh-CN" sz="35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:</a:t>
              </a:r>
              <a:r>
                <a:rPr lang="zh-CN" altLang="en-US" sz="35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                                  </a:t>
              </a:r>
            </a:p>
          </p:txBody>
        </p:sp>
        <p:sp>
          <p:nvSpPr>
            <p:cNvPr id="5138" name="直接连接符 6162"/>
            <p:cNvSpPr/>
            <p:nvPr/>
          </p:nvSpPr>
          <p:spPr>
            <a:xfrm>
              <a:off x="1951" y="318"/>
              <a:ext cx="2222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6164" name="文本框 6163"/>
          <p:cNvSpPr txBox="1"/>
          <p:nvPr/>
        </p:nvSpPr>
        <p:spPr>
          <a:xfrm>
            <a:off x="5305425" y="4364038"/>
            <a:ext cx="2844800" cy="6248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500" b="1"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  <a:r>
              <a:rPr lang="zh-CN" altLang="en-US" sz="3500" b="1">
                <a:solidFill>
                  <a:srgbClr val="FFFF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百分之二百</a:t>
            </a:r>
          </a:p>
        </p:txBody>
      </p:sp>
      <p:grpSp>
        <p:nvGrpSpPr>
          <p:cNvPr id="6165" name="组合 6164"/>
          <p:cNvGrpSpPr/>
          <p:nvPr/>
        </p:nvGrpSpPr>
        <p:grpSpPr>
          <a:xfrm>
            <a:off x="1881188" y="5445125"/>
            <a:ext cx="8786812" cy="625475"/>
            <a:chOff x="0" y="0"/>
            <a:chExt cx="5535" cy="394"/>
          </a:xfrm>
        </p:grpSpPr>
        <p:sp>
          <p:nvSpPr>
            <p:cNvPr id="5141" name="文本框 6165"/>
            <p:cNvSpPr txBox="1"/>
            <p:nvPr/>
          </p:nvSpPr>
          <p:spPr>
            <a:xfrm>
              <a:off x="0" y="0"/>
              <a:ext cx="5535" cy="39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35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 </a:t>
              </a:r>
              <a:r>
                <a:rPr lang="en-US" altLang="zh-CN" sz="35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⑸  </a:t>
              </a:r>
              <a:r>
                <a:rPr lang="en-US" altLang="zh-CN" sz="3500">
                  <a:solidFill>
                    <a:schemeClr val="bg1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246.5</a:t>
              </a:r>
              <a:r>
                <a:rPr lang="zh-CN" altLang="en-US" sz="35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％读作</a:t>
              </a:r>
              <a:r>
                <a:rPr lang="en-US" altLang="zh-CN" sz="35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:</a:t>
              </a:r>
              <a:r>
                <a:rPr lang="zh-CN" altLang="en-US" sz="35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                                            </a:t>
              </a:r>
            </a:p>
          </p:txBody>
        </p:sp>
        <p:sp>
          <p:nvSpPr>
            <p:cNvPr id="5142" name="直接连接符 6166"/>
            <p:cNvSpPr/>
            <p:nvPr/>
          </p:nvSpPr>
          <p:spPr>
            <a:xfrm>
              <a:off x="2111" y="318"/>
              <a:ext cx="2993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6168" name="文本框 6167"/>
          <p:cNvSpPr txBox="1"/>
          <p:nvPr/>
        </p:nvSpPr>
        <p:spPr>
          <a:xfrm>
            <a:off x="5519738" y="5445125"/>
            <a:ext cx="4826000" cy="6248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500" b="1"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  <a:r>
              <a:rPr lang="zh-CN" altLang="en-US" sz="3500" b="1">
                <a:solidFill>
                  <a:srgbClr val="FFFF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百分之二百四十六点五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2" grpId="0"/>
      <p:bldP spid="6156" grpId="0"/>
      <p:bldP spid="6160" grpId="0"/>
      <p:bldP spid="6164" grpId="0"/>
      <p:bldP spid="616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9217" descr="N001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948" y="-2857"/>
            <a:ext cx="839787" cy="1125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9219"/>
          <p:cNvSpPr txBox="1"/>
          <p:nvPr/>
        </p:nvSpPr>
        <p:spPr>
          <a:xfrm>
            <a:off x="1231265" y="247650"/>
            <a:ext cx="4752975" cy="6248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5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zh-CN" sz="35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35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写出下面各百分数。</a:t>
            </a:r>
          </a:p>
        </p:txBody>
      </p:sp>
      <p:grpSp>
        <p:nvGrpSpPr>
          <p:cNvPr id="9222" name="组合 9221"/>
          <p:cNvGrpSpPr/>
          <p:nvPr/>
        </p:nvGrpSpPr>
        <p:grpSpPr>
          <a:xfrm>
            <a:off x="1656080" y="1748155"/>
            <a:ext cx="8310880" cy="624843"/>
            <a:chOff x="-30" y="-274"/>
            <a:chExt cx="5307" cy="831"/>
          </a:xfrm>
        </p:grpSpPr>
        <p:sp>
          <p:nvSpPr>
            <p:cNvPr id="8198" name="文本框 9222"/>
            <p:cNvSpPr txBox="1"/>
            <p:nvPr/>
          </p:nvSpPr>
          <p:spPr>
            <a:xfrm>
              <a:off x="-30" y="-274"/>
              <a:ext cx="5307" cy="8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35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 </a:t>
              </a:r>
              <a:r>
                <a:rPr lang="en-US" altLang="zh-CN" sz="35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⑴  </a:t>
              </a:r>
              <a:r>
                <a:rPr lang="zh-CN" altLang="en-US" sz="3500" b="1">
                  <a:solidFill>
                    <a:schemeClr val="bg1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百分之四十 </a:t>
              </a:r>
              <a:r>
                <a:rPr lang="zh-CN" altLang="en-US" sz="35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写作                   </a:t>
              </a:r>
            </a:p>
          </p:txBody>
        </p:sp>
        <p:sp>
          <p:nvSpPr>
            <p:cNvPr id="8199" name="直接连接符 9223"/>
            <p:cNvSpPr/>
            <p:nvPr/>
          </p:nvSpPr>
          <p:spPr>
            <a:xfrm>
              <a:off x="2631" y="318"/>
              <a:ext cx="1179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9225" name="文本框 9224"/>
          <p:cNvSpPr txBox="1"/>
          <p:nvPr/>
        </p:nvSpPr>
        <p:spPr>
          <a:xfrm>
            <a:off x="6167120" y="1676400"/>
            <a:ext cx="1512888" cy="6248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500">
                <a:solidFill>
                  <a:srgbClr val="FFFF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40</a:t>
            </a:r>
            <a:r>
              <a:rPr lang="zh-CN" altLang="en-US" sz="3500" b="1">
                <a:solidFill>
                  <a:srgbClr val="FFFF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％</a:t>
            </a:r>
            <a:r>
              <a:rPr lang="zh-CN" altLang="en-US" sz="3500" b="1"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</a:p>
        </p:txBody>
      </p:sp>
      <p:grpSp>
        <p:nvGrpSpPr>
          <p:cNvPr id="9226" name="组合 9225"/>
          <p:cNvGrpSpPr/>
          <p:nvPr/>
        </p:nvGrpSpPr>
        <p:grpSpPr>
          <a:xfrm>
            <a:off x="1703705" y="2641600"/>
            <a:ext cx="8291830" cy="624633"/>
            <a:chOff x="0" y="-209"/>
            <a:chExt cx="5307" cy="722"/>
          </a:xfrm>
        </p:grpSpPr>
        <p:sp>
          <p:nvSpPr>
            <p:cNvPr id="8202" name="文本框 9226"/>
            <p:cNvSpPr txBox="1"/>
            <p:nvPr/>
          </p:nvSpPr>
          <p:spPr>
            <a:xfrm>
              <a:off x="0" y="-209"/>
              <a:ext cx="5307" cy="7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35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 </a:t>
              </a:r>
              <a:r>
                <a:rPr lang="en-US" altLang="zh-CN" sz="35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⑵  </a:t>
              </a:r>
              <a:r>
                <a:rPr lang="zh-CN" altLang="en-US" sz="3500" b="1">
                  <a:solidFill>
                    <a:schemeClr val="bg1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百分之十九 </a:t>
              </a:r>
              <a:r>
                <a:rPr lang="zh-CN" altLang="en-US" sz="35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写作                   </a:t>
              </a:r>
            </a:p>
          </p:txBody>
        </p:sp>
        <p:sp>
          <p:nvSpPr>
            <p:cNvPr id="8203" name="直接连接符 9227"/>
            <p:cNvSpPr/>
            <p:nvPr/>
          </p:nvSpPr>
          <p:spPr>
            <a:xfrm>
              <a:off x="2631" y="318"/>
              <a:ext cx="1179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9229" name="组合 9228"/>
          <p:cNvGrpSpPr/>
          <p:nvPr/>
        </p:nvGrpSpPr>
        <p:grpSpPr>
          <a:xfrm>
            <a:off x="1685925" y="3481705"/>
            <a:ext cx="8742680" cy="624509"/>
            <a:chOff x="-11" y="-211"/>
            <a:chExt cx="5556" cy="690"/>
          </a:xfrm>
        </p:grpSpPr>
        <p:sp>
          <p:nvSpPr>
            <p:cNvPr id="8205" name="文本框 9229"/>
            <p:cNvSpPr txBox="1"/>
            <p:nvPr/>
          </p:nvSpPr>
          <p:spPr>
            <a:xfrm>
              <a:off x="-11" y="-211"/>
              <a:ext cx="5556" cy="6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35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 </a:t>
              </a:r>
              <a:r>
                <a:rPr lang="en-US" altLang="zh-CN" sz="35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⑶  </a:t>
              </a:r>
              <a:r>
                <a:rPr lang="zh-CN" altLang="en-US" sz="3500" b="1">
                  <a:solidFill>
                    <a:schemeClr val="bg1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百分之一百零二点五 </a:t>
              </a:r>
              <a:r>
                <a:rPr lang="zh-CN" altLang="en-US" sz="35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写作                   </a:t>
              </a:r>
            </a:p>
          </p:txBody>
        </p:sp>
        <p:sp>
          <p:nvSpPr>
            <p:cNvPr id="8206" name="直接连接符 9230"/>
            <p:cNvSpPr/>
            <p:nvPr/>
          </p:nvSpPr>
          <p:spPr>
            <a:xfrm>
              <a:off x="3765" y="318"/>
              <a:ext cx="1179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9234" name="文本框 9233"/>
          <p:cNvSpPr txBox="1"/>
          <p:nvPr/>
        </p:nvSpPr>
        <p:spPr>
          <a:xfrm>
            <a:off x="6167120" y="2472690"/>
            <a:ext cx="1512888" cy="6248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500">
                <a:solidFill>
                  <a:srgbClr val="FFFF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19</a:t>
            </a:r>
            <a:r>
              <a:rPr lang="zh-CN" altLang="en-US" sz="3500" b="1">
                <a:solidFill>
                  <a:srgbClr val="FFFF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％</a:t>
            </a:r>
            <a:r>
              <a:rPr lang="zh-CN" altLang="en-US" sz="3500" b="1"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</a:p>
        </p:txBody>
      </p:sp>
      <p:sp>
        <p:nvSpPr>
          <p:cNvPr id="9235" name="文本框 9234"/>
          <p:cNvSpPr txBox="1"/>
          <p:nvPr/>
        </p:nvSpPr>
        <p:spPr>
          <a:xfrm>
            <a:off x="7680008" y="3335338"/>
            <a:ext cx="1873250" cy="6248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500">
                <a:solidFill>
                  <a:srgbClr val="FFFF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102.5</a:t>
            </a:r>
            <a:r>
              <a:rPr lang="zh-CN" altLang="en-US" sz="3500" b="1">
                <a:solidFill>
                  <a:srgbClr val="FFFF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％</a:t>
            </a:r>
            <a:r>
              <a:rPr lang="zh-CN" altLang="en-US" sz="3500" b="1"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5" grpId="0"/>
      <p:bldP spid="9234" grpId="0"/>
      <p:bldP spid="92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32510" y="706120"/>
            <a:ext cx="35521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3</a:t>
            </a:r>
            <a:r>
              <a:rPr lang="zh-CN" altLang="en-US" sz="2400"/>
              <a:t>、辨别真假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41120" y="1313815"/>
            <a:ext cx="5772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1、      吨=50%吨。（             ）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341120" y="1990090"/>
            <a:ext cx="77114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2、百分数与分数的意义完全相同。（          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340485" y="2820035"/>
            <a:ext cx="78689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3、百分数的分数单位是 1％           （         ）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340485" y="3399155"/>
            <a:ext cx="9429750" cy="948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800"/>
          </a:p>
          <a:p>
            <a:r>
              <a:rPr lang="zh-CN" altLang="en-US" sz="2800"/>
              <a:t>4、 最大百分数的是 100％ ,最小的百分数是1％。</a:t>
            </a:r>
            <a:r>
              <a:rPr lang="zh-CN" altLang="en-US"/>
              <a:t>（          ）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437640" y="252095"/>
            <a:ext cx="335915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练习巩固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380865" y="1132205"/>
            <a:ext cx="43497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rgbClr val="FF0000"/>
                </a:solidFill>
                <a:cs typeface="Arial" panose="020B0604020202020204" pitchFamily="34" charset="0"/>
              </a:rPr>
              <a:t>×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421880" y="1955165"/>
            <a:ext cx="64643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cs typeface="Arial" panose="020B0604020202020204" pitchFamily="34" charset="0"/>
              </a:rPr>
              <a:t>×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113905" y="2717165"/>
            <a:ext cx="83502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√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333230" y="3750310"/>
            <a:ext cx="38671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cs typeface="Arial" panose="020B0604020202020204" pitchFamily="34" charset="0"/>
              </a:rPr>
              <a:t>×</a:t>
            </a:r>
          </a:p>
        </p:txBody>
      </p:sp>
      <p:graphicFrame>
        <p:nvGraphicFramePr>
          <p:cNvPr id="12" name="对象 11">
            <a:hlinkClick r:id="" action="ppaction://ole?verb=0"/>
          </p:cNvPr>
          <p:cNvGraphicFramePr>
            <a:graphicFrameLocks/>
          </p:cNvGraphicFramePr>
          <p:nvPr/>
        </p:nvGraphicFramePr>
        <p:xfrm>
          <a:off x="1844040" y="1276985"/>
          <a:ext cx="500380" cy="532765"/>
        </p:xfrm>
        <a:graphic>
          <a:graphicData uri="http://schemas.openxmlformats.org/presentationml/2006/ole">
            <p:oleObj spid="_x0000_s1025" r:id="rId4" imgW="279360" imgH="393480" progId="">
              <p:embed/>
            </p:oleObj>
          </a:graphicData>
        </a:graphic>
      </p:graphicFrame>
    </p:spTree>
  </p:cSld>
  <p:clrMapOvr>
    <a:masterClrMapping/>
  </p:clrMapOvr>
  <p:transition>
    <p:sndAc>
      <p:stSnd>
        <p:snd r:embed="rId3" name="suctio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1114</Words>
  <Application>Microsoft Office PowerPoint</Application>
  <PresentationFormat>自定义</PresentationFormat>
  <Paragraphs>119</Paragraphs>
  <Slides>11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公式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48</cp:revision>
  <dcterms:created xsi:type="dcterms:W3CDTF">2016-11-15T10:09:00Z</dcterms:created>
  <dcterms:modified xsi:type="dcterms:W3CDTF">2017-03-14T02:47:53Z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