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8" r:id="rId2"/>
    <p:sldId id="256" r:id="rId3"/>
    <p:sldId id="273" r:id="rId4"/>
    <p:sldId id="277" r:id="rId5"/>
    <p:sldId id="257" r:id="rId6"/>
    <p:sldId id="258" r:id="rId7"/>
    <p:sldId id="269" r:id="rId8"/>
    <p:sldId id="259" r:id="rId9"/>
    <p:sldId id="260" r:id="rId10"/>
    <p:sldId id="261" r:id="rId11"/>
    <p:sldId id="270" r:id="rId12"/>
    <p:sldId id="274" r:id="rId13"/>
    <p:sldId id="275" r:id="rId14"/>
    <p:sldId id="276" r:id="rId15"/>
    <p:sldId id="265" r:id="rId16"/>
    <p:sldId id="272" r:id="rId17"/>
    <p:sldId id="266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CC"/>
    <a:srgbClr val="CC00CC"/>
    <a:srgbClr val="FF0000"/>
    <a:srgbClr val="035B18"/>
    <a:srgbClr val="CCCC00"/>
    <a:srgbClr val="0066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63D4-FE3D-44B9-805F-0B54887E0265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C47A4-2DCE-4B86-8C11-C82EF97149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87CB0-A206-482F-8CA8-9D4C8A887461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A583E-8139-4F83-B020-D0BEFAEBFD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7C41-6BF6-4ACA-8723-4868828AC34F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17566-D2EA-4EF8-BB18-8A34CDB4E9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B6935-711D-4056-BDF0-465E61A27793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5AFC0-5F10-4FF5-B760-2329BB0A83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60CAA-9188-48B6-9556-AB7ECED06F08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965AF-6DB2-472D-8709-47E992560D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47718-6E62-416F-BF98-697D4EDB1C4A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BB0F1-98E3-4A23-A713-C077A4B46B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294D0-D3EF-4FCB-A214-2C1AAD832C5E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70362-3B74-42D5-BC1A-7AF72CEEA8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DFC32-D28E-422F-8A11-76F18C93A013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98A3E-DF36-4B18-866B-9432A669D3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A1C45-93C4-4392-8D0C-537BB4B0FD58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30248-DEAE-4ED9-904A-3172CF770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631D2-B223-4FE5-9E43-6CEC15C2F78F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D8CC6-9A66-4955-9197-88277035BC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BF473-A21A-47C1-94D9-A17428DCC198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30C4A-88BE-497C-B767-6EBEA25405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EDF999-442A-4C44-BEE9-5C49A5EECE45}" type="datetimeFigureOut">
              <a:rPr lang="zh-CN" altLang="en-US"/>
              <a:pPr>
                <a:defRPr/>
              </a:pPr>
              <a:t>2016-3-29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5CCEDFC-A06D-46DD-8B64-DC1AD39A39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/>
          <a:cs typeface="微软雅黑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www.goodreads.com/author/show/84278.Booker_T_Washingto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hyperlink" Target="http://www.goodreads.com/author/show/6356.Barack_Obama" TargetMode="External"/><Relationship Id="rId4" Type="http://schemas.openxmlformats.org/officeDocument/2006/relationships/hyperlink" Target="http://www.goodreads.com/author/show/9883794.Hussein_Abdallah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285750" y="357188"/>
            <a:ext cx="7772400" cy="1470025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00125" y="23574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zh-CN" altLang="en-US" dirty="0"/>
          </a:p>
        </p:txBody>
      </p:sp>
      <p:pic>
        <p:nvPicPr>
          <p:cNvPr id="13319" name="Picture 7" descr="helping hand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179388" y="549275"/>
            <a:ext cx="65643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FF00"/>
                </a:solidFill>
              </a:rPr>
              <a:t>Let’s give him a hand.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23850" y="5805488"/>
            <a:ext cx="3629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CC"/>
                </a:solidFill>
              </a:rPr>
              <a:t>Unit 2 Grade 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cs typeface="+mj-cs"/>
              </a:rPr>
              <a:t>Match the beginnings and endings to make a summary of the story</a:t>
            </a:r>
            <a:endParaRPr lang="zh-CN" altLang="en-US" dirty="0">
              <a:cs typeface="+mj-cs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0" y="1857375"/>
            <a:ext cx="97155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2800" smtClean="0"/>
              <a:t>1.A man                    </a:t>
            </a:r>
            <a:r>
              <a:rPr lang="en-US" altLang="zh-CN" sz="2800" b="1" smtClean="0"/>
              <a:t> </a:t>
            </a:r>
            <a:r>
              <a:rPr lang="en-US" altLang="zh-CN" sz="2800" smtClean="0"/>
              <a:t>       a.want to help him.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2800" smtClean="0"/>
              <a:t>2.pete,Joel and Jess        b.but he doesn’t say “Thankyou.”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2800" smtClean="0"/>
              <a:t>3.Debbie thinks                c.needs help to start the car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2800" smtClean="0"/>
              <a:t>4.The car is heavy,but     d.that “Thank you”isn’t important.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2800" smtClean="0"/>
              <a:t>5.The man drives away   e.they push it and it starts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z="2800" smtClean="0"/>
              <a:t>6.Jess thinks                 f.that it’s the man’s problem,not hers.</a:t>
            </a:r>
          </a:p>
          <a:p>
            <a:pPr eaLnBrk="1" hangingPunct="1"/>
            <a:endParaRPr lang="en-US" altLang="zh-CN" smtClean="0"/>
          </a:p>
        </p:txBody>
      </p:sp>
      <p:cxnSp>
        <p:nvCxnSpPr>
          <p:cNvPr id="7" name="曲线连接符 6"/>
          <p:cNvCxnSpPr/>
          <p:nvPr/>
        </p:nvCxnSpPr>
        <p:spPr>
          <a:xfrm>
            <a:off x="1285875" y="2143125"/>
            <a:ext cx="2643188" cy="107156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曲线连接符 8"/>
          <p:cNvCxnSpPr/>
          <p:nvPr/>
        </p:nvCxnSpPr>
        <p:spPr>
          <a:xfrm flipV="1">
            <a:off x="2928938" y="2143125"/>
            <a:ext cx="1000125" cy="5715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曲线连接符 10"/>
          <p:cNvCxnSpPr/>
          <p:nvPr/>
        </p:nvCxnSpPr>
        <p:spPr>
          <a:xfrm rot="16200000" flipH="1">
            <a:off x="2214562" y="3286126"/>
            <a:ext cx="1643063" cy="135731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曲线连接符 12"/>
          <p:cNvCxnSpPr/>
          <p:nvPr/>
        </p:nvCxnSpPr>
        <p:spPr>
          <a:xfrm>
            <a:off x="3214688" y="3714750"/>
            <a:ext cx="714375" cy="50006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曲线连接符 14"/>
          <p:cNvCxnSpPr/>
          <p:nvPr/>
        </p:nvCxnSpPr>
        <p:spPr>
          <a:xfrm rot="5400000" flipH="1" flipV="1">
            <a:off x="2750344" y="3178969"/>
            <a:ext cx="1643062" cy="5715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曲线连接符 16"/>
          <p:cNvCxnSpPr/>
          <p:nvPr/>
        </p:nvCxnSpPr>
        <p:spPr>
          <a:xfrm flipV="1">
            <a:off x="1928813" y="3714750"/>
            <a:ext cx="1857375" cy="10001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800" dirty="0" smtClean="0">
                <a:cs typeface="+mj-cs"/>
              </a:rPr>
              <a:t>Now read the story and answer the questions online.</a:t>
            </a:r>
            <a:endParaRPr lang="zh-CN" altLang="en-US" sz="2800" dirty="0">
              <a:cs typeface="+mj-cs"/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142875" y="1643063"/>
            <a:ext cx="8686800" cy="38290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1.What happened to the man’s car?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2.Who doesn’t want to help the man?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3.Why Debbie doesn’t want to help the old man?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4.What problems do they meet after helping the man?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5.What did Jess think when the man didn’t say “thank you”?</a:t>
            </a:r>
          </a:p>
          <a:p>
            <a:pPr eaLnBrk="1" hangingPunct="1">
              <a:buFont typeface="Wingdings 2" pitchFamily="18" charset="2"/>
              <a:buNone/>
            </a:pPr>
            <a:endParaRPr lang="en-US" altLang="zh-CN" smtClean="0"/>
          </a:p>
        </p:txBody>
      </p:sp>
      <p:pic>
        <p:nvPicPr>
          <p:cNvPr id="23555" name="Picture 4" descr="@B4157`_FCQ9@I1GN2RVHZ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714375"/>
            <a:ext cx="25003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mtClean="0"/>
              <a:t>Who says them?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4978400" cy="4133850"/>
          </a:xfrm>
        </p:spPr>
        <p:txBody>
          <a:bodyPr/>
          <a:lstStyle/>
          <a:p>
            <a:r>
              <a:rPr lang="en-US" altLang="zh-CN" smtClean="0"/>
              <a:t>1.It’s not my problem.</a:t>
            </a:r>
          </a:p>
          <a:p>
            <a:r>
              <a:rPr lang="en-US" altLang="zh-CN" smtClean="0"/>
              <a:t>2.Come on!</a:t>
            </a:r>
          </a:p>
          <a:p>
            <a:r>
              <a:rPr lang="en-US" altLang="zh-CN" smtClean="0"/>
              <a:t>3…though.</a:t>
            </a:r>
          </a:p>
          <a:p>
            <a:r>
              <a:rPr lang="en-US" altLang="zh-CN" smtClean="0"/>
              <a:t>4.We did it.</a:t>
            </a:r>
          </a:p>
          <a:p>
            <a:r>
              <a:rPr lang="en-US" altLang="zh-CN" smtClean="0"/>
              <a:t>6.That’s right.</a:t>
            </a:r>
          </a:p>
          <a:p>
            <a:r>
              <a:rPr lang="en-US" altLang="zh-CN" smtClean="0"/>
              <a:t>7.See?</a:t>
            </a:r>
          </a:p>
          <a:p>
            <a:r>
              <a:rPr lang="en-US" altLang="zh-CN" smtClean="0"/>
              <a:t>8.So what?</a:t>
            </a: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5929313" y="1643063"/>
            <a:ext cx="1325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B0F0"/>
                </a:solidFill>
              </a:rPr>
              <a:t>Debbie</a:t>
            </a:r>
            <a:endParaRPr lang="zh-CN" altLang="en-US" sz="2800">
              <a:solidFill>
                <a:srgbClr val="00B0F0"/>
              </a:solidFill>
            </a:endParaRP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5929313" y="2214563"/>
            <a:ext cx="1027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B0F0"/>
                </a:solidFill>
              </a:rPr>
              <a:t>Pete</a:t>
            </a:r>
            <a:endParaRPr lang="zh-CN" altLang="en-US" sz="3200">
              <a:solidFill>
                <a:srgbClr val="00B0F0"/>
              </a:solidFill>
            </a:endParaRPr>
          </a:p>
        </p:txBody>
      </p:sp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5929313" y="2857500"/>
            <a:ext cx="844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B0F0"/>
                </a:solidFill>
              </a:rPr>
              <a:t>Joel</a:t>
            </a:r>
            <a:endParaRPr lang="zh-CN" altLang="en-US" sz="2800">
              <a:solidFill>
                <a:srgbClr val="00B0F0"/>
              </a:solidFill>
            </a:endParaRP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6000750" y="3429000"/>
            <a:ext cx="923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B0F0"/>
                </a:solidFill>
              </a:rPr>
              <a:t>Pete</a:t>
            </a:r>
            <a:endParaRPr lang="zh-CN" altLang="en-US" sz="2800">
              <a:solidFill>
                <a:srgbClr val="00B0F0"/>
              </a:solidFill>
            </a:endParaRP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5929313" y="3929063"/>
            <a:ext cx="923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B0F0"/>
                </a:solidFill>
              </a:rPr>
              <a:t>Pete</a:t>
            </a:r>
            <a:endParaRPr lang="zh-CN" altLang="en-US" sz="2800">
              <a:solidFill>
                <a:srgbClr val="00B0F0"/>
              </a:solidFill>
            </a:endParaRPr>
          </a:p>
        </p:txBody>
      </p:sp>
      <p:sp>
        <p:nvSpPr>
          <p:cNvPr id="24584" name="TextBox 10"/>
          <p:cNvSpPr txBox="1">
            <a:spLocks noChangeArrowheads="1"/>
          </p:cNvSpPr>
          <p:nvPr/>
        </p:nvSpPr>
        <p:spPr bwMode="auto">
          <a:xfrm>
            <a:off x="5929313" y="4643438"/>
            <a:ext cx="1162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B0F0"/>
                </a:solidFill>
              </a:rPr>
              <a:t>Debbie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24585" name="TextBox 11"/>
          <p:cNvSpPr txBox="1">
            <a:spLocks noChangeArrowheads="1"/>
          </p:cNvSpPr>
          <p:nvPr/>
        </p:nvSpPr>
        <p:spPr bwMode="auto">
          <a:xfrm>
            <a:off x="6000750" y="5214938"/>
            <a:ext cx="923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B0F0"/>
                </a:solidFill>
              </a:rPr>
              <a:t>Jess</a:t>
            </a:r>
            <a:endParaRPr lang="zh-CN" altLang="en-US" sz="2800">
              <a:solidFill>
                <a:srgbClr val="00B0F0"/>
              </a:solidFill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735013" y="5967413"/>
            <a:ext cx="7064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CC00CC"/>
                </a:solidFill>
              </a:rPr>
              <a:t>Role –play the story,four students work as a group.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/>
      <p:bldP spid="24585" grpId="0"/>
      <p:bldP spid="245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>
          <a:xfrm>
            <a:off x="0" y="1071563"/>
            <a:ext cx="9144000" cy="1928812"/>
          </a:xfrm>
        </p:spPr>
        <p:txBody>
          <a:bodyPr/>
          <a:lstStyle/>
          <a:p>
            <a:pPr algn="l"/>
            <a:r>
              <a:rPr lang="en-US" altLang="zh-CN" sz="2800" smtClean="0">
                <a:solidFill>
                  <a:schemeClr val="tx1"/>
                </a:solidFill>
              </a:rPr>
              <a:t>Group 1 and 3:</a:t>
            </a:r>
            <a:r>
              <a:rPr lang="en-US" altLang="zh-CN" smtClean="0">
                <a:solidFill>
                  <a:srgbClr val="00B050"/>
                </a:solidFill>
              </a:rPr>
              <a:t/>
            </a:r>
            <a:br>
              <a:rPr lang="en-US" altLang="zh-CN" smtClean="0">
                <a:solidFill>
                  <a:srgbClr val="00B050"/>
                </a:solidFill>
              </a:rPr>
            </a:br>
            <a:r>
              <a:rPr lang="en-US" altLang="zh-CN" smtClean="0">
                <a:solidFill>
                  <a:srgbClr val="00B050"/>
                </a:solidFill>
              </a:rPr>
              <a:t>If you were Debbie,will you help the man?Why or Why not?</a:t>
            </a:r>
            <a:endParaRPr lang="zh-CN" altLang="en-US" smtClean="0">
              <a:solidFill>
                <a:srgbClr val="00B050"/>
              </a:solidFill>
            </a:endParaRPr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0" y="3714750"/>
            <a:ext cx="9572625" cy="16144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3600" smtClean="0"/>
              <a:t>Group 2 and 4:</a:t>
            </a:r>
            <a:endParaRPr lang="en-US" altLang="zh-CN" sz="3600" b="1" smtClean="0">
              <a:solidFill>
                <a:srgbClr val="CC00CC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en-US" altLang="zh-CN" sz="3600" b="1" smtClean="0">
                <a:solidFill>
                  <a:srgbClr val="CC00CC"/>
                </a:solidFill>
              </a:rPr>
              <a:t>If you were the old man,What will you do?Why?</a:t>
            </a:r>
            <a:endParaRPr lang="zh-CN" altLang="en-US" sz="3600" b="1" smtClean="0">
              <a:solidFill>
                <a:srgbClr val="CC00CC"/>
              </a:solidFill>
            </a:endParaRP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42875" y="214313"/>
            <a:ext cx="38909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7030A0"/>
                </a:solidFill>
              </a:rPr>
              <a:t>Discuss in groups</a:t>
            </a:r>
            <a:r>
              <a:rPr lang="en-US" altLang="zh-CN"/>
              <a:t>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214313" y="0"/>
            <a:ext cx="4929187" cy="642938"/>
          </a:xfrm>
        </p:spPr>
        <p:txBody>
          <a:bodyPr/>
          <a:lstStyle/>
          <a:p>
            <a:r>
              <a:rPr lang="en-US" altLang="zh-CN" sz="2800" smtClean="0">
                <a:solidFill>
                  <a:srgbClr val="CC00CC"/>
                </a:solidFill>
              </a:rPr>
              <a:t>What can you do for them?</a:t>
            </a:r>
            <a:endParaRPr lang="zh-CN" altLang="en-US" sz="2800" smtClean="0">
              <a:solidFill>
                <a:srgbClr val="CC00CC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571500"/>
            <a:ext cx="450056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786188"/>
            <a:ext cx="42148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8" descr="http://dlbdby.com/upload/image/20131123101144_837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609600"/>
            <a:ext cx="4157663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D:\用户目录\桌面\10231008_99968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786188"/>
            <a:ext cx="435768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9613" y="333375"/>
            <a:ext cx="6408737" cy="150018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smtClean="0"/>
              <a:t>Those who are happiest are those who</a:t>
            </a:r>
            <a:br>
              <a:rPr lang="en-US" altLang="zh-CN" sz="2400" smtClean="0"/>
            </a:br>
            <a:r>
              <a:rPr lang="en-US" altLang="zh-CN" sz="2400" smtClean="0"/>
              <a:t> do the most for others.” </a:t>
            </a:r>
            <a:r>
              <a:rPr lang="en-US" altLang="zh-CN" sz="2800" smtClean="0"/>
              <a:t/>
            </a:r>
            <a:br>
              <a:rPr lang="en-US" altLang="zh-CN" sz="2800" smtClean="0"/>
            </a:br>
            <a:r>
              <a:rPr lang="en-US" altLang="zh-CN" sz="2800" smtClean="0"/>
              <a:t>           ― </a:t>
            </a:r>
            <a:r>
              <a:rPr lang="en-US" altLang="zh-CN" sz="2800" b="1" smtClean="0">
                <a:hlinkClick r:id="rId2"/>
              </a:rPr>
              <a:t>Booker T. Washington</a:t>
            </a:r>
            <a:r>
              <a:rPr lang="en-US" altLang="zh-CN" smtClean="0"/>
              <a:t>       </a:t>
            </a:r>
            <a:endParaRPr lang="zh-CN" altLang="en-US" smtClean="0"/>
          </a:p>
        </p:txBody>
      </p:sp>
      <p:pic>
        <p:nvPicPr>
          <p:cNvPr id="27652" name="Picture 4" descr="Booker T. Washingt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0"/>
            <a:ext cx="1752600" cy="2089150"/>
          </a:xfrm>
          <a:prstGeom prst="rect">
            <a:avLst/>
          </a:prstGeom>
          <a:noFill/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195513" y="2492375"/>
            <a:ext cx="5734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“</a:t>
            </a:r>
            <a:r>
              <a:rPr lang="en-US" altLang="zh-CN"/>
              <a:t>The things that may change our world to make better; </a:t>
            </a:r>
          </a:p>
          <a:p>
            <a:r>
              <a:rPr lang="en-US" altLang="zh-CN"/>
              <a:t>smiling, helping, respecting, loving &amp; forgiving.” </a:t>
            </a:r>
            <a:br>
              <a:rPr lang="en-US" altLang="zh-CN"/>
            </a:br>
            <a:r>
              <a:rPr lang="en-US" altLang="zh-CN"/>
              <a:t>― </a:t>
            </a:r>
            <a:r>
              <a:rPr lang="en-US" altLang="zh-CN" b="1">
                <a:hlinkClick r:id="rId4"/>
              </a:rPr>
              <a:t>Hussein Abdallah</a:t>
            </a:r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2016125" y="4581525"/>
            <a:ext cx="7127875" cy="14652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/>
              <a:t>    “</a:t>
            </a:r>
            <a:r>
              <a:rPr lang="en-US" altLang="zh-CN"/>
              <a:t>The best way to not feel hopeless is to get up and do something. </a:t>
            </a:r>
          </a:p>
          <a:p>
            <a:r>
              <a:rPr lang="en-US" altLang="zh-CN"/>
              <a:t>     Don’t wait for good things to happen to you. </a:t>
            </a:r>
          </a:p>
          <a:p>
            <a:r>
              <a:rPr lang="en-US" altLang="zh-CN"/>
              <a:t>     If you go out and make some good things happen,you will fill the world with hope, you will fill yourself with hope.” </a:t>
            </a:r>
            <a:br>
              <a:rPr lang="en-US" altLang="zh-CN"/>
            </a:br>
            <a:r>
              <a:rPr lang="en-US" altLang="zh-CN"/>
              <a:t>―              </a:t>
            </a:r>
            <a:r>
              <a:rPr lang="en-US" altLang="zh-CN" b="1">
                <a:hlinkClick r:id="rId5"/>
              </a:rPr>
              <a:t>Barack Obama</a:t>
            </a:r>
            <a:r>
              <a:rPr lang="en-US" altLang="zh-CN"/>
              <a:t> </a:t>
            </a:r>
          </a:p>
        </p:txBody>
      </p:sp>
      <p:pic>
        <p:nvPicPr>
          <p:cNvPr id="27659" name="Picture 11" descr="Barack Obam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437063"/>
            <a:ext cx="1857375" cy="2246312"/>
          </a:xfrm>
          <a:prstGeom prst="rect">
            <a:avLst/>
          </a:prstGeom>
          <a:noFill/>
        </p:spPr>
      </p:pic>
      <p:pic>
        <p:nvPicPr>
          <p:cNvPr id="27661" name="Picture 13" descr="Norman Maclea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276475"/>
            <a:ext cx="1905000" cy="187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395288" y="2060575"/>
            <a:ext cx="8302625" cy="2663825"/>
          </a:xfrm>
        </p:spPr>
        <p:txBody>
          <a:bodyPr/>
          <a:lstStyle/>
          <a:p>
            <a:pPr algn="l" eaLnBrk="1" hangingPunct="1"/>
            <a:r>
              <a:rPr lang="en-US" altLang="zh-CN" smtClean="0"/>
              <a:t>Homework :</a:t>
            </a:r>
            <a:br>
              <a:rPr lang="en-US" altLang="zh-CN" smtClean="0"/>
            </a:br>
            <a:r>
              <a:rPr lang="en-US" altLang="zh-CN" smtClean="0"/>
              <a:t>Write an article about what you can do to help the people around you.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1144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8000" b="1" smtClean="0">
                <a:solidFill>
                  <a:srgbClr val="CCCC00"/>
                </a:solidFill>
              </a:rPr>
              <a:t>     Thanks you.</a:t>
            </a:r>
            <a:endParaRPr lang="zh-CN" altLang="en-US" sz="8000" b="1" smtClean="0">
              <a:solidFill>
                <a:srgbClr val="CC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63" y="2214563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zh-CN" altLang="en-US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zh-CN" altLang="en-US" dirty="0"/>
          </a:p>
        </p:txBody>
      </p:sp>
      <p:pic>
        <p:nvPicPr>
          <p:cNvPr id="14338" name="Picture 6" descr="D:\用户目录\桌面\4589131620100428130152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10"/>
          <p:cNvSpPr txBox="1">
            <a:spLocks noChangeArrowheads="1"/>
          </p:cNvSpPr>
          <p:nvPr/>
        </p:nvSpPr>
        <p:spPr bwMode="auto">
          <a:xfrm>
            <a:off x="142875" y="142875"/>
            <a:ext cx="60213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rgbClr val="CC00CC"/>
                </a:solidFill>
                <a:latin typeface="Franklin Gothic Book"/>
                <a:ea typeface="黑体" pitchFamily="2" charset="-122"/>
              </a:rPr>
              <a:t>Let’s enjoy a song.</a:t>
            </a:r>
            <a:endParaRPr lang="zh-CN" altLang="en-US" sz="6000" b="1">
              <a:solidFill>
                <a:srgbClr val="CC00CC"/>
              </a:solidFill>
              <a:latin typeface="Franklin Gothic Book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z="4000" smtClean="0"/>
              <a:t>Make it a better place,for you ,for me and the entire world.</a:t>
            </a:r>
          </a:p>
        </p:txBody>
      </p:sp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0" y="3716338"/>
            <a:ext cx="4048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Be a soldier to stop the war</a:t>
            </a:r>
            <a:r>
              <a:rPr lang="en-US" altLang="zh-CN" sz="2400"/>
              <a:t>?</a:t>
            </a: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0" y="2636838"/>
            <a:ext cx="6564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Give a huge amount of money to the poor kids</a:t>
            </a:r>
            <a:r>
              <a:rPr lang="en-US" altLang="zh-CN"/>
              <a:t>?</a:t>
            </a: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0" y="4500563"/>
            <a:ext cx="49101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Work hard to be a great scientist to</a:t>
            </a:r>
          </a:p>
          <a:p>
            <a:r>
              <a:rPr lang="en-US" altLang="zh-CN" sz="2400">
                <a:solidFill>
                  <a:srgbClr val="FF0000"/>
                </a:solidFill>
              </a:rPr>
              <a:t> protect the earth</a:t>
            </a:r>
            <a:r>
              <a:rPr lang="en-US" altLang="zh-CN" sz="2400"/>
              <a:t>?</a:t>
            </a: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0" y="1700213"/>
            <a:ext cx="650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Be the leader of a country then heal the world</a:t>
            </a:r>
            <a:r>
              <a:rPr lang="en-US" altLang="zh-CN" sz="2400"/>
              <a:t>?</a:t>
            </a:r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0" y="5857875"/>
            <a:ext cx="5184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Offer help to the people around you</a:t>
            </a:r>
            <a:r>
              <a:rPr lang="en-US" altLang="zh-CN" sz="2400" b="1"/>
              <a:t>!!</a:t>
            </a:r>
          </a:p>
        </p:txBody>
      </p:sp>
      <p:pic>
        <p:nvPicPr>
          <p:cNvPr id="15367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292600"/>
            <a:ext cx="25558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292600"/>
            <a:ext cx="27717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292600"/>
            <a:ext cx="2700337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4149725"/>
            <a:ext cx="270033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64275" y="4149725"/>
            <a:ext cx="28797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标注 12"/>
          <p:cNvSpPr/>
          <p:nvPr/>
        </p:nvSpPr>
        <p:spPr>
          <a:xfrm>
            <a:off x="6715125" y="1643063"/>
            <a:ext cx="2428875" cy="221456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58000" y="1714500"/>
            <a:ext cx="1030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selfless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58000" y="2143125"/>
            <a:ext cx="1825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do good deeds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15125" y="2571750"/>
            <a:ext cx="2454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Go out of his way to </a:t>
            </a:r>
          </a:p>
          <a:p>
            <a:r>
              <a:rPr lang="en-US" altLang="zh-CN" b="1">
                <a:solidFill>
                  <a:schemeClr val="bg1"/>
                </a:solidFill>
              </a:rPr>
              <a:t>help others.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715125" y="3214688"/>
            <a:ext cx="2019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ask for no return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7019925" y="1196975"/>
            <a:ext cx="1965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Leifeng Spirit</a:t>
            </a: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1023938" y="20669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9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  <p:bldP spid="13" grpId="0" animBg="1"/>
      <p:bldP spid="14" grpId="0"/>
      <p:bldP spid="15" grpId="0"/>
      <p:bldP spid="16" grpId="0"/>
      <p:bldP spid="17" grpId="0"/>
      <p:bldP spid="153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80975" y="765175"/>
            <a:ext cx="9467850" cy="46577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en-US" altLang="zh-CN" sz="3600" b="1" smtClean="0">
              <a:solidFill>
                <a:srgbClr val="975730"/>
              </a:solidFill>
            </a:endParaRPr>
          </a:p>
          <a:p>
            <a:pPr>
              <a:buFont typeface="Wingdings 2" pitchFamily="18" charset="2"/>
              <a:buNone/>
            </a:pPr>
            <a:endParaRPr lang="en-US" altLang="zh-CN" sz="3600" b="1" smtClean="0">
              <a:solidFill>
                <a:srgbClr val="97573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en-US" altLang="zh-CN" sz="3600" b="1" smtClean="0">
                <a:solidFill>
                  <a:srgbClr val="975730"/>
                </a:solidFill>
              </a:rPr>
              <a:t>      </a:t>
            </a:r>
            <a:r>
              <a:rPr lang="en-US" altLang="zh-CN" sz="3600" b="1" smtClean="0">
                <a:solidFill>
                  <a:srgbClr val="00B0F0"/>
                </a:solidFill>
              </a:rPr>
              <a:t>Comrade LeiFeng delicates all of his to the people,</a:t>
            </a:r>
            <a:r>
              <a:rPr lang="en-US" altLang="zh-CN" sz="3600" b="1" smtClean="0">
                <a:solidFill>
                  <a:srgbClr val="7030A0"/>
                </a:solidFill>
              </a:rPr>
              <a:t>who set a good example for the people in China and the people all over the world</a:t>
            </a:r>
            <a:r>
              <a:rPr lang="en-US" altLang="zh-CN" sz="3600" b="1" smtClean="0">
                <a:solidFill>
                  <a:srgbClr val="975730"/>
                </a:solidFill>
              </a:rPr>
              <a:t>.</a:t>
            </a:r>
          </a:p>
          <a:p>
            <a:pPr>
              <a:buFont typeface="Wingdings 2" pitchFamily="18" charset="2"/>
              <a:buNone/>
            </a:pPr>
            <a:r>
              <a:rPr lang="en-US" altLang="zh-CN" sz="3600" b="1" smtClean="0">
                <a:solidFill>
                  <a:srgbClr val="975730"/>
                </a:solidFill>
              </a:rPr>
              <a:t>      We all should learn from him.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714375"/>
            <a:ext cx="4143375" cy="3000375"/>
          </a:xfrm>
        </p:spPr>
      </p:pic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714375"/>
            <a:ext cx="4357687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00500"/>
            <a:ext cx="41433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929063"/>
            <a:ext cx="421481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10"/>
          <p:cNvSpPr txBox="1">
            <a:spLocks noChangeArrowheads="1"/>
          </p:cNvSpPr>
          <p:nvPr/>
        </p:nvSpPr>
        <p:spPr bwMode="auto">
          <a:xfrm>
            <a:off x="107950" y="0"/>
            <a:ext cx="9166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Franklin Gothic Book"/>
                <a:ea typeface="黑体" pitchFamily="2" charset="-122"/>
              </a:rPr>
              <a:t>This is a photostory.Can you number it?</a:t>
            </a:r>
            <a:endParaRPr lang="zh-CN" altLang="en-US" sz="4000">
              <a:solidFill>
                <a:srgbClr val="FF0000"/>
              </a:solidFill>
              <a:latin typeface="Franklin Gothic Book"/>
              <a:ea typeface="黑体" pitchFamily="2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0" y="3143250"/>
            <a:ext cx="714375" cy="61277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4429125" y="3286125"/>
            <a:ext cx="785813" cy="61277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4572000" y="6245225"/>
            <a:ext cx="642938" cy="61277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6" name="流程图: 可选过程 15"/>
          <p:cNvSpPr/>
          <p:nvPr/>
        </p:nvSpPr>
        <p:spPr>
          <a:xfrm>
            <a:off x="0" y="6245225"/>
            <a:ext cx="642938" cy="61277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6394" name="TextBox 16"/>
          <p:cNvSpPr txBox="1">
            <a:spLocks noChangeArrowheads="1"/>
          </p:cNvSpPr>
          <p:nvPr/>
        </p:nvSpPr>
        <p:spPr bwMode="auto">
          <a:xfrm>
            <a:off x="0" y="6143625"/>
            <a:ext cx="444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FF00"/>
                </a:solidFill>
                <a:latin typeface="Franklin Gothic Book"/>
                <a:ea typeface="黑体" pitchFamily="2" charset="-122"/>
              </a:rPr>
              <a:t>1</a:t>
            </a:r>
            <a:endParaRPr lang="zh-CN" altLang="en-US" sz="4000" b="1">
              <a:solidFill>
                <a:srgbClr val="FFFF00"/>
              </a:solidFill>
              <a:latin typeface="Franklin Gothic Book"/>
              <a:ea typeface="黑体" pitchFamily="2" charset="-122"/>
            </a:endParaRPr>
          </a:p>
        </p:txBody>
      </p:sp>
      <p:sp>
        <p:nvSpPr>
          <p:cNvPr id="16395" name="TextBox 17"/>
          <p:cNvSpPr txBox="1">
            <a:spLocks noChangeArrowheads="1"/>
          </p:cNvSpPr>
          <p:nvPr/>
        </p:nvSpPr>
        <p:spPr bwMode="auto">
          <a:xfrm>
            <a:off x="107950" y="3068638"/>
            <a:ext cx="495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FF00"/>
                </a:solidFill>
                <a:latin typeface="Franklin Gothic Book"/>
                <a:ea typeface="黑体" pitchFamily="2" charset="-122"/>
              </a:rPr>
              <a:t>2</a:t>
            </a:r>
            <a:endParaRPr lang="zh-CN" altLang="en-US" sz="4400" b="1">
              <a:solidFill>
                <a:srgbClr val="FFFF00"/>
              </a:solidFill>
              <a:latin typeface="Franklin Gothic Book"/>
              <a:ea typeface="黑体" pitchFamily="2" charset="-122"/>
            </a:endParaRPr>
          </a:p>
        </p:txBody>
      </p:sp>
      <p:sp>
        <p:nvSpPr>
          <p:cNvPr id="16396" name="TextBox 18"/>
          <p:cNvSpPr txBox="1">
            <a:spLocks noChangeArrowheads="1"/>
          </p:cNvSpPr>
          <p:nvPr/>
        </p:nvSpPr>
        <p:spPr bwMode="auto">
          <a:xfrm>
            <a:off x="4572000" y="3214688"/>
            <a:ext cx="4968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FF00"/>
                </a:solidFill>
                <a:latin typeface="Franklin Gothic Book"/>
                <a:ea typeface="黑体" pitchFamily="2" charset="-122"/>
              </a:rPr>
              <a:t>3</a:t>
            </a:r>
            <a:endParaRPr lang="zh-CN" altLang="en-US" sz="4800" b="1">
              <a:solidFill>
                <a:srgbClr val="FFFF00"/>
              </a:solidFill>
              <a:latin typeface="Franklin Gothic Book"/>
              <a:ea typeface="黑体" pitchFamily="2" charset="-122"/>
            </a:endParaRPr>
          </a:p>
        </p:txBody>
      </p:sp>
      <p:sp>
        <p:nvSpPr>
          <p:cNvPr id="16397" name="TextBox 19"/>
          <p:cNvSpPr txBox="1">
            <a:spLocks noChangeArrowheads="1"/>
          </p:cNvSpPr>
          <p:nvPr/>
        </p:nvSpPr>
        <p:spPr bwMode="auto">
          <a:xfrm>
            <a:off x="4643438" y="6143625"/>
            <a:ext cx="4699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FF00"/>
                </a:solidFill>
                <a:latin typeface="Franklin Gothic Book"/>
                <a:ea typeface="黑体" pitchFamily="2" charset="-122"/>
              </a:rPr>
              <a:t>4</a:t>
            </a:r>
            <a:endParaRPr lang="zh-CN" altLang="en-US" sz="4400" b="1">
              <a:solidFill>
                <a:srgbClr val="FFFF00"/>
              </a:solidFill>
              <a:latin typeface="Franklin Gothic Book"/>
              <a:ea typeface="黑体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5750" y="0"/>
            <a:ext cx="6904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What good deeds do they do ?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57188" y="0"/>
            <a:ext cx="8537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Yes,they help push the car for the old man.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2" grpId="0" animBg="1"/>
      <p:bldP spid="14" grpId="0" animBg="1"/>
      <p:bldP spid="15" grpId="0" animBg="1"/>
      <p:bldP spid="16" grpId="0" animBg="1"/>
      <p:bldP spid="16394" grpId="0"/>
      <p:bldP spid="16395" grpId="0"/>
      <p:bldP spid="16396" grpId="0"/>
      <p:bldP spid="16397" grpId="0"/>
      <p:bldP spid="17" grpId="0"/>
      <p:bldP spid="17" grpId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62000"/>
          </a:xfrm>
        </p:spPr>
        <p:txBody>
          <a:bodyPr>
            <a:spAutoFit/>
          </a:bodyPr>
          <a:lstStyle/>
          <a:p>
            <a:pPr eaLnBrk="1" hangingPunct="1"/>
            <a:r>
              <a:rPr lang="en-US" altLang="zh-CN" b="1" smtClean="0">
                <a:solidFill>
                  <a:srgbClr val="00B050"/>
                </a:solidFill>
              </a:rPr>
              <a:t>broken,want,help</a:t>
            </a:r>
            <a:endParaRPr lang="zh-CN" altLang="en-US" b="1" smtClean="0">
              <a:solidFill>
                <a:srgbClr val="00B05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25538"/>
            <a:ext cx="5003800" cy="4175125"/>
          </a:xfrm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859338" y="1844675"/>
            <a:ext cx="44640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</a:rPr>
              <a:t>The old man’s car is broken.</a:t>
            </a:r>
          </a:p>
          <a:p>
            <a:r>
              <a:rPr lang="en-US" altLang="zh-CN" sz="2800" b="1">
                <a:solidFill>
                  <a:schemeClr val="tx2"/>
                </a:solidFill>
              </a:rPr>
              <a:t>They want to help him.</a:t>
            </a:r>
          </a:p>
          <a:p>
            <a:endParaRPr lang="en-US" altLang="zh-CN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B050"/>
                </a:solidFill>
              </a:rPr>
              <a:t>heavy,push,starts</a:t>
            </a:r>
            <a:endParaRPr lang="zh-CN" altLang="en-US" b="1" smtClean="0">
              <a:solidFill>
                <a:srgbClr val="00B05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000250"/>
            <a:ext cx="5214937" cy="3786188"/>
          </a:xfrm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724525" y="2420938"/>
            <a:ext cx="324008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tx2"/>
                </a:solidFill>
              </a:rPr>
              <a:t>The car is heavy.</a:t>
            </a:r>
          </a:p>
          <a:p>
            <a:r>
              <a:rPr lang="en-US" altLang="zh-CN" sz="3200">
                <a:solidFill>
                  <a:schemeClr val="tx2"/>
                </a:solidFill>
              </a:rPr>
              <a:t>They push it.</a:t>
            </a:r>
          </a:p>
          <a:p>
            <a:r>
              <a:rPr lang="en-US" altLang="zh-CN" sz="3200">
                <a:solidFill>
                  <a:schemeClr val="tx2"/>
                </a:solidFill>
              </a:rPr>
              <a:t>It starts.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507412" cy="1143000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035B18"/>
                </a:solidFill>
              </a:rPr>
              <a:t>did it,drove away,didn’t say “thank you”.</a:t>
            </a:r>
            <a:endParaRPr lang="zh-CN" altLang="en-US" sz="4000" smtClean="0">
              <a:solidFill>
                <a:srgbClr val="035B18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28775"/>
            <a:ext cx="5005388" cy="4572000"/>
          </a:xfrm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921250" y="2060575"/>
            <a:ext cx="42227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/>
              <a:t>They did it.</a:t>
            </a:r>
          </a:p>
          <a:p>
            <a:r>
              <a:rPr lang="en-US" altLang="zh-CN" sz="2800"/>
              <a:t>The man drove away.</a:t>
            </a:r>
          </a:p>
          <a:p>
            <a:r>
              <a:rPr lang="en-US" altLang="zh-CN" sz="2800"/>
              <a:t>He didn’t say “thank you”.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1950" cy="1143000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035B18"/>
                </a:solidFill>
              </a:rPr>
              <a:t>although, not important,ask for no return,</a:t>
            </a:r>
            <a:endParaRPr lang="zh-CN" altLang="en-US" sz="4000" smtClean="0">
              <a:solidFill>
                <a:srgbClr val="035B18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28775"/>
            <a:ext cx="5076825" cy="4714875"/>
          </a:xfrm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057775" y="2205038"/>
            <a:ext cx="42037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/>
              <a:t>Although he didn’t say “thank you’.</a:t>
            </a:r>
          </a:p>
          <a:p>
            <a:r>
              <a:rPr lang="en-US" altLang="zh-CN" sz="2000"/>
              <a:t>They think it is not important.</a:t>
            </a:r>
          </a:p>
          <a:p>
            <a:r>
              <a:rPr lang="en-US" altLang="zh-CN" sz="2000"/>
              <a:t>They just want to help other people,</a:t>
            </a:r>
          </a:p>
          <a:p>
            <a:r>
              <a:rPr lang="en-US" altLang="zh-CN" sz="2000"/>
              <a:t>and ask for no return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571</TotalTime>
  <Words>493</Words>
  <PresentationFormat>全屏显示(4:3)</PresentationFormat>
  <Paragraphs>85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Franklin Gothic Medium</vt:lpstr>
      <vt:lpstr>微软雅黑</vt:lpstr>
      <vt:lpstr>Franklin Gothic Book</vt:lpstr>
      <vt:lpstr>黑体</vt:lpstr>
      <vt:lpstr>Wingdings 2</vt:lpstr>
      <vt:lpstr>Calibri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幻灯片 1</vt:lpstr>
      <vt:lpstr>幻灯片 2</vt:lpstr>
      <vt:lpstr>Make it a better place,for you ,for me and the entire world.</vt:lpstr>
      <vt:lpstr>幻灯片 4</vt:lpstr>
      <vt:lpstr>幻灯片 5</vt:lpstr>
      <vt:lpstr>broken,want,help</vt:lpstr>
      <vt:lpstr>heavy,push,starts</vt:lpstr>
      <vt:lpstr>did it,drove away,didn’t say “thank you”.</vt:lpstr>
      <vt:lpstr>although, not important,ask for no return,</vt:lpstr>
      <vt:lpstr>Match the beginnings and endings to make a summary of the story</vt:lpstr>
      <vt:lpstr>Now read the story and answer the questions online.</vt:lpstr>
      <vt:lpstr>Who says them?</vt:lpstr>
      <vt:lpstr>Group 1 and 3: If you were Debbie,will you help the man?Why or Why not?</vt:lpstr>
      <vt:lpstr>What can you do for them?</vt:lpstr>
      <vt:lpstr>Those who are happiest are those who  do the most for others.”             ― Booker T. Washington       </vt:lpstr>
      <vt:lpstr>Homework : Write an article about what you can do to help the people around you.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44</cp:revision>
  <dcterms:created xsi:type="dcterms:W3CDTF">2016-03-23T01:44:34Z</dcterms:created>
  <dcterms:modified xsi:type="dcterms:W3CDTF">2016-03-29T14:47:46Z</dcterms:modified>
</cp:coreProperties>
</file>