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305" r:id="rId3"/>
    <p:sldId id="379" r:id="rId4"/>
    <p:sldId id="311" r:id="rId5"/>
    <p:sldId id="312" r:id="rId6"/>
    <p:sldId id="430" r:id="rId7"/>
    <p:sldId id="362" r:id="rId8"/>
    <p:sldId id="478" r:id="rId9"/>
    <p:sldId id="479" r:id="rId10"/>
    <p:sldId id="378" r:id="rId11"/>
    <p:sldId id="480" r:id="rId12"/>
    <p:sldId id="313" r:id="rId13"/>
    <p:sldId id="481" r:id="rId14"/>
    <p:sldId id="314" r:id="rId15"/>
    <p:sldId id="380" r:id="rId16"/>
    <p:sldId id="382" r:id="rId17"/>
    <p:sldId id="383" r:id="rId18"/>
    <p:sldId id="392" r:id="rId19"/>
    <p:sldId id="393" r:id="rId20"/>
    <p:sldId id="394" r:id="rId21"/>
    <p:sldId id="399" r:id="rId22"/>
    <p:sldId id="400" r:id="rId23"/>
    <p:sldId id="358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EAEAE"/>
    <a:srgbClr val="FF0000"/>
    <a:srgbClr val="FFDB6D"/>
    <a:srgbClr val="CC00CC"/>
    <a:srgbClr val="339933"/>
    <a:srgbClr val="00CC00"/>
    <a:srgbClr val="FF99FF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205"/>
        <p:guide pos="29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458426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87361" y="1594892"/>
            <a:ext cx="36118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乡下人家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4630" y="2884691"/>
            <a:ext cx="3184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第一课时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1370" y="1557655"/>
            <a:ext cx="2907030" cy="2323465"/>
            <a:chOff x="1262" y="2453"/>
            <a:chExt cx="4578" cy="365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rcRect r="909" b="10786"/>
            <a:stretch>
              <a:fillRect/>
            </a:stretch>
          </p:blipFill>
          <p:spPr>
            <a:xfrm>
              <a:off x="1262" y="2453"/>
              <a:ext cx="4578" cy="2837"/>
            </a:xfrm>
            <a:prstGeom prst="round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07" y="5290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鸡鸭觅食图</a:t>
              </a:r>
              <a:endPara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69255" y="1357630"/>
            <a:ext cx="2921000" cy="2523490"/>
            <a:chOff x="8613" y="2138"/>
            <a:chExt cx="4600" cy="397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rcRect l="26960" b="15777"/>
            <a:stretch>
              <a:fillRect/>
            </a:stretch>
          </p:blipFill>
          <p:spPr>
            <a:xfrm>
              <a:off x="8613" y="2138"/>
              <a:ext cx="4600" cy="3974"/>
            </a:xfrm>
            <a:prstGeom prst="ellipse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9609" y="2138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院落晚餐图</a:t>
              </a:r>
              <a:endPara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79750" y="3881120"/>
            <a:ext cx="2999740" cy="2096770"/>
            <a:chOff x="6255" y="6112"/>
            <a:chExt cx="4724" cy="330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rcRect b="7826"/>
            <a:stretch>
              <a:fillRect/>
            </a:stretch>
          </p:blipFill>
          <p:spPr>
            <a:xfrm>
              <a:off x="6255" y="6552"/>
              <a:ext cx="4725" cy="286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245" y="6112"/>
              <a:ext cx="3088" cy="1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zh-CN" sz="2800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月夜睡梦图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23030" y="3444875"/>
            <a:ext cx="4705350" cy="1533361"/>
          </a:xfrm>
          <a:prstGeom prst="wedgeRoundRectCallout">
            <a:avLst>
              <a:gd name="adj1" fmla="val -14417"/>
              <a:gd name="adj2" fmla="val -78784"/>
              <a:gd name="adj3" fmla="val 16667"/>
            </a:avLst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乡下人家，不论什么时候，不论什么季节，都有一道独特、迷人的风景。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725" y="1732280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找找课文哪一小节概括了乡下人家的特点？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" y="2817495"/>
            <a:ext cx="3441065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十边形 5"/>
          <p:cNvSpPr/>
          <p:nvPr/>
        </p:nvSpPr>
        <p:spPr>
          <a:xfrm>
            <a:off x="817245" y="1143000"/>
            <a:ext cx="3086100" cy="1043893"/>
          </a:xfrm>
          <a:prstGeom prst="decagon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拓展阅读：</a:t>
            </a:r>
          </a:p>
        </p:txBody>
      </p:sp>
      <p:sp>
        <p:nvSpPr>
          <p:cNvPr id="7" name="矩形 6"/>
          <p:cNvSpPr/>
          <p:nvPr/>
        </p:nvSpPr>
        <p:spPr>
          <a:xfrm>
            <a:off x="3708241" y="1887965"/>
            <a:ext cx="5107917" cy="387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过故人庄</a:t>
            </a: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孟浩然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故人具鸡黍，邀我至田家。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绿树村边合，青山郭外斜。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开轩面场圃，把酒话桑麻。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待到重阳日，还来就菊花。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9" y="3493078"/>
            <a:ext cx="2634854" cy="193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755900" y="-15875"/>
            <a:ext cx="4526915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  <a:p>
            <a:pPr algn="ctr">
              <a:lnSpc>
                <a:spcPct val="150000"/>
              </a:lnSpc>
            </a:pPr>
            <a:endParaRPr lang="zh-CN" altLang="en-US" sz="4800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95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六边形 39"/>
          <p:cNvSpPr/>
          <p:nvPr/>
        </p:nvSpPr>
        <p:spPr>
          <a:xfrm>
            <a:off x="376011" y="1052736"/>
            <a:ext cx="1926336" cy="626364"/>
          </a:xfrm>
          <a:prstGeom prst="hexagon">
            <a:avLst/>
          </a:prstGeom>
          <a:solidFill>
            <a:srgbClr val="00B0F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28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课文精讲</a:t>
            </a:r>
          </a:p>
        </p:txBody>
      </p:sp>
      <p:pic>
        <p:nvPicPr>
          <p:cNvPr id="2" name="图片 1" descr="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" y="3955415"/>
            <a:ext cx="1901825" cy="1718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31005" y="1920240"/>
            <a:ext cx="3114676" cy="608966"/>
          </a:xfrm>
          <a:prstGeom prst="snip2Diag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第一句：门前搭架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2510" y="3529647"/>
            <a:ext cx="3114676" cy="608966"/>
          </a:xfrm>
          <a:prstGeom prst="snip2Diag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第二句：花落结瓜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7430" y="4879340"/>
            <a:ext cx="3138568" cy="632858"/>
          </a:xfrm>
          <a:prstGeom prst="snip2Diag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第三句：装饰可爱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69465" y="1828165"/>
            <a:ext cx="6841490" cy="4259725"/>
          </a:xfrm>
          <a:prstGeom prst="cube">
            <a:avLst>
              <a:gd name="adj" fmla="val 6755"/>
            </a:avLst>
          </a:prstGeom>
          <a:noFill/>
          <a:ln w="9525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乡下人家总爱在屋前搭一瓜架，或种南瓜，或种丝瓜，让那些瓜藤攀上棚架，爬上屋檐。当花儿落了的时候，藤上便结出了青的、红的瓜，它们一个个挂在房前，衬着那长长的藤，绿绿的叶。青、红的瓜，碧绿的藤和叶，构成了一道别有风趣的装饰，比那高楼门前蹲着一对石狮子或是竖着两根大旗杆，可爱多了。</a:t>
            </a:r>
          </a:p>
        </p:txBody>
      </p:sp>
      <p:pic>
        <p:nvPicPr>
          <p:cNvPr id="3" name="图片 2" descr="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3063875"/>
            <a:ext cx="1838960" cy="3023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5765" y="1034415"/>
            <a:ext cx="2830946" cy="680836"/>
          </a:xfrm>
          <a:prstGeom prst="plaque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学习第一自然段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89760" y="2126615"/>
            <a:ext cx="6795770" cy="1009119"/>
          </a:xfrm>
          <a:prstGeom prst="plaque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这一段有几句话，分别都写了什么？  </a:t>
            </a:r>
          </a:p>
        </p:txBody>
      </p:sp>
      <p:pic>
        <p:nvPicPr>
          <p:cNvPr id="2" name="图片 1" descr="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" y="3009900"/>
            <a:ext cx="1597025" cy="254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2760" y="1135380"/>
            <a:ext cx="2795112" cy="645002"/>
          </a:xfrm>
          <a:prstGeom prst="plaque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学习第二自然段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1315" y="3767455"/>
            <a:ext cx="4514215" cy="1537859"/>
          </a:xfrm>
          <a:prstGeom prst="wedgeRoundRectCallout">
            <a:avLst>
              <a:gd name="adj1" fmla="val -36068"/>
              <a:gd name="adj2" fmla="val -67064"/>
              <a:gd name="adj3" fmla="val 16667"/>
            </a:avLst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3句，第一句种花（花）；第二句种竹（竹）；</a:t>
            </a:r>
          </a:p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第三句看笋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64535" y="1922780"/>
            <a:ext cx="5262880" cy="2708671"/>
          </a:xfrm>
          <a:prstGeom prst="bevel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几场春雨过后，到那里走走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常常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会看见许多鲜嫩的笋，成群地从土里探出头来。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9775" y="1327785"/>
            <a:ext cx="1828165" cy="695916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课文精讲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10" y="3039745"/>
            <a:ext cx="2971800" cy="279908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01545" y="1966595"/>
            <a:ext cx="6350000" cy="1109028"/>
          </a:xfrm>
          <a:prstGeom prst="can">
            <a:avLst>
              <a:gd name="adj" fmla="val 13103"/>
            </a:avLst>
          </a:prstGeom>
          <a:solidFill>
            <a:srgbClr val="FFDB6D"/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概括的诗句是什么？每一段主要写什么？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1330" y="1224915"/>
            <a:ext cx="1720215" cy="578444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课文精讲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965" y="3314700"/>
            <a:ext cx="3394404" cy="293783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大鸡小鸡林觅食，</a:t>
            </a:r>
          </a:p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小鸭戏水河中央。</a:t>
            </a:r>
            <a:endParaRPr 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 红霞晚餐看鸟归，</a:t>
            </a:r>
          </a:p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秋夜虫鸣入梦乡。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0480" y="3075940"/>
            <a:ext cx="3441065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56255" y="1616075"/>
            <a:ext cx="5657850" cy="1143761"/>
          </a:xfrm>
          <a:prstGeom prst="snip2DiagRect">
            <a:avLst/>
          </a:prstGeom>
          <a:solidFill>
            <a:srgbClr val="FFDB6D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从这段话中，你体会到了作者想要表达的思想感情是什么？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5180" y="3960813"/>
            <a:ext cx="5080000" cy="1585397"/>
          </a:xfrm>
          <a:prstGeom prst="wedgeRoundRectCallout">
            <a:avLst>
              <a:gd name="adj1" fmla="val -37612"/>
              <a:gd name="adj2" fmla="val -77047"/>
              <a:gd name="adj3" fmla="val 16667"/>
            </a:avLst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表达了作者对乡村生活的热爱和赞美，对质朴、善良、勤劳的乡下人家的热爱之情。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972435"/>
            <a:ext cx="2409825" cy="2574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课文精讲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599" t="5822" r="5153" b="5249"/>
          <a:stretch>
            <a:fillRect/>
          </a:stretch>
        </p:blipFill>
        <p:spPr>
          <a:xfrm>
            <a:off x="641985" y="1871980"/>
            <a:ext cx="5484495" cy="396176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936" y="2852936"/>
            <a:ext cx="3744416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995759" y="2152960"/>
            <a:ext cx="4464496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    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</a:rPr>
              <a:t>图上画的是什么样的生活？哪些风景给你留下了较深的印象？试着说一说。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467544" y="1063035"/>
            <a:ext cx="201622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课文导入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92835" y="2201545"/>
            <a:ext cx="4850130" cy="2960170"/>
          </a:xfrm>
          <a:prstGeom prst="horizontalScroll">
            <a:avLst/>
          </a:prstGeom>
          <a:solidFill>
            <a:srgbClr val="92D050"/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学习了本文，我们欣赏了乡下迷人、独特的风景，了解了乡下人家质朴、快乐的生活，不禁心生向往之情。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4350" y="1183640"/>
            <a:ext cx="16922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课堂小结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550" y="2200910"/>
            <a:ext cx="2676525" cy="344424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5050" y="2385695"/>
            <a:ext cx="7620000" cy="2979769"/>
          </a:xfrm>
          <a:prstGeom prst="roundRect">
            <a:avLst/>
          </a:prstGeom>
          <a:noFill/>
          <a:ln w="95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2乡下人家</a:t>
            </a:r>
          </a:p>
          <a:p>
            <a:pPr algn="l">
              <a:lnSpc>
                <a:spcPct val="10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屋前瓜果美又香，种花种竹好风光。（瓜藤攀檐图 鲜花轮绽图 雨后春笋图）</a:t>
            </a:r>
          </a:p>
          <a:p>
            <a:pPr algn="l">
              <a:lnSpc>
                <a:spcPct val="10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大鸡小鸡觅食忙，小鸭戏水河中央。（鸡鸭觅食图）</a:t>
            </a:r>
          </a:p>
          <a:p>
            <a:pPr algn="l">
              <a:lnSpc>
                <a:spcPct val="10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红霞晚餐看鸟归，夜听虫鸣入梦乡。（院落晚餐图 月夜睡梦图） </a:t>
            </a:r>
          </a:p>
          <a:p>
            <a:pPr algn="l">
              <a:lnSpc>
                <a:spcPct val="10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独特迷人好风景，乡下人家心欢畅。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板书设计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6060" y="1963420"/>
            <a:ext cx="895731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一、给下列加点的汉字选择正确的读音，打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“”。</a:t>
            </a:r>
          </a:p>
          <a:p>
            <a:pPr>
              <a:lnSpc>
                <a:spcPct val="130000"/>
              </a:lnSpc>
            </a:pP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鸡冠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ɡuàn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guān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)花   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朴素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sù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shù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  </a:t>
            </a:r>
          </a:p>
          <a:p>
            <a:pPr>
              <a:lnSpc>
                <a:spcPct val="130000"/>
              </a:lnSpc>
            </a:pP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率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shuài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lǜ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)领      例(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lì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nì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)如 </a:t>
            </a:r>
          </a:p>
          <a:p>
            <a:pPr>
              <a:lnSpc>
                <a:spcPct val="130000"/>
              </a:lnSpc>
            </a:pP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二、形近字组词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            </a:t>
            </a:r>
          </a:p>
          <a:p>
            <a:pPr>
              <a:lnSpc>
                <a:spcPct val="130000"/>
              </a:lnSpc>
            </a:pP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风（    ）  探（     ） 耸（      ）   倘（      ）        </a:t>
            </a:r>
          </a:p>
          <a:p>
            <a:pPr>
              <a:lnSpc>
                <a:spcPct val="130000"/>
              </a:lnSpc>
            </a:pP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凤（    ）  深（    ）  茸（        ） 俏（     ） </a:t>
            </a:r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54020" y="2646045"/>
            <a:ext cx="432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7190" y="2760980"/>
            <a:ext cx="432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78635" y="3168015"/>
            <a:ext cx="432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24755" y="3282950"/>
            <a:ext cx="432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1520" y="430212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大风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1520" y="489140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凤凰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96820" y="482409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深浅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57675" y="430212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高耸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07510" y="489140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毛茸茸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53175" y="430212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倘若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53175" y="482409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俊俏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96820" y="430212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探头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055" y="1764665"/>
            <a:ext cx="8515985" cy="3448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三、在括号里填上合适的形容词。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)的浓阴       (         )的竹竿      (            )的风景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 ）的藤       （      ）的笋       （         ）的农家风光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四、读句子，说说自己的理解。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青、红的瓜，碧绿的藤和叶，构成了一道别有风趣的装饰，比那高楼门前蹲着一对石狮子或是竖着两根大旗杆，可爱多了。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1520" y="232219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绿绿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8020" y="23488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青青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14695" y="232219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迷人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6295" y="288544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长长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08020" y="288544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鲜嫩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14695" y="288544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独特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0440" y="4838700"/>
            <a:ext cx="740727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指农家小屋前攀着棚架爬上屋檐的绿藤和叶、青红的瓜，把农家小屋装点得别致生动、亲切可爱。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3465" y="1908810"/>
            <a:ext cx="764413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陈醉云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，著名现代书法艺术大师，原名陈英儒，自号醉云楼主，广东台山人。小时候深受祖父陈绍典毛笔书法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熏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陶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。1962年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移民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，定居旧金山。陈醉云不仅是一位现代书法艺术坚强的拓荒者，而且也是一位坚强勇敢的现代诗人。他的诗作不拘形式、爱憎分明、用词精练而含蓄。</a:t>
            </a:r>
          </a:p>
          <a:p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著有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《寒星集》《乡下人家》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《爱的乐章》和《醉云集》 等。”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3400" y="1082675"/>
            <a:ext cx="1673860" cy="572930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棱台 6"/>
          <p:cNvSpPr/>
          <p:nvPr/>
        </p:nvSpPr>
        <p:spPr>
          <a:xfrm>
            <a:off x="3059430" y="2164080"/>
            <a:ext cx="4681220" cy="1846975"/>
          </a:xfrm>
          <a:prstGeom prst="bevel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   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冠   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朴    素   率   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倘   附   捣   绘    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4855" y="1443355"/>
            <a:ext cx="2171065" cy="721019"/>
          </a:xfrm>
          <a:prstGeom prst="cube">
            <a:avLst>
              <a:gd name="adj" fmla="val 19064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字词乐园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50380" y="1304925"/>
            <a:ext cx="1683017" cy="703813"/>
          </a:xfrm>
          <a:prstGeom prst="cloudCallou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会认字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825" y="4343400"/>
            <a:ext cx="4254421" cy="153233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读准字音：</a:t>
            </a:r>
          </a:p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注意读准平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舌音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素”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</a:p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翘舌音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“率”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2030" y="500824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冠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5350510" y="4441190"/>
            <a:ext cx="359410" cy="1656080"/>
          </a:xfrm>
          <a:prstGeom prst="leftBrac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9920" y="4121785"/>
            <a:ext cx="28232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guān</a:t>
            </a:r>
            <a:r>
              <a:rPr lang="zh-CN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（鸡冠花）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22950" y="5730240"/>
            <a:ext cx="1993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guàn</a:t>
            </a:r>
            <a:r>
              <a:rPr lang="en-US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(</a:t>
            </a:r>
            <a:r>
              <a:rPr lang="zh-CN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冠军</a:t>
            </a:r>
            <a:r>
              <a:rPr lang="en-US" altLang="zh-CN" sz="2800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/>
      <p:bldP spid="8" grpId="0" bldLvl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" y="2586355"/>
            <a:ext cx="183134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棱台 1"/>
          <p:cNvSpPr/>
          <p:nvPr/>
        </p:nvSpPr>
        <p:spPr bwMode="auto">
          <a:xfrm>
            <a:off x="2688590" y="2037715"/>
            <a:ext cx="5554345" cy="1819275"/>
          </a:xfrm>
          <a:prstGeom prst="bevel">
            <a:avLst>
              <a:gd name="adj" fmla="val 56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   饰   蹲    凤   序   例   率 </a:t>
            </a:r>
          </a:p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觅   耸   踏   倘   绘  谐   寄   眠</a:t>
            </a:r>
          </a:p>
          <a:p>
            <a:pPr>
              <a:lnSpc>
                <a:spcPct val="150000"/>
              </a:lnSpc>
            </a:pPr>
            <a:endParaRPr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325" y="1140460"/>
            <a:ext cx="1954530" cy="682944"/>
          </a:xfrm>
          <a:prstGeom prst="plaqu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字词乐园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6560" y="4229735"/>
            <a:ext cx="5069205" cy="1540109"/>
          </a:xfrm>
          <a:prstGeom prst="wedgeRoundRectCallout">
            <a:avLst>
              <a:gd name="adj1" fmla="val -45743"/>
              <a:gd name="adj2" fmla="val -65514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读准平舌音“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耸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翘舌音“饰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率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”，边音“例”等。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8145" y="1630680"/>
            <a:ext cx="86645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“构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饰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蹲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踏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倘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谐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眠”为左窄右宽的字，“觅、耸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寄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”为上窄下宽的字；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</a:t>
            </a:r>
            <a:r>
              <a:rPr 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”是半包围的字。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“蹲”左窄右宽，右下面的“寸”的一横要写长一些，托住上面的部分。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“率”中间的部分笔画较多，注意从左到右写，第八笔是撇，第九笔点，下面的一横写长一些，托住上面的部分。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“谐”左右结构，左窄右宽，注意第三笔是撇，第四笔是竖提。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346" y="969587"/>
            <a:ext cx="1954530" cy="682944"/>
          </a:xfrm>
          <a:prstGeom prst="plaqu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书写指导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3807460"/>
            <a:ext cx="314388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终止 1"/>
          <p:cNvSpPr/>
          <p:nvPr/>
        </p:nvSpPr>
        <p:spPr bwMode="auto">
          <a:xfrm>
            <a:off x="332740" y="1140460"/>
            <a:ext cx="1930400" cy="535940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  <a:endParaRPr 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5310" y="1414145"/>
            <a:ext cx="4919926" cy="658477"/>
          </a:xfrm>
          <a:prstGeom prst="flowChartTerminator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装饰：起修饰美化作用的物品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7020" y="3275965"/>
            <a:ext cx="5684070" cy="64918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朴素：质朴;无文彩；俭仆，不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奢侈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985" y="2356485"/>
            <a:ext cx="3216082" cy="635211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CC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时令：季节、节令。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66440" y="4496435"/>
            <a:ext cx="5214620" cy="1128457"/>
          </a:xfrm>
          <a:prstGeom prst="flowChartTerminator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独特：特有的，特别的，独一无二、与众不同的。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3807460"/>
            <a:ext cx="314388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终止 1"/>
          <p:cNvSpPr/>
          <p:nvPr/>
        </p:nvSpPr>
        <p:spPr bwMode="auto">
          <a:xfrm>
            <a:off x="332740" y="1140460"/>
            <a:ext cx="1930400" cy="535940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  <a:endParaRPr 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5310" y="1414145"/>
            <a:ext cx="3648300" cy="649691"/>
          </a:xfrm>
          <a:prstGeom prst="flowChartTerminator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照例：照样;遵照常例。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015" y="2674620"/>
            <a:ext cx="8142605" cy="1211027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倘若：用在偏正复句的偏句中，表示假设关系，相当于如果、假使。多用于书面语。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66440" y="4496435"/>
            <a:ext cx="5214620" cy="1256265"/>
          </a:xfrm>
          <a:prstGeom prst="flowChartTerminator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和谐：在事态发展中的一种相对均衡、统一、协调的状态。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770" y="1438275"/>
            <a:ext cx="1990090" cy="2860675"/>
            <a:chOff x="1471" y="1833"/>
            <a:chExt cx="3134" cy="45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b="3739"/>
            <a:stretch>
              <a:fillRect/>
            </a:stretch>
          </p:blipFill>
          <p:spPr>
            <a:xfrm>
              <a:off x="1471" y="1833"/>
              <a:ext cx="3135" cy="450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71" y="5516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瓜藤攀檐图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40735" y="1177290"/>
            <a:ext cx="2980690" cy="2419350"/>
            <a:chOff x="5261" y="1854"/>
            <a:chExt cx="4694" cy="38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1" y="1854"/>
              <a:ext cx="4695" cy="3135"/>
            </a:xfrm>
            <a:prstGeom prst="ellipse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656" y="4842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鲜花轮绽图</a:t>
              </a:r>
              <a:endPara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525" y="2586355"/>
            <a:ext cx="2971800" cy="2833370"/>
            <a:chOff x="9015" y="4073"/>
            <a:chExt cx="4680" cy="446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15" y="5401"/>
              <a:ext cx="4680" cy="313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721" y="4073"/>
              <a:ext cx="3269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雨后春笋图</a:t>
              </a:r>
              <a:endPara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167</TotalTime>
  <Words>979</Words>
  <Application>Microsoft Office PowerPoint</Application>
  <PresentationFormat>全屏显示(4:3)</PresentationFormat>
  <Paragraphs>113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430</cp:revision>
  <dcterms:created xsi:type="dcterms:W3CDTF">2013-11-14T01:26:00Z</dcterms:created>
  <dcterms:modified xsi:type="dcterms:W3CDTF">2021-02-22T06:52:18Z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