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2" r:id="rId3"/>
    <p:sldId id="298" r:id="rId4"/>
    <p:sldId id="315" r:id="rId5"/>
    <p:sldId id="285" r:id="rId6"/>
    <p:sldId id="303" r:id="rId7"/>
    <p:sldId id="304" r:id="rId8"/>
    <p:sldId id="281" r:id="rId9"/>
    <p:sldId id="323" r:id="rId10"/>
    <p:sldId id="324" r:id="rId11"/>
    <p:sldId id="325" r:id="rId12"/>
    <p:sldId id="326" r:id="rId13"/>
    <p:sldId id="327" r:id="rId14"/>
    <p:sldId id="305" r:id="rId15"/>
    <p:sldId id="328" r:id="rId16"/>
    <p:sldId id="306" r:id="rId17"/>
    <p:sldId id="286" r:id="rId18"/>
    <p:sldId id="329" r:id="rId19"/>
    <p:sldId id="330" r:id="rId20"/>
    <p:sldId id="331" r:id="rId21"/>
    <p:sldId id="317" r:id="rId22"/>
    <p:sldId id="332" r:id="rId23"/>
    <p:sldId id="333" r:id="rId24"/>
    <p:sldId id="334" r:id="rId25"/>
    <p:sldId id="335" r:id="rId26"/>
    <p:sldId id="336" r:id="rId27"/>
    <p:sldId id="307" r:id="rId28"/>
    <p:sldId id="302" r:id="rId29"/>
    <p:sldId id="283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296" r:id="rId38"/>
    <p:sldId id="288" r:id="rId39"/>
    <p:sldId id="318" r:id="rId40"/>
    <p:sldId id="297" r:id="rId41"/>
    <p:sldId id="319" r:id="rId42"/>
    <p:sldId id="320" r:id="rId43"/>
    <p:sldId id="321" r:id="rId44"/>
    <p:sldId id="322" r:id="rId45"/>
    <p:sldId id="313" r:id="rId46"/>
    <p:sldId id="310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99CCFF"/>
    <a:srgbClr val="33CCFF"/>
    <a:srgbClr val="CC0000"/>
    <a:srgbClr val="FFCC00"/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95"/>
  </p:normalViewPr>
  <p:slideViewPr>
    <p:cSldViewPr showGuides="1">
      <p:cViewPr varScale="1">
        <p:scale>
          <a:sx n="66" d="100"/>
          <a:sy n="66" d="100"/>
        </p:scale>
        <p:origin x="-636" y="-114"/>
      </p:cViewPr>
      <p:guideLst>
        <p:guide orient="horz" pos="2160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b="0" dirty="0"/>
            </a:fld>
            <a:endParaRPr lang="en-US" altLang="zh-CN" sz="14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2.GIF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GIF"/><Relationship Id="rId7" Type="http://schemas.openxmlformats.org/officeDocument/2006/relationships/image" Target="../media/image34.png"/><Relationship Id="rId6" Type="http://schemas.openxmlformats.org/officeDocument/2006/relationships/audio" Target="file:///C:\My%20Documents\&#34769;&#21483;.WAV" TargetMode="External"/><Relationship Id="rId5" Type="http://schemas.openxmlformats.org/officeDocument/2006/relationships/audio" Target="file:///D:\&#35838;&#20214;\&#22235;&#23395;\&#34769;&#21483;.wav" TargetMode="External"/><Relationship Id="rId4" Type="http://schemas.openxmlformats.org/officeDocument/2006/relationships/image" Target="../media/image33.png"/><Relationship Id="rId3" Type="http://schemas.openxmlformats.org/officeDocument/2006/relationships/audio" Target="file:///C:\WINDOWS\TEMP\PNGTEMP\&#34769;&#21483;.WAV" TargetMode="External"/><Relationship Id="rId2" Type="http://schemas.openxmlformats.org/officeDocument/2006/relationships/image" Target="../media/image32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8.png"/><Relationship Id="rId11" Type="http://schemas.openxmlformats.org/officeDocument/2006/relationships/image" Target="../media/image37.png"/><Relationship Id="rId10" Type="http://schemas.openxmlformats.org/officeDocument/2006/relationships/image" Target="../media/image27.GIF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42.jpeg"/><Relationship Id="rId3" Type="http://schemas.openxmlformats.org/officeDocument/2006/relationships/image" Target="../media/image41.emf"/><Relationship Id="rId2" Type="http://schemas.openxmlformats.org/officeDocument/2006/relationships/image" Target="../media/image40.GIF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53.jpeg"/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GIF"/><Relationship Id="rId1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6" Type="http://schemas.microsoft.com/office/2007/relationships/media" Target="file:///C:\Documents%20and%20Settings\Administrator\&#26700;&#38754;\&#22235;&#23395;\&#38634;&#20043;&#26790;&#24187;&#65288;&#32431;&#65289;.mp3" TargetMode="External"/><Relationship Id="rId5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65.GIF"/><Relationship Id="rId3" Type="http://schemas.openxmlformats.org/officeDocument/2006/relationships/image" Target="../media/image64.jpeg"/><Relationship Id="rId2" Type="http://schemas.openxmlformats.org/officeDocument/2006/relationships/image" Target="../media/image57.GIF"/><Relationship Id="rId1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Documents%20and%20Settings\Administrator\&#26700;&#38754;\&#22235;&#23395;\&#38634;&#20043;&#26790;&#24187;&#65288;&#32431;&#65289;.mp3" TargetMode="External"/><Relationship Id="rId1" Type="http://schemas.openxmlformats.org/officeDocument/2006/relationships/audio" Target="file:///C:\Documents%20and%20Settings\Administrator\&#26700;&#38754;\&#22235;&#23395;\&#38634;&#20043;&#26790;&#24187;&#65288;&#32431;&#65289;.mp3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microsoft.com/office/2007/relationships/media" Target="file:///C:\Documents%20and%20Settings\Administrator\&#26700;&#38754;\&#22235;&#23395;\&#38634;&#20043;&#26790;&#24187;&#65288;&#32431;&#65289;.mp3" TargetMode="External"/><Relationship Id="rId5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4" Type="http://schemas.openxmlformats.org/officeDocument/2006/relationships/image" Target="../media/image58.jpeg"/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Documents%20and%20Settings\Administrator\&#26700;&#38754;\&#22235;&#23395;\&#38634;&#20043;&#26790;&#24187;&#65288;&#32431;&#65289;.mp3" TargetMode="External"/><Relationship Id="rId1" Type="http://schemas.openxmlformats.org/officeDocument/2006/relationships/audio" Target="file:///C:\Documents%20and%20Settings\Administrator\&#26700;&#38754;\&#22235;&#23395;\&#38634;&#20043;&#26790;&#24187;&#65288;&#32431;&#65289;.mp3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file:///C:\Documents%20and%20Settings\Administrator\&#26700;&#38754;\&#22235;&#23395;\&#38634;&#20043;&#26790;&#24187;&#65288;&#32431;&#65289;.mp3" TargetMode="External"/><Relationship Id="rId2" Type="http://schemas.openxmlformats.org/officeDocument/2006/relationships/audio" Target="file:///C:\Documents%20and%20Settings\Administrator\&#26700;&#38754;\&#22235;&#23395;\&#38634;&#20043;&#26790;&#24187;&#65288;&#32431;&#65289;.mp3" TargetMode="External"/><Relationship Id="rId1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9.png"/><Relationship Id="rId2" Type="http://schemas.microsoft.com/office/2007/relationships/media" Target="file:///M:\&#33487;&#38451;\&#22235;&#23395;\02&#22235;&#23395;\&#22235;&#23395;\&#26149;&#22825;&#22312;&#21738;&#37324;.mp3" TargetMode="External"/><Relationship Id="rId1" Type="http://schemas.openxmlformats.org/officeDocument/2006/relationships/audio" Target="file:///M:\&#33487;&#38451;\&#22235;&#23395;\02&#22235;&#23395;\&#22235;&#23395;\&#26149;&#22825;&#22312;&#21738;&#37324;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40" name="Picture 8" descr="xi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4213" y="0"/>
            <a:ext cx="4649787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9" name="Picture 7" descr="ch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6"/>
          <p:cNvSpPr txBox="1"/>
          <p:nvPr/>
        </p:nvSpPr>
        <p:spPr>
          <a:xfrm>
            <a:off x="517525" y="631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9641" name="Picture 9" descr="qiu"/>
          <p:cNvPicPr>
            <a:picLocks noChangeAspect="1"/>
          </p:cNvPicPr>
          <p:nvPr/>
        </p:nvPicPr>
        <p:blipFill>
          <a:blip r:embed="rId3"/>
          <a:srcRect l="3085" t="6163" b="4741"/>
          <a:stretch>
            <a:fillRect/>
          </a:stretch>
        </p:blipFill>
        <p:spPr>
          <a:xfrm>
            <a:off x="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2" name="Picture 10" descr="dong"/>
          <p:cNvPicPr>
            <a:picLocks noChangeAspect="1"/>
          </p:cNvPicPr>
          <p:nvPr/>
        </p:nvPicPr>
        <p:blipFill>
          <a:blip r:embed="rId4"/>
          <a:srcRect l="3928" t="5486" r="2403" b="2371"/>
          <a:stretch>
            <a:fillRect/>
          </a:stretch>
        </p:blipFill>
        <p:spPr>
          <a:xfrm>
            <a:off x="457200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taohua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donghua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0"/>
            <a:ext cx="1752600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108700" y="5572125"/>
            <a:ext cx="3035300" cy="101600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</a:t>
            </a: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   hu</a:t>
            </a:r>
            <a:r>
              <a:rPr kumimoji="1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endParaRPr kumimoji="1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785813" y="357188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梨  花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2292" name="Picture 4" descr="梨花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66850"/>
            <a:ext cx="4152900" cy="539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梨花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447800"/>
            <a:ext cx="47625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玉                                   兰</a:t>
            </a:r>
            <a:endParaRPr lang="zh-CN" altLang="en-US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6" name="Picture 4" descr="玉兰花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17725"/>
            <a:ext cx="3556000" cy="474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玉兰花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0"/>
            <a:ext cx="2349500" cy="2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玉兰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2438400"/>
            <a:ext cx="4429125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52" name="Text Box 8"/>
          <p:cNvSpPr txBox="1"/>
          <p:nvPr/>
        </p:nvSpPr>
        <p:spPr>
          <a:xfrm>
            <a:off x="0" y="0"/>
            <a:ext cx="21605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我会说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3" name="Text Box 9"/>
          <p:cNvSpPr txBox="1"/>
          <p:nvPr/>
        </p:nvSpPr>
        <p:spPr>
          <a:xfrm>
            <a:off x="4427538" y="43656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绿绿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AutoShape 10">
            <a:hlinkClick r:id="" action="ppaction://noaction"/>
          </p:cNvPr>
          <p:cNvSpPr/>
          <p:nvPr/>
        </p:nvSpPr>
        <p:spPr>
          <a:xfrm>
            <a:off x="8855075" y="6569075"/>
            <a:ext cx="288925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5" name="Rectangle 11"/>
          <p:cNvSpPr/>
          <p:nvPr/>
        </p:nvSpPr>
        <p:spPr>
          <a:xfrm>
            <a:off x="0" y="4365625"/>
            <a:ext cx="305911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桃花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红红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（蜜蜂）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说：“ 我是春天。”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765175"/>
            <a:ext cx="2808288" cy="3240088"/>
            <a:chOff x="2925" y="1298"/>
            <a:chExt cx="1769" cy="1565"/>
          </a:xfrm>
        </p:grpSpPr>
        <p:pic>
          <p:nvPicPr>
            <p:cNvPr id="14350" name="Picture 16" descr="桃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5" y="1298"/>
              <a:ext cx="1769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1" name="Picture 15" descr="蜜蜂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54001" contrast="60000"/>
            </a:blip>
            <a:srcRect l="12619" t="16866" r="11166" b="34819"/>
            <a:stretch>
              <a:fillRect/>
            </a:stretch>
          </p:blipFill>
          <p:spPr>
            <a:xfrm>
              <a:off x="2925" y="1298"/>
              <a:ext cx="681" cy="72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7362" name="Picture 18" descr="1"/>
          <p:cNvPicPr>
            <a:picLocks noChangeAspect="1"/>
          </p:cNvPicPr>
          <p:nvPr/>
        </p:nvPicPr>
        <p:blipFill>
          <a:blip r:embed="rId4"/>
          <a:srcRect b="12894"/>
          <a:stretch>
            <a:fillRect/>
          </a:stretch>
        </p:blipFill>
        <p:spPr>
          <a:xfrm>
            <a:off x="3203575" y="765175"/>
            <a:ext cx="2663825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63" name="Rectangle 19"/>
          <p:cNvSpPr/>
          <p:nvPr/>
        </p:nvSpPr>
        <p:spPr>
          <a:xfrm>
            <a:off x="3205163" y="4365625"/>
            <a:ext cx="287972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柳树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说：“ 我是春天。”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4" name="Rectangle 20"/>
          <p:cNvSpPr/>
          <p:nvPr/>
        </p:nvSpPr>
        <p:spPr>
          <a:xfrm>
            <a:off x="6516688" y="4329113"/>
            <a:ext cx="2879725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)(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说：“ 我是春天。”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6480175" y="765175"/>
            <a:ext cx="2663825" cy="3240088"/>
            <a:chOff x="4082" y="482"/>
            <a:chExt cx="1678" cy="2041"/>
          </a:xfrm>
        </p:grpSpPr>
        <p:pic>
          <p:nvPicPr>
            <p:cNvPr id="14348" name="Picture 22" descr="菊花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82" y="482"/>
              <a:ext cx="1678" cy="20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9" name="Picture 24" descr="蝴蝶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5" y="482"/>
              <a:ext cx="907" cy="9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47" name="Text Box 27"/>
          <p:cNvSpPr txBox="1"/>
          <p:nvPr/>
        </p:nvSpPr>
        <p:spPr>
          <a:xfrm>
            <a:off x="1808163" y="89900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绿绿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3" grpId="0"/>
      <p:bldP spid="57355" grpId="0"/>
      <p:bldP spid="57363" grpId="0"/>
      <p:bldP spid="57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春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3" name="Picture 3" descr="0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765175"/>
            <a:ext cx="1512888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/>
          <p:nvPr/>
        </p:nvSpPr>
        <p:spPr>
          <a:xfrm>
            <a:off x="4140200" y="836613"/>
            <a:ext cx="4752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7525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7F1"/>
              </a:clrFrom>
              <a:clrTo>
                <a:srgbClr val="FEF7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0" y="0"/>
            <a:ext cx="3676650" cy="354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6" descr="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188" y="0"/>
            <a:ext cx="31321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Text Box 7"/>
          <p:cNvSpPr txBox="1"/>
          <p:nvPr/>
        </p:nvSpPr>
        <p:spPr>
          <a:xfrm>
            <a:off x="7162800" y="5257800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幻灯片 </a:t>
            </a: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5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6388" name="Picture 4" descr="w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AutoShape 5">
            <a:hlinkClick r:id="" action="ppaction://noaction"/>
          </p:cNvPr>
          <p:cNvSpPr/>
          <p:nvPr/>
        </p:nvSpPr>
        <p:spPr>
          <a:xfrm>
            <a:off x="8785225" y="6453188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8" descr="xia"/>
          <p:cNvPicPr>
            <a:picLocks noChangeAspect="1"/>
          </p:cNvPicPr>
          <p:nvPr/>
        </p:nvPicPr>
        <p:blipFill>
          <a:blip r:embed="rId1"/>
          <a:srcRect l="3772"/>
          <a:stretch>
            <a:fillRect/>
          </a:stretch>
        </p:blipFill>
        <p:spPr>
          <a:xfrm>
            <a:off x="3779838" y="0"/>
            <a:ext cx="53641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AutoShape 10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14313" y="1285875"/>
            <a:ext cx="4572000" cy="3140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ea typeface="Times New Roman" panose="02020603050405020304" pitchFamily="18" charset="0"/>
              </a:rPr>
              <a:t>hé  </a:t>
            </a:r>
            <a:r>
              <a:rPr lang="en-US" altLang="zh-CN" sz="3600" dirty="0"/>
              <a:t>y</a:t>
            </a:r>
            <a:r>
              <a:rPr lang="en-US" altLang="zh-CN" sz="3600" dirty="0">
                <a:ea typeface="Times New Roman" panose="02020603050405020304" pitchFamily="18" charset="0"/>
              </a:rPr>
              <a:t>è </a:t>
            </a:r>
            <a:r>
              <a:rPr lang="en-US" altLang="zh-CN" sz="3600" dirty="0"/>
              <a:t>yu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á</a:t>
            </a:r>
            <a:r>
              <a:rPr lang="en-US" altLang="zh-CN" sz="3600" dirty="0"/>
              <a:t>n yu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á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荷 叶   圆    圆  ，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latin typeface="宋体" panose="02010600030101010101" pitchFamily="2" charset="-122"/>
              </a:rPr>
              <a:t>t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 </a:t>
            </a:r>
            <a:r>
              <a:rPr lang="en-US" altLang="zh-CN" sz="3600" dirty="0"/>
              <a:t>du</a:t>
            </a:r>
            <a:r>
              <a:rPr lang="en-US" altLang="zh-CN" sz="3600" dirty="0">
                <a:ea typeface="Times New Roman" panose="02020603050405020304" pitchFamily="18" charset="0"/>
              </a:rPr>
              <a:t>ì </a:t>
            </a:r>
            <a:r>
              <a:rPr lang="en-US" altLang="zh-CN" sz="3600" dirty="0"/>
              <a:t>q</a:t>
            </a:r>
            <a:r>
              <a:rPr lang="en-US" altLang="zh-CN" sz="3600" dirty="0">
                <a:ea typeface="Times New Roman" panose="02020603050405020304" pitchFamily="18" charset="0"/>
              </a:rPr>
              <a:t>ī</a:t>
            </a:r>
            <a:r>
              <a:rPr lang="en-US" altLang="zh-CN" sz="3600" dirty="0"/>
              <a:t>n</a:t>
            </a:r>
            <a:r>
              <a:rPr lang="en-US" altLang="zh-CN" sz="3600" dirty="0">
                <a:latin typeface="MS Reference Sans Serif" pitchFamily="34" charset="0"/>
              </a:rPr>
              <a:t>g</a:t>
            </a:r>
            <a:r>
              <a:rPr lang="en-US" altLang="zh-CN" sz="3600" dirty="0"/>
              <a:t> w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>
                <a:ea typeface="Times New Roman" panose="02020603050405020304" pitchFamily="18" charset="0"/>
              </a:rPr>
              <a:t> </a:t>
            </a:r>
            <a:r>
              <a:rPr lang="en-US" altLang="zh-CN" sz="3600" dirty="0"/>
              <a:t>shu</a:t>
            </a:r>
            <a:r>
              <a:rPr lang="en-US" altLang="zh-CN" sz="3600" dirty="0">
                <a:ea typeface="Times New Roman" panose="02020603050405020304" pitchFamily="18" charset="0"/>
              </a:rPr>
              <a:t>ō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他   对   青    蛙  说  ：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 </a:t>
            </a:r>
            <a:r>
              <a:rPr lang="en-US" altLang="zh-CN" sz="3600" dirty="0"/>
              <a:t>w</a:t>
            </a:r>
            <a:r>
              <a:rPr lang="en-US" altLang="zh-CN" sz="3600" dirty="0">
                <a:ea typeface="Times New Roman" panose="02020603050405020304" pitchFamily="18" charset="0"/>
              </a:rPr>
              <a:t>ŏ  </a:t>
            </a:r>
            <a:r>
              <a:rPr lang="en-US" altLang="zh-CN" sz="3600" dirty="0"/>
              <a:t>sh</a:t>
            </a:r>
            <a:r>
              <a:rPr lang="en-US" altLang="zh-CN" sz="3600" dirty="0">
                <a:ea typeface="Times New Roman" panose="02020603050405020304" pitchFamily="18" charset="0"/>
              </a:rPr>
              <a:t>ì  </a:t>
            </a:r>
            <a:r>
              <a:rPr lang="en-US" altLang="zh-CN" sz="3600" dirty="0"/>
              <a:t>xi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à </a:t>
            </a:r>
            <a:r>
              <a:rPr lang="en-US" altLang="zh-CN" sz="3600" dirty="0"/>
              <a:t>ti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“</a:t>
            </a:r>
            <a:r>
              <a:rPr lang="zh-CN" altLang="en-US" sz="3600" dirty="0"/>
              <a:t>我   是  夏  天  。”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619250" y="2492375"/>
            <a:ext cx="180975" cy="1025525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36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四季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1371600" y="2133600"/>
            <a:ext cx="64008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夏天有圆圆的荷叶，你还知道夏天有什么吗？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夏天"/>
          <p:cNvPicPr>
            <a:picLocks noChangeAspect="1"/>
          </p:cNvPicPr>
          <p:nvPr>
            <p:ph idx="1"/>
          </p:nvPr>
        </p:nvPicPr>
        <p:blipFill>
          <a:blip r:embed="rId1">
            <a:lum bright="35999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945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1447800"/>
            <a:ext cx="24765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tretch>
            <a:fillRect/>
          </a:stretch>
        </p:blipFill>
        <p:spPr>
          <a:xfrm>
            <a:off x="2286000" y="762000"/>
            <a:ext cx="24765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蟑叫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7924800" y="6096000"/>
            <a:ext cx="4572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蟑叫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"/>
          <a:stretch>
            <a:fillRect/>
          </a:stretch>
        </p:blipFill>
        <p:spPr>
          <a:xfrm>
            <a:off x="8001000" y="60198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蟑叫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4"/>
          <a:stretch>
            <a:fillRect/>
          </a:stretch>
        </p:blipFill>
        <p:spPr>
          <a:xfrm>
            <a:off x="8001000" y="60198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8" descr="太阳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999" contrast="36000"/>
          </a:blip>
          <a:stretch>
            <a:fillRect/>
          </a:stretch>
        </p:blipFill>
        <p:spPr>
          <a:xfrm>
            <a:off x="5486400" y="0"/>
            <a:ext cx="1524000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9" descr="ZW_0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2600" y="4419600"/>
            <a:ext cx="788988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10" descr="女孩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0" y="3200400"/>
            <a:ext cx="1571625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Picture 11" descr="A3_0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0" y="914400"/>
            <a:ext cx="182880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Picture 13" descr="06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114800"/>
            <a:ext cx="26670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Picture 14" descr="07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4191000"/>
            <a:ext cx="26670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hehua002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213100"/>
            <a:ext cx="2736850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350" y="4337050"/>
            <a:ext cx="5314950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0"/>
            <a:ext cx="3132137" cy="357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 Box 6"/>
          <p:cNvSpPr txBox="1"/>
          <p:nvPr/>
        </p:nvSpPr>
        <p:spPr>
          <a:xfrm>
            <a:off x="6918325" y="4411663"/>
            <a:ext cx="16160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幻灯片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5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96" name="Picture 20" descr="3a62affd82ed614dd7887d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0"/>
            <a:ext cx="4643437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5" name="Picture 19" descr="1b6304b39b098fa4d9335a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370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6" descr="XS_045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0181" name="Picture 5" descr="落叶大道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7413"/>
            <a:ext cx="4572000" cy="3430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8" descr="maisui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3886200" y="0"/>
            <a:ext cx="5257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AutoShape 9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14313" y="1143000"/>
            <a:ext cx="4429125" cy="3878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lnSpc>
                <a:spcPct val="50000"/>
              </a:lnSpc>
            </a:pPr>
            <a:endParaRPr lang="en-US" altLang="zh-CN" sz="24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latin typeface="Gulim" panose="020B0600000101010101" pitchFamily="34" charset="-127"/>
                <a:ea typeface="Gulim" panose="020B0600000101010101" pitchFamily="34" charset="-127"/>
              </a:rPr>
              <a:t>g</a:t>
            </a:r>
            <a:r>
              <a:rPr lang="en-US" altLang="zh-CN" sz="3600" dirty="0">
                <a:ea typeface="Times New Roman" panose="02020603050405020304" pitchFamily="18" charset="0"/>
              </a:rPr>
              <a:t>ŭ   </a:t>
            </a:r>
            <a:r>
              <a:rPr lang="en-US" altLang="zh-CN" sz="3600" dirty="0"/>
              <a:t>su</a:t>
            </a:r>
            <a:r>
              <a:rPr lang="en-US" altLang="zh-CN" sz="3600" dirty="0">
                <a:ea typeface="Times New Roman" panose="02020603050405020304" pitchFamily="18" charset="0"/>
              </a:rPr>
              <a:t>ì </a:t>
            </a:r>
            <a:r>
              <a:rPr lang="en-US" altLang="zh-CN" sz="3600" dirty="0"/>
              <a:t>w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 w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谷   穗   弯    弯  ，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ea typeface="Times New Roman" panose="02020603050405020304" pitchFamily="18" charset="0"/>
              </a:rPr>
              <a:t>t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>
                <a:ea typeface="Times New Roman" panose="02020603050405020304" pitchFamily="18" charset="0"/>
              </a:rPr>
              <a:t>   </a:t>
            </a:r>
            <a:r>
              <a:rPr lang="en-US" altLang="zh-CN" sz="3600" dirty="0"/>
              <a:t>j</a:t>
            </a:r>
            <a:r>
              <a:rPr lang="en-US" altLang="zh-CN" sz="3600" dirty="0">
                <a:ea typeface="Times New Roman" panose="02020603050405020304" pitchFamily="18" charset="0"/>
              </a:rPr>
              <a:t>ū  </a:t>
            </a:r>
            <a:r>
              <a:rPr lang="en-US" altLang="zh-CN" sz="3600" dirty="0"/>
              <a:t>zhe </a:t>
            </a:r>
            <a:r>
              <a:rPr lang="en-US" altLang="zh-CN" sz="3600" dirty="0">
                <a:latin typeface="Gulim" panose="020B0600000101010101" pitchFamily="34" charset="-127"/>
                <a:ea typeface="Gulim" panose="020B0600000101010101" pitchFamily="34" charset="-127"/>
              </a:rPr>
              <a:t>g</a:t>
            </a:r>
            <a:r>
              <a:rPr lang="en-US" altLang="zh-CN" sz="3600" dirty="0">
                <a:ea typeface="Times New Roman" panose="02020603050405020304" pitchFamily="18" charset="0"/>
              </a:rPr>
              <a:t>ō</a:t>
            </a:r>
            <a:r>
              <a:rPr lang="en-US" altLang="zh-CN" sz="3600" dirty="0"/>
              <a:t>ng shu</a:t>
            </a:r>
            <a:r>
              <a:rPr lang="en-US" altLang="zh-CN" sz="3600" dirty="0">
                <a:ea typeface="Times New Roman" panose="02020603050405020304" pitchFamily="18" charset="0"/>
              </a:rPr>
              <a:t>ō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他  鞠  着   躬     说  </a:t>
            </a:r>
            <a:r>
              <a:rPr lang="en-US" altLang="zh-CN" sz="3600" dirty="0"/>
              <a:t>: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w</a:t>
            </a:r>
            <a:r>
              <a:rPr lang="en-US" altLang="zh-CN" sz="3600" dirty="0">
                <a:ea typeface="Times New Roman" panose="02020603050405020304" pitchFamily="18" charset="0"/>
              </a:rPr>
              <a:t>ŏ  </a:t>
            </a:r>
            <a:r>
              <a:rPr lang="en-US" altLang="zh-CN" sz="3600" dirty="0"/>
              <a:t>sh</a:t>
            </a:r>
            <a:r>
              <a:rPr lang="en-US" altLang="zh-CN" sz="3600" dirty="0">
                <a:ea typeface="Times New Roman" panose="02020603050405020304" pitchFamily="18" charset="0"/>
              </a:rPr>
              <a:t>ì  </a:t>
            </a:r>
            <a:r>
              <a:rPr lang="en-US" altLang="zh-CN" sz="3600" dirty="0"/>
              <a:t>qi</a:t>
            </a:r>
            <a:r>
              <a:rPr lang="en-US" altLang="zh-CN" sz="3600" dirty="0">
                <a:ea typeface="Times New Roman" panose="02020603050405020304" pitchFamily="18" charset="0"/>
              </a:rPr>
              <a:t>ū  </a:t>
            </a:r>
            <a:r>
              <a:rPr lang="en-US" altLang="zh-CN" sz="3600" dirty="0"/>
              <a:t>ti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“</a:t>
            </a:r>
            <a:r>
              <a:rPr lang="zh-CN" altLang="en-US" sz="3600" dirty="0"/>
              <a:t>我   是   秋   天  。”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85800" y="1600200"/>
            <a:ext cx="7496175" cy="2581275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秋天有弯弯的谷穗，你还知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道秋天有什么吗？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四季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yeyun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Box 2"/>
          <p:cNvSpPr txBox="1"/>
          <p:nvPr/>
        </p:nvSpPr>
        <p:spPr>
          <a:xfrm>
            <a:off x="428625" y="357188"/>
            <a:ext cx="2465388" cy="8302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fēn</a:t>
            </a:r>
            <a:r>
              <a:rPr lang="en-US" altLang="zh-CN" sz="4800" dirty="0">
                <a:latin typeface="Segoe UI Semibold" panose="020B0702040204020203" pitchFamily="34" charset="0"/>
                <a:ea typeface="宋体" panose="02010600030101010101" pitchFamily="2" charset="-122"/>
              </a:rPr>
              <a:t>g   </a:t>
            </a:r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yè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秋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25603" name="Picture 4" descr="0712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5" descr="苹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2571750"/>
            <a:ext cx="2857500" cy="203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6" descr="葡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0"/>
            <a:ext cx="428625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7" descr="200911150905273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875" y="3048000"/>
            <a:ext cx="3667125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8" descr="20071231719509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48150"/>
            <a:ext cx="4076700" cy="260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597775" y="2214563"/>
            <a:ext cx="1546225" cy="646113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pú  t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TextBox 9"/>
          <p:cNvSpPr txBox="1"/>
          <p:nvPr/>
        </p:nvSpPr>
        <p:spPr>
          <a:xfrm>
            <a:off x="928688" y="1785938"/>
            <a:ext cx="1492250" cy="6461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shí  liu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0" name="TextBox 10"/>
          <p:cNvSpPr txBox="1"/>
          <p:nvPr/>
        </p:nvSpPr>
        <p:spPr>
          <a:xfrm>
            <a:off x="3286125" y="4071938"/>
            <a:ext cx="20320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pín</a:t>
            </a:r>
            <a:r>
              <a:rPr lang="en-US" altLang="zh-CN" sz="3600" dirty="0">
                <a:latin typeface="Segoe UI Semibold" panose="020B0702040204020203" pitchFamily="34" charset="0"/>
                <a:ea typeface="宋体" panose="02010600030101010101" pitchFamily="2" charset="-122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latin typeface="Segoe UI Semibold" panose="020B0702040204020203" pitchFamily="34" charset="0"/>
                <a:ea typeface="宋体" panose="02010600030101010101" pitchFamily="2" charset="-122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uŏ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TextBox 11"/>
          <p:cNvSpPr txBox="1"/>
          <p:nvPr/>
        </p:nvSpPr>
        <p:spPr>
          <a:xfrm>
            <a:off x="0" y="4357688"/>
            <a:ext cx="1312863" cy="6461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shì  zi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2" name="TextBox 12"/>
          <p:cNvSpPr txBox="1"/>
          <p:nvPr/>
        </p:nvSpPr>
        <p:spPr>
          <a:xfrm>
            <a:off x="7286625" y="3429000"/>
            <a:ext cx="1416050" cy="6461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yù  mĭ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落叶大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叶"/>
          <p:cNvPicPr>
            <a:picLocks noChangeAspect="1"/>
          </p:cNvPicPr>
          <p:nvPr/>
        </p:nvPicPr>
        <p:blipFill>
          <a:blip r:embed="rId2">
            <a:lum bright="-17999"/>
          </a:blip>
          <a:stretch>
            <a:fillRect/>
          </a:stretch>
        </p:blipFill>
        <p:spPr>
          <a:xfrm>
            <a:off x="381000" y="457200"/>
            <a:ext cx="8534400" cy="640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叶"/>
          <p:cNvPicPr>
            <a:picLocks noChangeAspect="1"/>
          </p:cNvPicPr>
          <p:nvPr/>
        </p:nvPicPr>
        <p:blipFill>
          <a:blip r:embed="rId2">
            <a:lum bright="-17999"/>
          </a:blip>
          <a:stretch>
            <a:fillRect/>
          </a:stretch>
        </p:blipFill>
        <p:spPr>
          <a:xfrm>
            <a:off x="596900" y="673100"/>
            <a:ext cx="8534400" cy="640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749DC9"/>
              </a:clrFrom>
              <a:clrTo>
                <a:srgbClr val="749D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3500438"/>
            <a:ext cx="2771775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0"/>
            <a:ext cx="4071937" cy="415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Text Box 7"/>
          <p:cNvSpPr txBox="1"/>
          <p:nvPr/>
        </p:nvSpPr>
        <p:spPr>
          <a:xfrm>
            <a:off x="1295400" y="4724400"/>
            <a:ext cx="2057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幻灯片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5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6" name="Picture 4" descr="edc0e6c5cf5348d138db4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0"/>
            <a:ext cx="43561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Picture 5" descr="80b32f4552177262500ffe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AutoShape 6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4" name="Picture 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2420938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Picture 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76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908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9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38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Picture 10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5240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11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16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1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Picture 1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288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Picture 1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14400"/>
            <a:ext cx="1143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Picture 1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4" name="Picture 1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-6096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Picture 1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6" name="Picture 1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Picture 19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914400"/>
            <a:ext cx="26670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Picture 20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6858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9" name="Picture 21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-4572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0" name="Picture 2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2954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1" name="Picture 2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57338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2" name="Picture 2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3" name="Picture 2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1341438"/>
            <a:ext cx="1905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4" name="Picture 2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404813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5" name="Picture 2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188913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6" name="Picture 2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1773238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97" name="AutoShape 37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6" descr="dong"/>
          <p:cNvPicPr>
            <a:picLocks noChangeAspect="1"/>
          </p:cNvPicPr>
          <p:nvPr/>
        </p:nvPicPr>
        <p:blipFill>
          <a:blip r:embed="rId1">
            <a:lum bright="29999" contrast="42000"/>
          </a:blip>
          <a:srcRect l="6001" t="9052" r="8257"/>
          <a:stretch>
            <a:fillRect/>
          </a:stretch>
        </p:blipFill>
        <p:spPr>
          <a:xfrm>
            <a:off x="4630738" y="0"/>
            <a:ext cx="4513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AutoShape 9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429000"/>
            <a:ext cx="5357813" cy="31400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xu</a:t>
            </a:r>
            <a:r>
              <a:rPr lang="en-US" altLang="zh-CN" sz="3600" dirty="0">
                <a:ea typeface="Times New Roman" panose="02020603050405020304" pitchFamily="18" charset="0"/>
              </a:rPr>
              <a:t>ĕ  </a:t>
            </a:r>
            <a:r>
              <a:rPr lang="en-US" altLang="zh-CN" sz="3600" dirty="0"/>
              <a:t>r</a:t>
            </a:r>
            <a:r>
              <a:rPr lang="en-US" altLang="zh-CN" sz="3600" dirty="0">
                <a:ea typeface="Times New Roman" panose="02020603050405020304" pitchFamily="18" charset="0"/>
              </a:rPr>
              <a:t>é</a:t>
            </a:r>
            <a:r>
              <a:rPr lang="en-US" altLang="zh-CN" sz="3600" dirty="0"/>
              <a:t>n  d</a:t>
            </a:r>
            <a:r>
              <a:rPr lang="en-US" altLang="zh-CN" sz="3600" dirty="0">
                <a:ea typeface="Times New Roman" panose="02020603050405020304" pitchFamily="18" charset="0"/>
              </a:rPr>
              <a:t>à </a:t>
            </a:r>
            <a:r>
              <a:rPr lang="en-US" altLang="zh-CN" sz="3600" dirty="0"/>
              <a:t>d</a:t>
            </a:r>
            <a:r>
              <a:rPr lang="en-US" altLang="zh-CN" sz="3600" dirty="0">
                <a:ea typeface="Times New Roman" panose="02020603050405020304" pitchFamily="18" charset="0"/>
              </a:rPr>
              <a:t>ù  </a:t>
            </a:r>
            <a:r>
              <a:rPr lang="en-US" altLang="zh-CN" sz="3600" dirty="0"/>
              <a:t>zi  y</a:t>
            </a:r>
            <a:r>
              <a:rPr lang="en-US" altLang="zh-CN" sz="3600" dirty="0">
                <a:ea typeface="Times New Roman" panose="02020603050405020304" pitchFamily="18" charset="0"/>
              </a:rPr>
              <a:t>ì </a:t>
            </a:r>
            <a:r>
              <a:rPr lang="en-US" altLang="zh-CN" sz="3600" dirty="0"/>
              <a:t>t</a:t>
            </a:r>
            <a:r>
              <a:rPr lang="en-US" altLang="zh-CN" sz="3600" dirty="0">
                <a:ea typeface="Times New Roman" panose="02020603050405020304" pitchFamily="18" charset="0"/>
              </a:rPr>
              <a:t>ĭ</a:t>
            </a:r>
            <a:r>
              <a:rPr lang="en-US" altLang="zh-CN" sz="3600" dirty="0"/>
              <a:t>ng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   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</a:t>
            </a:r>
            <a:r>
              <a:rPr lang="zh-CN" altLang="en-US" sz="3600" dirty="0"/>
              <a:t>雪   人   大  肚 子  一 挺  ，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ea typeface="Times New Roman" panose="02020603050405020304" pitchFamily="18" charset="0"/>
              </a:rPr>
              <a:t>t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>
                <a:ea typeface="Times New Roman" panose="02020603050405020304" pitchFamily="18" charset="0"/>
              </a:rPr>
              <a:t>  </a:t>
            </a:r>
            <a:r>
              <a:rPr lang="en-US" altLang="zh-CN" sz="3600" dirty="0"/>
              <a:t>w</a:t>
            </a:r>
            <a:r>
              <a:rPr lang="en-US" altLang="zh-CN" sz="3600" dirty="0">
                <a:ea typeface="Times New Roman" panose="02020603050405020304" pitchFamily="18" charset="0"/>
              </a:rPr>
              <a:t>á</a:t>
            </a:r>
            <a:r>
              <a:rPr lang="en-US" altLang="zh-CN" sz="3600" dirty="0"/>
              <a:t>n p</a:t>
            </a:r>
            <a:r>
              <a:rPr lang="en-US" altLang="zh-CN" sz="3600" dirty="0">
                <a:ea typeface="Times New Roman" panose="02020603050405020304" pitchFamily="18" charset="0"/>
              </a:rPr>
              <a:t>í  </a:t>
            </a:r>
            <a:r>
              <a:rPr lang="en-US" altLang="zh-CN" sz="3600" dirty="0"/>
              <a:t>de  shu</a:t>
            </a:r>
            <a:r>
              <a:rPr lang="en-US" altLang="zh-CN" sz="3600" dirty="0">
                <a:ea typeface="Times New Roman" panose="02020603050405020304" pitchFamily="18" charset="0"/>
              </a:rPr>
              <a:t>ō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他  顽   皮  地  说  ：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 w</a:t>
            </a:r>
            <a:r>
              <a:rPr lang="en-US" altLang="zh-CN" sz="3600" dirty="0">
                <a:ea typeface="Times New Roman" panose="02020603050405020304" pitchFamily="18" charset="0"/>
              </a:rPr>
              <a:t>ŏ  </a:t>
            </a:r>
            <a:r>
              <a:rPr lang="en-US" altLang="zh-CN" sz="3600" dirty="0"/>
              <a:t>ji</a:t>
            </a:r>
            <a:r>
              <a:rPr lang="en-US" altLang="zh-CN" sz="3600" dirty="0">
                <a:ea typeface="Times New Roman" panose="02020603050405020304" pitchFamily="18" charset="0"/>
              </a:rPr>
              <a:t>ù  </a:t>
            </a:r>
            <a:r>
              <a:rPr lang="en-US" altLang="zh-CN" sz="3600" dirty="0"/>
              <a:t>sh</a:t>
            </a:r>
            <a:r>
              <a:rPr lang="en-US" altLang="zh-CN" sz="3600" dirty="0">
                <a:ea typeface="Times New Roman" panose="02020603050405020304" pitchFamily="18" charset="0"/>
              </a:rPr>
              <a:t>ì </a:t>
            </a:r>
            <a:r>
              <a:rPr lang="en-US" altLang="zh-CN" sz="3600" dirty="0"/>
              <a:t>d</a:t>
            </a:r>
            <a:r>
              <a:rPr lang="en-US" altLang="zh-CN" sz="3600" dirty="0">
                <a:ea typeface="Times New Roman" panose="02020603050405020304" pitchFamily="18" charset="0"/>
              </a:rPr>
              <a:t>ō</a:t>
            </a:r>
            <a:r>
              <a:rPr lang="en-US" altLang="zh-CN" sz="3600" dirty="0"/>
              <a:t>n</a:t>
            </a:r>
            <a:r>
              <a:rPr lang="en-US" altLang="zh-CN" sz="3600" dirty="0">
                <a:latin typeface="Raavi" panose="020B0502040204020203" pitchFamily="34" charset="0"/>
                <a:ea typeface="Raavi" panose="020B0502040204020203" pitchFamily="34" charset="0"/>
              </a:rPr>
              <a:t>g</a:t>
            </a:r>
            <a:r>
              <a:rPr lang="en-US" altLang="zh-CN" sz="3600" dirty="0"/>
              <a:t> ti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“</a:t>
            </a:r>
            <a:r>
              <a:rPr lang="zh-CN" altLang="en-US" sz="3600" dirty="0"/>
              <a:t>我   就   是   冬   天  。”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0" y="1600200"/>
            <a:ext cx="7445375" cy="236855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冬天有顽皮的雪人，你还知道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冬天有什么吗？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四季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18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099" name="Picture 5" descr="chun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716463" cy="3616325"/>
          </a:xfrm>
          <a:ln/>
        </p:spPr>
      </p:pic>
      <p:pic>
        <p:nvPicPr>
          <p:cNvPr id="4100" name="Picture 6" descr="xia"/>
          <p:cNvPicPr>
            <a:picLocks noChangeAspect="1"/>
          </p:cNvPicPr>
          <p:nvPr/>
        </p:nvPicPr>
        <p:blipFill>
          <a:blip r:embed="rId2"/>
          <a:srcRect l="3160" b="4350"/>
          <a:stretch>
            <a:fillRect/>
          </a:stretch>
        </p:blipFill>
        <p:spPr>
          <a:xfrm>
            <a:off x="4716463" y="0"/>
            <a:ext cx="4427537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7" descr="qiu"/>
          <p:cNvPicPr>
            <a:picLocks noChangeAspect="1"/>
          </p:cNvPicPr>
          <p:nvPr/>
        </p:nvPicPr>
        <p:blipFill>
          <a:blip r:embed="rId3"/>
          <a:srcRect l="3831" t="4971"/>
          <a:stretch>
            <a:fillRect/>
          </a:stretch>
        </p:blipFill>
        <p:spPr>
          <a:xfrm>
            <a:off x="0" y="3284538"/>
            <a:ext cx="4716463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8" descr="dong"/>
          <p:cNvPicPr>
            <a:picLocks noChangeAspect="1"/>
          </p:cNvPicPr>
          <p:nvPr/>
        </p:nvPicPr>
        <p:blipFill>
          <a:blip r:embed="rId4"/>
          <a:srcRect l="4797" t="4042"/>
          <a:stretch>
            <a:fillRect/>
          </a:stretch>
        </p:blipFill>
        <p:spPr>
          <a:xfrm>
            <a:off x="4716463" y="3284538"/>
            <a:ext cx="4427537" cy="357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61" name="Text Box 9"/>
          <p:cNvSpPr txBox="1"/>
          <p:nvPr/>
        </p:nvSpPr>
        <p:spPr>
          <a:xfrm>
            <a:off x="684213" y="3333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春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4762" name="Text Box 10"/>
          <p:cNvSpPr txBox="1"/>
          <p:nvPr/>
        </p:nvSpPr>
        <p:spPr>
          <a:xfrm>
            <a:off x="8077200" y="2222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夏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4763" name="Text Box 11"/>
          <p:cNvSpPr txBox="1"/>
          <p:nvPr/>
        </p:nvSpPr>
        <p:spPr>
          <a:xfrm>
            <a:off x="609600" y="34226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秋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8001000" y="34988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冬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2843213" y="2178050"/>
            <a:ext cx="3960813" cy="2043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280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文鼎中特广告体" pitchFamily="34" charset="-122"/>
              </a:rPr>
              <a:t>四 季</a:t>
            </a:r>
            <a:endParaRPr lang="zh-CN" altLang="en-US" sz="12800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文鼎中特广告体" pitchFamily="34" charset="-122"/>
            </a:endParaRPr>
          </a:p>
        </p:txBody>
      </p:sp>
      <p:pic>
        <p:nvPicPr>
          <p:cNvPr id="74769" name="雪之梦幻（纯）.mp3">
            <a:hlinkClick r:id="" action="ppaction://media"/>
          </p:cNvPr>
          <p:cNvPicPr>
            <a:picLocks noRot="1" noChangeAspect="1"/>
          </p:cNvPicPr>
          <p:nvPr>
            <p:ph sz="half" idx="2"/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8731250" y="6508750"/>
            <a:ext cx="304800" cy="304800"/>
          </a:xfrm>
          <a:ln/>
        </p:spPr>
      </p:pic>
      <p:sp>
        <p:nvSpPr>
          <p:cNvPr id="4109" name="TextBox 14"/>
          <p:cNvSpPr txBox="1"/>
          <p:nvPr/>
        </p:nvSpPr>
        <p:spPr>
          <a:xfrm>
            <a:off x="5214938" y="6334125"/>
            <a:ext cx="27098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高新三小万晓娟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5348" fill="hold"/>
                                        <p:tgtEl>
                                          <p:spTgt spid="747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769"/>
                </p:tgtEl>
              </p:cMediaNode>
            </p:audio>
          </p:childTnLst>
        </p:cTn>
      </p:par>
    </p:tnLst>
    <p:bldLst>
      <p:bldP spid="74761" grpId="0"/>
      <p:bldP spid="74762" grpId="0"/>
      <p:bldP spid="74763" grpId="0"/>
      <p:bldP spid="74764" grpId="0"/>
      <p:bldP spid="7476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96863"/>
            <a:ext cx="8748712" cy="6561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四季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zrfj0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XC3A5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5844" name="Picture 4" descr="腊梅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86125" y="2857500"/>
            <a:ext cx="2498725" cy="1570038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méi  hu</a:t>
            </a:r>
            <a:r>
              <a:rPr kumimoji="1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endParaRPr kumimoji="1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梅    花  </a:t>
            </a:r>
            <a:endParaRPr kumimoji="1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 descr="XS_0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2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981075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Picture 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15875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22606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0" y="5207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8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762000"/>
            <a:ext cx="1905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Picture 9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Picture 10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1803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Picture 11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2954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6" name="Picture 12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7" name="Picture 13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15240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8" name="Picture 14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6858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9" name="Picture 15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0" y="7366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0" name="Picture 16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9525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1" name="Picture 17" descr="雪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1196975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62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141663"/>
            <a:ext cx="3527425" cy="371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63" name="Picture 1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163" y="2708275"/>
            <a:ext cx="2016125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84" name="Text Box 20"/>
          <p:cNvSpPr txBox="1"/>
          <p:nvPr/>
        </p:nvSpPr>
        <p:spPr>
          <a:xfrm>
            <a:off x="6324600" y="5486400"/>
            <a:ext cx="176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幻灯片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5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Oval 2"/>
          <p:cNvSpPr/>
          <p:nvPr/>
        </p:nvSpPr>
        <p:spPr>
          <a:xfrm>
            <a:off x="3733800" y="2819400"/>
            <a:ext cx="11430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1" name="Rectangle 3"/>
          <p:cNvSpPr/>
          <p:nvPr/>
        </p:nvSpPr>
        <p:spPr>
          <a:xfrm>
            <a:off x="371475" y="304800"/>
            <a:ext cx="4271963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草芽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尖尖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对小鸟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春天。”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4770438" y="260350"/>
            <a:ext cx="4122737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荷叶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圆圆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对青蛙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夏天。”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3" name="Rectangle 5"/>
          <p:cNvSpPr/>
          <p:nvPr/>
        </p:nvSpPr>
        <p:spPr>
          <a:xfrm>
            <a:off x="304800" y="3789363"/>
            <a:ext cx="4038600" cy="377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谷穗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弯弯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鞠着躬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秋天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。”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4" name="Rectangle 6"/>
          <p:cNvSpPr/>
          <p:nvPr/>
        </p:nvSpPr>
        <p:spPr>
          <a:xfrm>
            <a:off x="4284663" y="3697288"/>
            <a:ext cx="49530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雪人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大肚子一挺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en-US" altLang="zh-CN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,</a:t>
            </a:r>
            <a:endParaRPr lang="en-US" altLang="zh-CN" sz="4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顽皮地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3399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就是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冬天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。”</a:t>
            </a:r>
            <a:endParaRPr lang="zh-CN" altLang="en-US" sz="4400" dirty="0">
              <a:solidFill>
                <a:srgbClr val="3399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895" name="Line 7"/>
          <p:cNvSpPr/>
          <p:nvPr/>
        </p:nvSpPr>
        <p:spPr>
          <a:xfrm>
            <a:off x="4343400" y="304800"/>
            <a:ext cx="0" cy="6553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6" name="Line 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7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8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冬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0" name="Text Box 12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秋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8142" name="雪之梦幻（纯）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88375" y="2444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48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Group 48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8927" name="Picture 49" descr="chun"/>
            <p:cNvPicPr>
              <a:picLocks noChangeAspect="1"/>
            </p:cNvPicPr>
            <p:nvPr/>
          </p:nvPicPr>
          <p:blipFill>
            <a:blip r:embed="rId1">
              <a:lum bright="17999" contrast="24000"/>
            </a:blip>
            <a:stretch>
              <a:fillRect/>
            </a:stretch>
          </p:blipFill>
          <p:spPr>
            <a:xfrm>
              <a:off x="0" y="0"/>
              <a:ext cx="2880" cy="22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28" name="Picture 50" descr="xia"/>
            <p:cNvPicPr>
              <a:picLocks noChangeAspect="1"/>
            </p:cNvPicPr>
            <p:nvPr/>
          </p:nvPicPr>
          <p:blipFill>
            <a:blip r:embed="rId2">
              <a:lum bright="23999" contrast="30000"/>
            </a:blip>
            <a:stretch>
              <a:fillRect/>
            </a:stretch>
          </p:blipFill>
          <p:spPr>
            <a:xfrm>
              <a:off x="2835" y="0"/>
              <a:ext cx="2925" cy="21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29" name="Picture 51" descr="qiu"/>
            <p:cNvPicPr/>
            <p:nvPr/>
          </p:nvPicPr>
          <p:blipFill>
            <a:blip r:embed="rId3">
              <a:lum bright="23999" contrast="18000"/>
            </a:blip>
            <a:stretch>
              <a:fillRect/>
            </a:stretch>
          </p:blipFill>
          <p:spPr>
            <a:xfrm>
              <a:off x="0" y="2024"/>
              <a:ext cx="2835" cy="22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30" name="Picture 52" descr="dong"/>
            <p:cNvPicPr/>
            <p:nvPr/>
          </p:nvPicPr>
          <p:blipFill>
            <a:blip r:embed="rId4">
              <a:lum bright="23999" contrast="48000"/>
            </a:blip>
            <a:stretch>
              <a:fillRect/>
            </a:stretch>
          </p:blipFill>
          <p:spPr>
            <a:xfrm>
              <a:off x="2835" y="2052"/>
              <a:ext cx="2925" cy="22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31" name="Text Box 53"/>
            <p:cNvSpPr txBox="1"/>
            <p:nvPr/>
          </p:nvSpPr>
          <p:spPr>
            <a:xfrm>
              <a:off x="326" y="398"/>
              <a:ext cx="1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32" name="Text Box 54"/>
            <p:cNvSpPr txBox="1"/>
            <p:nvPr/>
          </p:nvSpPr>
          <p:spPr>
            <a:xfrm>
              <a:off x="422" y="202"/>
              <a:ext cx="1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0" dirty="0">
                <a:latin typeface="Arial" panose="020B0604020202020204" pitchFamily="34" charset="0"/>
                <a:ea typeface="隶书" pitchFamily="49" charset="-122"/>
              </a:endParaRPr>
            </a:p>
          </p:txBody>
        </p:sp>
        <p:sp>
          <p:nvSpPr>
            <p:cNvPr id="38933" name="Text Box 55"/>
            <p:cNvSpPr txBox="1"/>
            <p:nvPr/>
          </p:nvSpPr>
          <p:spPr>
            <a:xfrm>
              <a:off x="5088" y="140"/>
              <a:ext cx="1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0" dirty="0">
                <a:latin typeface="Arial" panose="020B0604020202020204" pitchFamily="34" charset="0"/>
                <a:ea typeface="隶书" pitchFamily="49" charset="-122"/>
              </a:endParaRPr>
            </a:p>
          </p:txBody>
        </p:sp>
        <p:sp>
          <p:nvSpPr>
            <p:cNvPr id="38934" name="Text Box 56"/>
            <p:cNvSpPr txBox="1"/>
            <p:nvPr/>
          </p:nvSpPr>
          <p:spPr>
            <a:xfrm>
              <a:off x="384" y="2156"/>
              <a:ext cx="1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0" dirty="0">
                <a:latin typeface="Arial" panose="020B0604020202020204" pitchFamily="34" charset="0"/>
                <a:ea typeface="隶书" pitchFamily="49" charset="-122"/>
              </a:endParaRPr>
            </a:p>
          </p:txBody>
        </p:sp>
        <p:sp>
          <p:nvSpPr>
            <p:cNvPr id="38935" name="Text Box 57"/>
            <p:cNvSpPr txBox="1"/>
            <p:nvPr/>
          </p:nvSpPr>
          <p:spPr>
            <a:xfrm>
              <a:off x="5040" y="2204"/>
              <a:ext cx="1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38915" name="Oval 45"/>
          <p:cNvSpPr/>
          <p:nvPr/>
        </p:nvSpPr>
        <p:spPr>
          <a:xfrm>
            <a:off x="3851275" y="2486025"/>
            <a:ext cx="1225550" cy="1447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6" name="Text Box 2"/>
          <p:cNvSpPr txBox="1"/>
          <p:nvPr/>
        </p:nvSpPr>
        <p:spPr>
          <a:xfrm>
            <a:off x="0" y="17463"/>
            <a:ext cx="3849688" cy="2955925"/>
          </a:xfrm>
          <a:prstGeom prst="rect">
            <a:avLst/>
          </a:prstGeom>
          <a:solidFill>
            <a:srgbClr val="FFFFFF">
              <a:alpha val="47842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)   (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7" name="Text Box 3"/>
          <p:cNvSpPr txBox="1"/>
          <p:nvPr/>
        </p:nvSpPr>
        <p:spPr>
          <a:xfrm>
            <a:off x="4929188" y="0"/>
            <a:ext cx="3849687" cy="2955925"/>
          </a:xfrm>
          <a:prstGeom prst="rect">
            <a:avLst/>
          </a:prstGeom>
          <a:solidFill>
            <a:srgbClr val="FFFFFF">
              <a:alpha val="6588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Text Box 4"/>
          <p:cNvSpPr txBox="1"/>
          <p:nvPr/>
        </p:nvSpPr>
        <p:spPr>
          <a:xfrm>
            <a:off x="0" y="3714750"/>
            <a:ext cx="3849688" cy="2955925"/>
          </a:xfrm>
          <a:prstGeom prst="rect">
            <a:avLst/>
          </a:prstGeom>
          <a:solidFill>
            <a:srgbClr val="FFFFFF">
              <a:alpha val="58823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9" name="Text Box 5"/>
          <p:cNvSpPr txBox="1"/>
          <p:nvPr/>
        </p:nvSpPr>
        <p:spPr>
          <a:xfrm>
            <a:off x="4929188" y="3643313"/>
            <a:ext cx="3849687" cy="2955925"/>
          </a:xfrm>
          <a:prstGeom prst="rect">
            <a:avLst/>
          </a:prstGeom>
          <a:solidFill>
            <a:srgbClr val="FFFFFF">
              <a:alpha val="56862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0" name="Line 32"/>
          <p:cNvSpPr/>
          <p:nvPr/>
        </p:nvSpPr>
        <p:spPr>
          <a:xfrm>
            <a:off x="0" y="32131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1" name="Line 33"/>
          <p:cNvSpPr/>
          <p:nvPr/>
        </p:nvSpPr>
        <p:spPr>
          <a:xfrm>
            <a:off x="4500563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2" name="Text Box 34"/>
          <p:cNvSpPr txBox="1"/>
          <p:nvPr/>
        </p:nvSpPr>
        <p:spPr>
          <a:xfrm>
            <a:off x="3957638" y="2708275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Text Box 35"/>
          <p:cNvSpPr txBox="1"/>
          <p:nvPr/>
        </p:nvSpPr>
        <p:spPr>
          <a:xfrm>
            <a:off x="4460875" y="2708275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Text Box 36"/>
          <p:cNvSpPr txBox="1"/>
          <p:nvPr/>
        </p:nvSpPr>
        <p:spPr>
          <a:xfrm>
            <a:off x="3957638" y="32131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秋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5" name="Text Box 37"/>
          <p:cNvSpPr txBox="1"/>
          <p:nvPr/>
        </p:nvSpPr>
        <p:spPr>
          <a:xfrm>
            <a:off x="4460875" y="32131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冬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9996" name="雪之梦幻（纯）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48713" y="1000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399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9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Oval 2"/>
          <p:cNvSpPr/>
          <p:nvPr/>
        </p:nvSpPr>
        <p:spPr>
          <a:xfrm>
            <a:off x="3733800" y="2819400"/>
            <a:ext cx="1143000" cy="1219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1" name="Rectangle 3"/>
          <p:cNvSpPr/>
          <p:nvPr/>
        </p:nvSpPr>
        <p:spPr>
          <a:xfrm>
            <a:off x="371475" y="304800"/>
            <a:ext cx="4271963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草芽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尖尖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对小鸟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zh-CN" altLang="en-US" sz="44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春天。”</a:t>
            </a:r>
            <a:endParaRPr lang="zh-CN" altLang="en-US" sz="4400" dirty="0">
              <a:solidFill>
                <a:srgbClr val="33CC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132" name="Rectangle 4"/>
          <p:cNvSpPr/>
          <p:nvPr/>
        </p:nvSpPr>
        <p:spPr>
          <a:xfrm>
            <a:off x="4770438" y="260350"/>
            <a:ext cx="4122737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荷叶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圆圆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对青蛙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zh-CN" altLang="en-US" sz="4400" dirty="0">
                <a:solidFill>
                  <a:srgbClr val="FF66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夏天。”</a:t>
            </a:r>
            <a:endParaRPr lang="zh-CN" altLang="en-US" sz="4400" dirty="0">
              <a:solidFill>
                <a:srgbClr val="FF66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133" name="Rectangle 5"/>
          <p:cNvSpPr/>
          <p:nvPr/>
        </p:nvSpPr>
        <p:spPr>
          <a:xfrm>
            <a:off x="304800" y="3789363"/>
            <a:ext cx="4038600" cy="377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谷穗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弯弯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鞠着躬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秋天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FF99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。”</a:t>
            </a:r>
            <a:endParaRPr lang="zh-CN" altLang="en-US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400" dirty="0">
              <a:solidFill>
                <a:srgbClr val="FF993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134" name="Rectangle 6"/>
          <p:cNvSpPr/>
          <p:nvPr/>
        </p:nvSpPr>
        <p:spPr>
          <a:xfrm>
            <a:off x="4284663" y="3697288"/>
            <a:ext cx="49530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雪人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大肚子一挺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en-US" altLang="zh-CN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,</a:t>
            </a:r>
            <a:endParaRPr lang="en-US" altLang="zh-CN" sz="4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他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顽皮地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说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4400" dirty="0">
              <a:solidFill>
                <a:srgbClr val="3399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就是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冬天</a:t>
            </a:r>
            <a:r>
              <a:rPr lang="en-US" altLang="zh-CN" sz="4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4400" dirty="0">
                <a:solidFill>
                  <a:srgbClr val="33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。”</a:t>
            </a:r>
            <a:endParaRPr lang="zh-CN" altLang="en-US" sz="4400" dirty="0">
              <a:solidFill>
                <a:srgbClr val="3399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9943" name="Line 7"/>
          <p:cNvSpPr/>
          <p:nvPr/>
        </p:nvSpPr>
        <p:spPr>
          <a:xfrm>
            <a:off x="4343400" y="304800"/>
            <a:ext cx="0" cy="6553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4" name="Line 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5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6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7" name="Text Box 11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冬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8" name="Text Box 12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秋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8142" name="雪之梦幻（纯）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88375" y="2444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8" fill="hold"/>
                                        <p:tgtEl>
                                          <p:spTgt spid="48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2"/>
                </p:tgtEl>
              </p:cMediaNode>
            </p:audio>
          </p:childTnLst>
        </p:cTn>
      </p:par>
    </p:tnLst>
    <p:bldLst>
      <p:bldP spid="48131" grpId="0"/>
      <p:bldP spid="48132" grpId="0"/>
      <p:bldP spid="48133" grpId="0"/>
      <p:bldP spid="481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0962" name="Oval 2"/>
          <p:cNvSpPr/>
          <p:nvPr/>
        </p:nvSpPr>
        <p:spPr>
          <a:xfrm>
            <a:off x="3733800" y="2667000"/>
            <a:ext cx="1219200" cy="1447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Text Box 3"/>
          <p:cNvSpPr txBox="1"/>
          <p:nvPr/>
        </p:nvSpPr>
        <p:spPr>
          <a:xfrm>
            <a:off x="179388" y="112713"/>
            <a:ext cx="4229100" cy="2986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草芽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  (</a:t>
            </a:r>
            <a:r>
              <a:rPr lang="zh-CN" altLang="en-US" sz="3200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尖尖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4932363" y="112713"/>
            <a:ext cx="3841750" cy="295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225425" y="3789363"/>
            <a:ext cx="3841750" cy="295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4932363" y="3789363"/>
            <a:ext cx="3841750" cy="295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什么         怎么样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7" name="Line 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68" name="Line 8"/>
          <p:cNvSpPr/>
          <p:nvPr/>
        </p:nvSpPr>
        <p:spPr>
          <a:xfrm>
            <a:off x="43434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69" name="Text Box 9"/>
          <p:cNvSpPr txBox="1"/>
          <p:nvPr/>
        </p:nvSpPr>
        <p:spPr>
          <a:xfrm>
            <a:off x="3800475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4343400" y="2909888"/>
            <a:ext cx="5429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夏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38004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秋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2" name="Text Box 12"/>
          <p:cNvSpPr txBox="1"/>
          <p:nvPr/>
        </p:nvSpPr>
        <p:spPr>
          <a:xfrm>
            <a:off x="43434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冬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268538" y="1989138"/>
            <a:ext cx="5400675" cy="2043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2800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文鼎中特广告体" pitchFamily="34" charset="-122"/>
              </a:rPr>
              <a:t>四 季</a:t>
            </a:r>
            <a:endParaRPr lang="zh-CN" altLang="en-US" sz="12800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文鼎中特广告体" pitchFamily="34" charset="-122"/>
            </a:endParaRPr>
          </a:p>
        </p:txBody>
      </p:sp>
      <p:pic>
        <p:nvPicPr>
          <p:cNvPr id="36870" name="雪之梦幻（纯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91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5348" fill="hold"/>
                                        <p:tgtEl>
                                          <p:spTgt spid="36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</p:childTnLst>
        </p:cTn>
      </p:par>
    </p:tnLst>
    <p:bldLst>
      <p:bldP spid="368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花仙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1987" name="Group 3"/>
          <p:cNvGrpSpPr/>
          <p:nvPr/>
        </p:nvGrpSpPr>
        <p:grpSpPr>
          <a:xfrm>
            <a:off x="2895600" y="1447800"/>
            <a:ext cx="3657600" cy="3886200"/>
            <a:chOff x="1776" y="912"/>
            <a:chExt cx="672" cy="672"/>
          </a:xfrm>
        </p:grpSpPr>
        <p:sp>
          <p:nvSpPr>
            <p:cNvPr id="41989" name="Rectangle 4"/>
            <p:cNvSpPr/>
            <p:nvPr/>
          </p:nvSpPr>
          <p:spPr>
            <a:xfrm>
              <a:off x="1776" y="912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Line 5"/>
            <p:cNvSpPr/>
            <p:nvPr/>
          </p:nvSpPr>
          <p:spPr>
            <a:xfrm>
              <a:off x="1776" y="1248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1991" name="Line 6"/>
            <p:cNvSpPr/>
            <p:nvPr/>
          </p:nvSpPr>
          <p:spPr>
            <a:xfrm>
              <a:off x="2112" y="912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1988" name="Text Box 7"/>
          <p:cNvSpPr txBox="1"/>
          <p:nvPr/>
        </p:nvSpPr>
        <p:spPr>
          <a:xfrm>
            <a:off x="3203575" y="1214438"/>
            <a:ext cx="32448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endParaRPr lang="zh-CN" altLang="en-US" sz="2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花仙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3011" name="Group 3"/>
          <p:cNvGrpSpPr/>
          <p:nvPr/>
        </p:nvGrpSpPr>
        <p:grpSpPr>
          <a:xfrm>
            <a:off x="2895600" y="1447800"/>
            <a:ext cx="3657600" cy="3886200"/>
            <a:chOff x="1776" y="912"/>
            <a:chExt cx="672" cy="672"/>
          </a:xfrm>
        </p:grpSpPr>
        <p:sp>
          <p:nvSpPr>
            <p:cNvPr id="43013" name="Rectangle 4"/>
            <p:cNvSpPr/>
            <p:nvPr/>
          </p:nvSpPr>
          <p:spPr>
            <a:xfrm>
              <a:off x="1776" y="912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5"/>
            <p:cNvSpPr/>
            <p:nvPr/>
          </p:nvSpPr>
          <p:spPr>
            <a:xfrm>
              <a:off x="1776" y="1248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3015" name="Line 6"/>
            <p:cNvSpPr/>
            <p:nvPr/>
          </p:nvSpPr>
          <p:spPr>
            <a:xfrm>
              <a:off x="2112" y="912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3012" name="Text Box 7"/>
          <p:cNvSpPr txBox="1"/>
          <p:nvPr/>
        </p:nvSpPr>
        <p:spPr>
          <a:xfrm>
            <a:off x="3200400" y="1431925"/>
            <a:ext cx="3244850" cy="3749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2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花仙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4035" name="Group 3"/>
          <p:cNvGrpSpPr/>
          <p:nvPr/>
        </p:nvGrpSpPr>
        <p:grpSpPr>
          <a:xfrm>
            <a:off x="2895600" y="1447800"/>
            <a:ext cx="3657600" cy="3886200"/>
            <a:chOff x="1776" y="912"/>
            <a:chExt cx="672" cy="672"/>
          </a:xfrm>
        </p:grpSpPr>
        <p:sp>
          <p:nvSpPr>
            <p:cNvPr id="44037" name="Rectangle 4"/>
            <p:cNvSpPr/>
            <p:nvPr/>
          </p:nvSpPr>
          <p:spPr>
            <a:xfrm>
              <a:off x="1776" y="912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38" name="Line 5"/>
            <p:cNvSpPr/>
            <p:nvPr/>
          </p:nvSpPr>
          <p:spPr>
            <a:xfrm>
              <a:off x="1776" y="1248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4039" name="Line 6"/>
            <p:cNvSpPr/>
            <p:nvPr/>
          </p:nvSpPr>
          <p:spPr>
            <a:xfrm>
              <a:off x="2112" y="912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4036" name="Text Box 7"/>
          <p:cNvSpPr txBox="1"/>
          <p:nvPr/>
        </p:nvSpPr>
        <p:spPr>
          <a:xfrm>
            <a:off x="3071813" y="1536700"/>
            <a:ext cx="3244850" cy="3749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endParaRPr lang="zh-CN" altLang="en-US" sz="2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花仙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45059" name="Group 3"/>
          <p:cNvGrpSpPr/>
          <p:nvPr/>
        </p:nvGrpSpPr>
        <p:grpSpPr>
          <a:xfrm>
            <a:off x="2895600" y="1447800"/>
            <a:ext cx="3657600" cy="3886200"/>
            <a:chOff x="1776" y="912"/>
            <a:chExt cx="672" cy="672"/>
          </a:xfrm>
        </p:grpSpPr>
        <p:sp>
          <p:nvSpPr>
            <p:cNvPr id="45061" name="Rectangle 4"/>
            <p:cNvSpPr/>
            <p:nvPr/>
          </p:nvSpPr>
          <p:spPr>
            <a:xfrm>
              <a:off x="1776" y="912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2" name="Line 5"/>
            <p:cNvSpPr/>
            <p:nvPr/>
          </p:nvSpPr>
          <p:spPr>
            <a:xfrm>
              <a:off x="1776" y="1248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45063" name="Line 6"/>
            <p:cNvSpPr/>
            <p:nvPr/>
          </p:nvSpPr>
          <p:spPr>
            <a:xfrm>
              <a:off x="2112" y="912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5060" name="Text Box 7"/>
          <p:cNvSpPr txBox="1"/>
          <p:nvPr/>
        </p:nvSpPr>
        <p:spPr>
          <a:xfrm>
            <a:off x="3200400" y="1431925"/>
            <a:ext cx="3244850" cy="3749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sz="2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6082" name="Group 11"/>
          <p:cNvGrpSpPr/>
          <p:nvPr/>
        </p:nvGrpSpPr>
        <p:grpSpPr>
          <a:xfrm>
            <a:off x="4572000" y="333375"/>
            <a:ext cx="3816350" cy="3455988"/>
            <a:chOff x="930" y="300"/>
            <a:chExt cx="3628" cy="3356"/>
          </a:xfrm>
        </p:grpSpPr>
        <p:sp>
          <p:nvSpPr>
            <p:cNvPr id="46091" name="Rectangle 5"/>
            <p:cNvSpPr/>
            <p:nvPr/>
          </p:nvSpPr>
          <p:spPr>
            <a:xfrm>
              <a:off x="930" y="300"/>
              <a:ext cx="3628" cy="335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2" name="Line 6"/>
            <p:cNvSpPr/>
            <p:nvPr/>
          </p:nvSpPr>
          <p:spPr>
            <a:xfrm>
              <a:off x="930" y="1979"/>
              <a:ext cx="362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46093" name="Line 7"/>
            <p:cNvSpPr/>
            <p:nvPr/>
          </p:nvSpPr>
          <p:spPr>
            <a:xfrm>
              <a:off x="2744" y="300"/>
              <a:ext cx="0" cy="335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3" name="Group 12"/>
          <p:cNvGrpSpPr/>
          <p:nvPr/>
        </p:nvGrpSpPr>
        <p:grpSpPr>
          <a:xfrm>
            <a:off x="755650" y="333375"/>
            <a:ext cx="3816350" cy="3454400"/>
            <a:chOff x="930" y="300"/>
            <a:chExt cx="3628" cy="3356"/>
          </a:xfrm>
        </p:grpSpPr>
        <p:sp>
          <p:nvSpPr>
            <p:cNvPr id="46088" name="Rectangle 13"/>
            <p:cNvSpPr/>
            <p:nvPr/>
          </p:nvSpPr>
          <p:spPr>
            <a:xfrm>
              <a:off x="930" y="300"/>
              <a:ext cx="3628" cy="335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89" name="Line 14"/>
            <p:cNvSpPr/>
            <p:nvPr/>
          </p:nvSpPr>
          <p:spPr>
            <a:xfrm>
              <a:off x="930" y="1979"/>
              <a:ext cx="362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46090" name="Line 15"/>
            <p:cNvSpPr/>
            <p:nvPr/>
          </p:nvSpPr>
          <p:spPr>
            <a:xfrm>
              <a:off x="2744" y="300"/>
              <a:ext cx="0" cy="335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46084" name="WordArt 16"/>
          <p:cNvSpPr>
            <a:spLocks noTextEdit="1"/>
          </p:cNvSpPr>
          <p:nvPr/>
        </p:nvSpPr>
        <p:spPr>
          <a:xfrm>
            <a:off x="5148263" y="765175"/>
            <a:ext cx="2665412" cy="2519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9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WordArt 10"/>
          <p:cNvSpPr>
            <a:spLocks noTextEdit="1"/>
          </p:cNvSpPr>
          <p:nvPr/>
        </p:nvSpPr>
        <p:spPr>
          <a:xfrm>
            <a:off x="1257300" y="692150"/>
            <a:ext cx="2809875" cy="259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97" name="Picture 17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932238"/>
            <a:ext cx="23749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8" name="Picture 18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475" y="3860800"/>
            <a:ext cx="234315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66562" name="Picture 2" descr="3a62affd82ed614dd7887d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0"/>
            <a:ext cx="4643437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3" name="Picture 3" descr="1b6304b39b098fa4d9335a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370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4" name="Picture 4" descr="XS_045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6565" name="Picture 5" descr="落叶大道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7413"/>
            <a:ext cx="4572000" cy="343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Rectangle 6"/>
          <p:cNvSpPr/>
          <p:nvPr/>
        </p:nvSpPr>
        <p:spPr>
          <a:xfrm>
            <a:off x="3419475" y="2239963"/>
            <a:ext cx="1108075" cy="11985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b="0" dirty="0">
                <a:solidFill>
                  <a:srgbClr val="FF3300"/>
                </a:solidFill>
                <a:latin typeface="Times New Roman" panose="02020603050405020304" pitchFamily="18" charset="0"/>
                <a:ea typeface="方正舒体" pitchFamily="2" charset="-122"/>
              </a:rPr>
              <a:t>春</a:t>
            </a:r>
            <a:endParaRPr lang="zh-CN" altLang="en-US" sz="7200" b="0" dirty="0">
              <a:solidFill>
                <a:srgbClr val="FF33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6567" name="Rectangle 7"/>
          <p:cNvSpPr/>
          <p:nvPr/>
        </p:nvSpPr>
        <p:spPr>
          <a:xfrm>
            <a:off x="4500563" y="3429000"/>
            <a:ext cx="1108075" cy="11985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b="0" dirty="0">
                <a:solidFill>
                  <a:srgbClr val="FF3300"/>
                </a:solidFill>
                <a:latin typeface="Times New Roman" panose="02020603050405020304" pitchFamily="18" charset="0"/>
                <a:ea typeface="方正舒体" pitchFamily="2" charset="-122"/>
              </a:rPr>
              <a:t>冬</a:t>
            </a:r>
            <a:endParaRPr lang="zh-CN" altLang="en-US" sz="7200" b="0" dirty="0">
              <a:solidFill>
                <a:srgbClr val="FF33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6568" name="Rectangle 8"/>
          <p:cNvSpPr/>
          <p:nvPr/>
        </p:nvSpPr>
        <p:spPr>
          <a:xfrm>
            <a:off x="3419475" y="3429000"/>
            <a:ext cx="1108075" cy="11985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b="0" dirty="0">
                <a:solidFill>
                  <a:srgbClr val="FF3300"/>
                </a:solidFill>
                <a:latin typeface="Times New Roman" panose="02020603050405020304" pitchFamily="18" charset="0"/>
                <a:ea typeface="方正舒体" pitchFamily="2" charset="-122"/>
              </a:rPr>
              <a:t>秋</a:t>
            </a:r>
            <a:endParaRPr lang="zh-CN" altLang="en-US" sz="7200" b="0" dirty="0">
              <a:solidFill>
                <a:srgbClr val="FF33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6569" name="Rectangle 9"/>
          <p:cNvSpPr/>
          <p:nvPr/>
        </p:nvSpPr>
        <p:spPr>
          <a:xfrm>
            <a:off x="4500563" y="2239963"/>
            <a:ext cx="1108075" cy="11985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b="0" dirty="0">
                <a:solidFill>
                  <a:srgbClr val="FF3300"/>
                </a:solidFill>
                <a:latin typeface="Times New Roman" panose="02020603050405020304" pitchFamily="18" charset="0"/>
                <a:ea typeface="方正舒体" pitchFamily="2" charset="-122"/>
              </a:rPr>
              <a:t>夏</a:t>
            </a:r>
            <a:endParaRPr lang="zh-CN" altLang="en-US" sz="7200" b="0" dirty="0">
              <a:solidFill>
                <a:srgbClr val="FF33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  <p:bldP spid="66567" grpId="0" animBg="1"/>
      <p:bldP spid="66568" grpId="0" animBg="1"/>
      <p:bldP spid="665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idx="1"/>
          </p:nvPr>
        </p:nvSpPr>
        <p:spPr>
          <a:xfrm>
            <a:off x="611188" y="333375"/>
            <a:ext cx="8281987" cy="576262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du</a:t>
            </a:r>
            <a:r>
              <a:rPr lang="en-US" altLang="zh-CN" sz="4800" dirty="0">
                <a:ea typeface="楷体_GB2312" panose="02010609030101010101" pitchFamily="49" charset="-122"/>
              </a:rPr>
              <a:t>ì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shuō     ji</a:t>
            </a:r>
            <a:r>
              <a:rPr lang="en-US" altLang="zh-CN" sz="4800" dirty="0">
                <a:latin typeface="Batang" panose="02030600000101010101" pitchFamily="18" charset="-127"/>
                <a:ea typeface="楷体_GB2312" panose="02010609030101010101" pitchFamily="49" charset="-122"/>
              </a:rPr>
              <a:t>ù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sh</a:t>
            </a:r>
            <a:r>
              <a:rPr lang="en-US" altLang="zh-CN" sz="4800" dirty="0">
                <a:ea typeface="楷体_GB2312" panose="02010609030101010101" pitchFamily="49" charset="-122"/>
              </a:rPr>
              <a:t>ì</a:t>
            </a:r>
            <a:endParaRPr lang="en-US" altLang="zh-CN" sz="4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不对      说 话     就 是</a:t>
            </a:r>
            <a:endParaRPr lang="zh-CN" altLang="en-US" sz="4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en-US" altLang="zh-CN" sz="4800" dirty="0">
                <a:ea typeface="楷体_GB2312" panose="02010609030101010101" pitchFamily="49" charset="-122"/>
              </a:rPr>
              <a:t>è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yu</a:t>
            </a:r>
            <a:r>
              <a:rPr lang="en-US" altLang="zh-CN" sz="4800" dirty="0">
                <a:ea typeface="楷体_GB2312" panose="02010609030101010101" pitchFamily="49" charset="-122"/>
              </a:rPr>
              <a:t>á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n      xuě</a:t>
            </a:r>
            <a:endParaRPr lang="en-US" altLang="zh-CN" sz="4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荷叶      圆 圆     雪 人</a:t>
            </a:r>
            <a:endParaRPr lang="zh-CN" altLang="en-US" sz="4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xi</a:t>
            </a:r>
            <a:r>
              <a:rPr lang="en-US" altLang="zh-CN" sz="4800" dirty="0">
                <a:latin typeface="Lucida Sans Unicode" panose="020B0602030504020204" pitchFamily="34" charset="0"/>
                <a:ea typeface="楷体_GB2312" panose="02010609030101010101" pitchFamily="49" charset="-122"/>
              </a:rPr>
              <a:t>à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qiū      dōng</a:t>
            </a:r>
            <a:r>
              <a:rPr lang="en-US" altLang="zh-CN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endParaRPr lang="en-US" altLang="zh-CN" sz="4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夏天      秋 天     冬 天</a:t>
            </a:r>
            <a:endParaRPr lang="zh-CN" altLang="en-US" sz="4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4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en-US" altLang="zh-CN" sz="4800" dirty="0">
                <a:ea typeface="楷体_GB2312" panose="02010609030101010101" pitchFamily="49" charset="-122"/>
              </a:rPr>
              <a:t>ù</a:t>
            </a:r>
            <a:endParaRPr lang="en-US" altLang="zh-CN" sz="4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大肚子</a:t>
            </a:r>
            <a:endParaRPr lang="zh-CN" altLang="en-US" sz="4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7" name="Rectangle 7"/>
          <p:cNvSpPr/>
          <p:nvPr/>
        </p:nvSpPr>
        <p:spPr>
          <a:xfrm>
            <a:off x="611188" y="620713"/>
            <a:ext cx="7848600" cy="521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不对     说 话    就 是</a:t>
            </a:r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荷叶     圆圆     雪人</a:t>
            </a:r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夏天     秋天     冬天   </a:t>
            </a:r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8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大肚子</a:t>
            </a:r>
            <a:endParaRPr lang="zh-CN" altLang="en-US" sz="4800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5" descr="donghua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571750"/>
            <a:ext cx="1752600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Object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4" t="5495" r="4971" b="20592"/>
          <a:stretch>
            <a:fillRect/>
          </a:stretch>
        </p:blipFill>
        <p:spPr>
          <a:xfrm>
            <a:off x="0" y="4572000"/>
            <a:ext cx="4643438" cy="1943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8"/>
          <p:cNvGrpSpPr/>
          <p:nvPr/>
        </p:nvGrpSpPr>
        <p:grpSpPr>
          <a:xfrm>
            <a:off x="5429250" y="285750"/>
            <a:ext cx="2303463" cy="1368425"/>
            <a:chOff x="1837" y="255"/>
            <a:chExt cx="1451" cy="862"/>
          </a:xfrm>
        </p:grpSpPr>
        <p:pic>
          <p:nvPicPr>
            <p:cNvPr id="8199" name="Picture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1882" y="436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0" name="Oval 17"/>
            <p:cNvSpPr/>
            <p:nvPr/>
          </p:nvSpPr>
          <p:spPr>
            <a:xfrm>
              <a:off x="1837" y="255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7" name="AutoShape 19">
            <a:hlinkClick r:id="" action="ppaction://noaction"/>
          </p:cNvPr>
          <p:cNvSpPr/>
          <p:nvPr/>
        </p:nvSpPr>
        <p:spPr>
          <a:xfrm>
            <a:off x="8820150" y="6524625"/>
            <a:ext cx="323850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00563" y="2286000"/>
            <a:ext cx="4643438" cy="3692525"/>
          </a:xfrm>
          <a:prstGeom prst="rect">
            <a:avLst/>
          </a:prstGeom>
        </p:spPr>
        <p:txBody>
          <a:bodyPr>
            <a:spAutoFit/>
          </a:bodyPr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c</a:t>
            </a:r>
            <a:r>
              <a:rPr lang="en-US" altLang="zh-CN" sz="3600" dirty="0">
                <a:latin typeface="宋体" panose="02010600030101010101" pitchFamily="2" charset="-122"/>
              </a:rPr>
              <a:t>ǎ</a:t>
            </a:r>
            <a:r>
              <a:rPr lang="en-US" altLang="zh-CN" sz="3600" dirty="0">
                <a:ea typeface="Times New Roman" panose="02020603050405020304" pitchFamily="18" charset="0"/>
              </a:rPr>
              <a:t>o   y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á</a:t>
            </a:r>
            <a:r>
              <a:rPr lang="en-US" altLang="zh-CN" sz="3600" dirty="0">
                <a:ea typeface="Times New Roman" panose="02020603050405020304" pitchFamily="18" charset="0"/>
              </a:rPr>
              <a:t>  ji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>
                <a:ea typeface="Times New Roman" panose="02020603050405020304" pitchFamily="18" charset="0"/>
              </a:rPr>
              <a:t>n  ji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>
                <a:ea typeface="Times New Roman" panose="02020603050405020304" pitchFamily="18" charset="0"/>
              </a:rPr>
              <a:t>n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草    芽    </a:t>
            </a:r>
            <a:r>
              <a:rPr lang="zh-CN" altLang="en-US" sz="3600" dirty="0">
                <a:solidFill>
                  <a:srgbClr val="FF3300"/>
                </a:solidFill>
              </a:rPr>
              <a:t>尖  尖</a:t>
            </a:r>
            <a:r>
              <a:rPr lang="zh-CN" altLang="en-US" sz="3600" dirty="0"/>
              <a:t>  ，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ea typeface="Times New Roman" panose="02020603050405020304" pitchFamily="18" charset="0"/>
              </a:rPr>
              <a:t>t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 </a:t>
            </a:r>
            <a:r>
              <a:rPr lang="en-US" altLang="zh-CN" sz="3600" dirty="0">
                <a:ea typeface="Times New Roman" panose="02020603050405020304" pitchFamily="18" charset="0"/>
              </a:rPr>
              <a:t>duì xi</a:t>
            </a:r>
            <a:r>
              <a:rPr lang="en-US" altLang="zh-CN" sz="3600" dirty="0">
                <a:latin typeface="宋体" panose="02010600030101010101" pitchFamily="2" charset="-122"/>
              </a:rPr>
              <a:t>ǎ</a:t>
            </a:r>
            <a:r>
              <a:rPr lang="en-US" altLang="zh-CN" sz="3600" dirty="0">
                <a:ea typeface="Times New Roman" panose="02020603050405020304" pitchFamily="18" charset="0"/>
              </a:rPr>
              <a:t>o ni</a:t>
            </a:r>
            <a:r>
              <a:rPr lang="en-US" altLang="zh-CN" sz="3600" dirty="0">
                <a:latin typeface="宋体" panose="02010600030101010101" pitchFamily="2" charset="-122"/>
              </a:rPr>
              <a:t>ǎ</a:t>
            </a:r>
            <a:r>
              <a:rPr lang="en-US" altLang="zh-CN" sz="3600" dirty="0">
                <a:ea typeface="Times New Roman" panose="02020603050405020304" pitchFamily="18" charset="0"/>
              </a:rPr>
              <a:t>o shuō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/>
              <a:t>他  对   小   鸟     说  ：</a:t>
            </a:r>
            <a:endParaRPr lang="zh-CN" altLang="en-US" sz="3600" dirty="0"/>
          </a:p>
          <a:p>
            <a:pPr lvl="0" eaLnBrk="1" hangingPunct="1">
              <a:lnSpc>
                <a:spcPct val="50000"/>
              </a:lnSpc>
            </a:pPr>
            <a:r>
              <a:rPr lang="zh-CN" altLang="en-US" sz="3600" dirty="0">
                <a:ea typeface="Times New Roman" panose="02020603050405020304" pitchFamily="18" charset="0"/>
              </a:rPr>
              <a:t>  </a:t>
            </a:r>
            <a:endParaRPr lang="en-US" altLang="zh-CN" sz="3600" dirty="0">
              <a:ea typeface="Times New Roman" panose="02020603050405020304" pitchFamily="18" charset="0"/>
            </a:endParaRPr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>
                <a:ea typeface="Times New Roman" panose="02020603050405020304" pitchFamily="18" charset="0"/>
              </a:rPr>
              <a:t>  wŏ   </a:t>
            </a:r>
            <a:r>
              <a:rPr lang="en-US" altLang="zh-CN" sz="3600" dirty="0"/>
              <a:t>sh</a:t>
            </a:r>
            <a:r>
              <a:rPr lang="en-US" altLang="zh-CN" sz="3600" dirty="0">
                <a:ea typeface="Times New Roman" panose="02020603050405020304" pitchFamily="18" charset="0"/>
              </a:rPr>
              <a:t>ì </a:t>
            </a:r>
            <a:r>
              <a:rPr lang="en-US" altLang="zh-CN" sz="3600" dirty="0"/>
              <a:t>ch</a:t>
            </a:r>
            <a:r>
              <a:rPr lang="en-US" altLang="zh-CN" sz="3600" dirty="0">
                <a:ea typeface="Times New Roman" panose="02020603050405020304" pitchFamily="18" charset="0"/>
              </a:rPr>
              <a:t>ū</a:t>
            </a:r>
            <a:r>
              <a:rPr lang="en-US" altLang="zh-CN" sz="3600" dirty="0"/>
              <a:t>n ti</a:t>
            </a:r>
            <a:r>
              <a:rPr lang="en-US" altLang="zh-CN" sz="3600" dirty="0">
                <a:latin typeface="宋体" panose="02010600030101010101" pitchFamily="2" charset="-122"/>
                <a:ea typeface="Times New Roman" panose="02020603050405020304" pitchFamily="18" charset="0"/>
              </a:rPr>
              <a:t>ā</a:t>
            </a:r>
            <a:r>
              <a:rPr lang="en-US" altLang="zh-CN" sz="3600" dirty="0"/>
              <a:t>n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  </a:t>
            </a:r>
            <a:endParaRPr lang="en-US" altLang="zh-CN" sz="3600" dirty="0"/>
          </a:p>
          <a:p>
            <a:pPr lvl="0" eaLnBrk="1" hangingPunct="1">
              <a:lnSpc>
                <a:spcPct val="50000"/>
              </a:lnSpc>
            </a:pPr>
            <a:r>
              <a:rPr lang="en-US" altLang="zh-CN" sz="3600" dirty="0"/>
              <a:t>“ </a:t>
            </a:r>
            <a:r>
              <a:rPr lang="zh-CN" altLang="en-US" sz="3600" dirty="0"/>
              <a:t>我   是    春   天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785813" y="285750"/>
            <a:ext cx="7038975" cy="2581275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春天有尖尖的草芽，你还知道春天有什么吗？</a:t>
            </a:r>
            <a:endParaRPr kumimoji="1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 w="12700">
            <a:noFill/>
            <a:miter lim="800000"/>
            <a:tailEnd type="non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四季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28676" name="春天在哪里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62800" y="5486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4" t="5495" r="4971" b="20592"/>
          <a:stretch>
            <a:fillRect/>
          </a:stretch>
        </p:blipFill>
        <p:spPr>
          <a:xfrm>
            <a:off x="1500188" y="4572000"/>
            <a:ext cx="4643437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1414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  <p:bldLst>
      <p:bldP spid="286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zipengshan00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500563" y="5500688"/>
            <a:ext cx="4268788" cy="923925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yóu   c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  hu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endParaRPr kumimoji="1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1978</Words>
  <Application>WPS 演示</Application>
  <PresentationFormat>全屏显示(4:3)</PresentationFormat>
  <Paragraphs>288</Paragraphs>
  <Slides>45</Slides>
  <Notes>0</Notes>
  <HiddenSlides>3</HiddenSlides>
  <MMClips>9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5" baseType="lpstr">
      <vt:lpstr>Arial</vt:lpstr>
      <vt:lpstr>宋体</vt:lpstr>
      <vt:lpstr>Wingdings</vt:lpstr>
      <vt:lpstr>Times New Roman</vt:lpstr>
      <vt:lpstr>Calibri</vt:lpstr>
      <vt:lpstr>楷体_GB2312</vt:lpstr>
      <vt:lpstr>文鼎中特广告体</vt:lpstr>
      <vt:lpstr>Batang</vt:lpstr>
      <vt:lpstr>Lucida Sans Unicode</vt:lpstr>
      <vt:lpstr>MS Reference Sans Serif</vt:lpstr>
      <vt:lpstr>Gulim</vt:lpstr>
      <vt:lpstr>Segoe UI Semibold</vt:lpstr>
      <vt:lpstr>Raavi</vt:lpstr>
      <vt:lpstr>隶书</vt:lpstr>
      <vt:lpstr>楷体</vt:lpstr>
      <vt:lpstr>方正舒体</vt:lpstr>
      <vt:lpstr>微软雅黑</vt:lpstr>
      <vt:lpstr>Segoe Print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108</cp:revision>
  <dcterms:created xsi:type="dcterms:W3CDTF">2016-11-01T01:00:24Z</dcterms:created>
  <dcterms:modified xsi:type="dcterms:W3CDTF">2016-11-01T01:01:41Z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2052-10.1.0.6030</vt:lpwstr>
  </property>
</Properties>
</file>