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60" r:id="rId3"/>
  </p:sldMasterIdLst>
  <p:notesMasterIdLst>
    <p:notesMasterId r:id="rId5"/>
  </p:notesMasterIdLst>
  <p:handoutMasterIdLst>
    <p:handoutMasterId r:id="rId29"/>
  </p:handoutMasterIdLst>
  <p:sldIdLst>
    <p:sldId id="323" r:id="rId4"/>
    <p:sldId id="523" r:id="rId6"/>
    <p:sldId id="1089" r:id="rId7"/>
    <p:sldId id="1095" r:id="rId8"/>
    <p:sldId id="1096" r:id="rId9"/>
    <p:sldId id="1097" r:id="rId10"/>
    <p:sldId id="1098" r:id="rId11"/>
    <p:sldId id="1099" r:id="rId12"/>
    <p:sldId id="1100" r:id="rId13"/>
    <p:sldId id="1101" r:id="rId14"/>
    <p:sldId id="1122" r:id="rId15"/>
    <p:sldId id="1103" r:id="rId16"/>
    <p:sldId id="1104" r:id="rId17"/>
    <p:sldId id="1105" r:id="rId18"/>
    <p:sldId id="1109" r:id="rId19"/>
    <p:sldId id="1110" r:id="rId20"/>
    <p:sldId id="1111" r:id="rId21"/>
    <p:sldId id="1123" r:id="rId22"/>
    <p:sldId id="1134" r:id="rId23"/>
    <p:sldId id="1115" r:id="rId24"/>
    <p:sldId id="1117" r:id="rId25"/>
    <p:sldId id="1138" r:id="rId26"/>
    <p:sldId id="1140" r:id="rId27"/>
    <p:sldId id="1124" r:id="rId28"/>
  </p:sldIdLst>
  <p:sldSz cx="9144000" cy="5143500" type="screen16x9"/>
  <p:notesSz cx="6858000" cy="9144000"/>
  <p:embeddedFontLst>
    <p:embeddedFont>
      <p:font typeface="黑体" panose="02010609060101010101" charset="-122"/>
      <p:regular r:id="rId33"/>
    </p:embeddedFont>
    <p:embeddedFont>
      <p:font typeface="楷体" panose="02010609060101010101" pitchFamily="49" charset="-122"/>
      <p:regular r:id="rId34"/>
    </p:embeddedFont>
    <p:embeddedFont>
      <p:font typeface="华文行楷" panose="02010800040101010101" pitchFamily="2" charset="-122"/>
      <p:regular r:id="rId35"/>
    </p:embeddedFont>
    <p:embeddedFont>
      <p:font typeface="隶书" panose="02010509060101010101" pitchFamily="49" charset="-122"/>
      <p:regular r:id="rId36"/>
    </p:embeddedFont>
    <p:embeddedFont>
      <p:font typeface="华文新魏" panose="02010800040101010101" charset="-122"/>
      <p:regular r:id="rId37"/>
    </p:embeddedFont>
    <p:embeddedFont>
      <p:font typeface="Calibri" panose="020F0502020204030204" charset="0"/>
      <p:regular r:id="rId38"/>
      <p:bold r:id="rId39"/>
      <p:italic r:id="rId40"/>
      <p:boldItalic r:id="rId41"/>
    </p:embeddedFont>
    <p:embeddedFont>
      <p:font typeface="微软雅黑" panose="020B0503020204020204" charset="-122"/>
      <p:regular r:id="rId42"/>
    </p:embeddedFont>
    <p:embeddedFont>
      <p:font typeface="Impact" panose="020B0806030902050204" charset="0"/>
      <p:regular r:id="rId43"/>
    </p:embeddedFont>
    <p:embeddedFont>
      <p:font typeface="Calibri Light" panose="020F0302020204030204" charset="0"/>
      <p:regular r:id="rId44"/>
      <p:italic r:id="rId45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479" autoAdjust="0"/>
    <p:restoredTop sz="94705" autoAdjust="0"/>
  </p:normalViewPr>
  <p:slideViewPr>
    <p:cSldViewPr>
      <p:cViewPr>
        <p:scale>
          <a:sx n="75" d="100"/>
          <a:sy n="75" d="100"/>
        </p:scale>
        <p:origin x="-1878" y="-702"/>
      </p:cViewPr>
      <p:guideLst>
        <p:guide orient="horz" pos="3162"/>
        <p:guide pos="576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5" Type="http://schemas.openxmlformats.org/officeDocument/2006/relationships/font" Target="fonts/font13.fntdata"/><Relationship Id="rId44" Type="http://schemas.openxmlformats.org/officeDocument/2006/relationships/font" Target="fonts/font12.fntdata"/><Relationship Id="rId43" Type="http://schemas.openxmlformats.org/officeDocument/2006/relationships/font" Target="fonts/font11.fntdata"/><Relationship Id="rId42" Type="http://schemas.openxmlformats.org/officeDocument/2006/relationships/font" Target="fonts/font10.fntdata"/><Relationship Id="rId41" Type="http://schemas.openxmlformats.org/officeDocument/2006/relationships/font" Target="fonts/font9.fntdata"/><Relationship Id="rId40" Type="http://schemas.openxmlformats.org/officeDocument/2006/relationships/font" Target="fonts/font8.fntdata"/><Relationship Id="rId4" Type="http://schemas.openxmlformats.org/officeDocument/2006/relationships/slide" Target="slides/slide1.xml"/><Relationship Id="rId39" Type="http://schemas.openxmlformats.org/officeDocument/2006/relationships/font" Target="fonts/font7.fntdata"/><Relationship Id="rId38" Type="http://schemas.openxmlformats.org/officeDocument/2006/relationships/font" Target="fonts/font6.fntdata"/><Relationship Id="rId37" Type="http://schemas.openxmlformats.org/officeDocument/2006/relationships/font" Target="fonts/font5.fntdata"/><Relationship Id="rId36" Type="http://schemas.openxmlformats.org/officeDocument/2006/relationships/font" Target="fonts/font4.fntdata"/><Relationship Id="rId35" Type="http://schemas.openxmlformats.org/officeDocument/2006/relationships/font" Target="fonts/font3.fntdata"/><Relationship Id="rId34" Type="http://schemas.openxmlformats.org/officeDocument/2006/relationships/font" Target="fonts/font2.fntdata"/><Relationship Id="rId33" Type="http://schemas.openxmlformats.org/officeDocument/2006/relationships/font" Target="fonts/font1.fntdata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/>
              <a:t>知识就是力量，加油！学子们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知识就是力量，加油！学子们</a:t>
            </a:r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知识就是力量，加油！学子们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知识就是力量，加油！学子们</a:t>
            </a:r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知识就是力量，加油！学子们</a:t>
            </a:r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知识就是力量，加油！学子们</a:t>
            </a:r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知识就是力量，加油！学子们</a:t>
            </a:r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知识就是力量，加油！学子们</a:t>
            </a:r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知识就是力量，加油！学子们</a:t>
            </a:r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知识就是力量，加油！学子们</a:t>
            </a:r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知识就是力量，加油！学子们</a:t>
            </a:r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知识就是力量，加油！学子们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知识就是力量，加油！学子们</a:t>
            </a:r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知识就是力量，加油！学子们</a:t>
            </a:r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知识就是力量，加油！学子们</a:t>
            </a:r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知识就是力量，加油！学子们</a:t>
            </a:r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知识就是力量，加油！学子们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知识就是力量，加油！学子们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知识就是力量，加油！学子们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知识就是力量，加油！学子们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知识就是力量，加油！学子们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知识就是力量，加油！学子们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知识就是力量，加油！学子们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知识就是力量，加油！学子们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7185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7185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686300"/>
            <a:ext cx="21336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686300"/>
            <a:ext cx="28956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686300"/>
            <a:ext cx="21336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C178F62-96D5-4128-BF6D-5C2AF7870D7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0" y="0"/>
            <a:ext cx="8458200" cy="4457700"/>
            <a:chOff x="0" y="0"/>
            <a:chExt cx="5328" cy="3744"/>
          </a:xfrm>
        </p:grpSpPr>
        <p:sp>
          <p:nvSpPr>
            <p:cNvPr id="10243" name="Freeform 3"/>
            <p:cNvSpPr/>
            <p:nvPr/>
          </p:nvSpPr>
          <p:spPr bwMode="hidden">
            <a:xfrm>
              <a:off x="0" y="1440"/>
              <a:ext cx="5155" cy="2304"/>
            </a:xfrm>
            <a:custGeom>
              <a:avLst/>
              <a:gdLst/>
              <a:ahLst/>
              <a:cxnLst>
                <a:cxn ang="0">
                  <a:pos x="5154" y="1769"/>
                </a:cxn>
                <a:cxn ang="0">
                  <a:pos x="0" y="2304"/>
                </a:cxn>
                <a:cxn ang="0">
                  <a:pos x="0" y="1252"/>
                </a:cxn>
                <a:cxn ang="0">
                  <a:pos x="5155" y="0"/>
                </a:cxn>
                <a:cxn ang="0">
                  <a:pos x="5155" y="1416"/>
                </a:cxn>
                <a:cxn ang="0">
                  <a:pos x="5154" y="1769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44" name="Freeform 4"/>
            <p:cNvSpPr/>
            <p:nvPr/>
          </p:nvSpPr>
          <p:spPr bwMode="hidden">
            <a:xfrm>
              <a:off x="0" y="0"/>
              <a:ext cx="5328" cy="3689"/>
            </a:xfrm>
            <a:custGeom>
              <a:avLst/>
              <a:gdLst/>
              <a:ahLst/>
              <a:cxnLst>
                <a:cxn ang="0">
                  <a:pos x="5311" y="3209"/>
                </a:cxn>
                <a:cxn ang="0">
                  <a:pos x="0" y="3689"/>
                </a:cxn>
                <a:cxn ang="0">
                  <a:pos x="0" y="9"/>
                </a:cxn>
                <a:cxn ang="0">
                  <a:pos x="5328" y="0"/>
                </a:cxn>
                <a:cxn ang="0">
                  <a:pos x="5311" y="320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45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4686300"/>
            <a:ext cx="21336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4686300"/>
            <a:ext cx="28956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0248" name="Rectangle 8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4686300"/>
            <a:ext cx="21336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4FF86B9-5C3B-4E7E-987B-8AB180F80605}" type="slidenum">
              <a:rPr lang="en-US" altLang="zh-CN"/>
            </a:fld>
            <a:endParaRPr lang="en-US" altLang="zh-CN"/>
          </a:p>
        </p:txBody>
      </p:sp>
      <p:sp>
        <p:nvSpPr>
          <p:cNvPr id="10249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326357"/>
            <a:ext cx="7772400" cy="1302544"/>
          </a:xfrm>
          <a:prstGeom prst="rect">
            <a:avLst/>
          </a:prstGeo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hf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718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6300"/>
            <a:ext cx="21336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6300"/>
            <a:ext cx="28956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6300"/>
            <a:ext cx="21336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0983C9F-8824-49FB-B1F9-DDB5016BC85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237" y="92978"/>
            <a:ext cx="14020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9060101010101" charset="-122"/>
                <a:ea typeface="黑体" panose="02010609060101010101" charset="-122"/>
              </a:rPr>
              <a:t>习作：我想对你说</a:t>
            </a:r>
            <a:endParaRPr kumimoji="1" lang="zh-CN" altLang="en-US" sz="1200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76130" name="Picture 2" descr="http://n.sinaimg.cn/sinacn/w640h321/20180213/3e23-fyrpeie3692403.jpg"/>
          <p:cNvPicPr>
            <a:picLocks noChangeAspect="1" noChangeArrowheads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4204470"/>
            <a:ext cx="1872208" cy="939030"/>
          </a:xfrm>
          <a:prstGeom prst="rect">
            <a:avLst/>
          </a:prstGeom>
          <a:noFill/>
        </p:spPr>
      </p:pic>
      <p:pic>
        <p:nvPicPr>
          <p:cNvPr id="176131" name="Picture 3"/>
          <p:cNvPicPr>
            <a:picLocks noChangeAspect="1" noChangeArrowheads="1"/>
          </p:cNvPicPr>
          <p:nvPr userDrawn="1"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754" r="4932" b="22463"/>
          <a:stretch>
            <a:fillRect/>
          </a:stretch>
        </p:blipFill>
        <p:spPr bwMode="auto">
          <a:xfrm>
            <a:off x="1259632" y="4227934"/>
            <a:ext cx="7884368" cy="915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/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7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7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7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.wav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1"/>
            <a:ext cx="9144000" cy="508873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14884" y="464721"/>
            <a:ext cx="7848872" cy="400812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同学们，在今天的课堂上有培育你的老师，有与你相处了整整四年的小伙伴，可唯独缺少了每一位同学生命中最至亲至爱的人，他们是谁呢？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尽管爸爸妈妈未能来到我们今天的课堂，但老师知道他们深深地装在你的心中。假如你朝夕相处的父母此刻就在你眼前，渴望与你沟通，你最想对他们倾诉什么呢？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95536" y="1131590"/>
            <a:ext cx="8208119" cy="5112568"/>
          </a:xfrm>
        </p:spPr>
        <p:txBody>
          <a:bodyPr/>
          <a:lstStyle/>
          <a:p>
            <a:pPr marL="0" indent="257175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爸爸我想对你说：我的成长离不开您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的教育，我的进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步离不开您的帮助，在以后的学习生活中，我会更加努力，决不辜负您的期望！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20983C9F-8824-49FB-B1F9-DDB5016BC85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1520" y="1059582"/>
            <a:ext cx="8424936" cy="5112568"/>
          </a:xfrm>
        </p:spPr>
        <p:txBody>
          <a:bodyPr/>
          <a:lstStyle/>
          <a:p>
            <a:pPr marL="0" indent="257175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妈妈爸爸你们把我生下养大是多么多么的不容易。“我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的女儿在你们的爱护中长大，在我的成长中也许犯了许多的错，希望你们能原谅我，那么我会很快乐。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20983C9F-8824-49FB-B1F9-DDB5016BC85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11560" y="267494"/>
            <a:ext cx="8147050" cy="2862263"/>
          </a:xfrm>
        </p:spPr>
        <p:txBody>
          <a:bodyPr/>
          <a:lstStyle/>
          <a:p>
            <a:pPr marL="0" indent="45720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希望妈妈在学习上严格要求自己，但在生活上不要太凶。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45720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希望父母宽容、慈爱，对自己的要求不要太苛刻。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45720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希望妈妈能像朋友一样无话不谈，可以经常说说知心话。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45720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希望父母经常关心、体谅自己，不要让孩子感到寂寞无聊。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20983C9F-8824-49FB-B1F9-DDB5016BC85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771550"/>
            <a:ext cx="8991600" cy="5056585"/>
          </a:xfrm>
        </p:spPr>
        <p:txBody>
          <a:bodyPr/>
          <a:lstStyle/>
          <a:p>
            <a:pPr marL="0" indent="0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爸，我想对您说声谢谢！因为您每次在我受挫折时，鼓励我告诉  我“失败乃成功之母”， 不要泄气， 继续努力总有一天会成功。这句话鼓励着我，这股勇气窜到了我身上。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spcBef>
                <a:spcPts val="0"/>
              </a:spcBef>
              <a:buFont typeface="Wingdings" panose="05000000000000000000" pitchFamily="2" charset="2"/>
              <a:buNone/>
            </a:pP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“世上只有妈妈好，有妈的孩子像个宝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大家应该都听过这首让人觉得很亲切感人的歌。妈妈我想对您说：  我无比地感谢您。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20983C9F-8824-49FB-B1F9-DDB5016BC85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131590"/>
            <a:ext cx="9144000" cy="36576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妈妈，虽然我不会永远的得到第一，但是我知道我是你们的唯一。虽然你们普普通通，但你们的爱是独一无二的，是别人给不了我的。虽然我有时候不理解你们，但是我会努力的控制。 总之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千言万语也道不尽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说不清您对深深的爱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!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20983C9F-8824-49FB-B1F9-DDB5016BC85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-468560" y="411510"/>
            <a:ext cx="3657600" cy="1200150"/>
          </a:xfrm>
        </p:spPr>
        <p:txBody>
          <a:bodyPr/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习作小锦囊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915566"/>
            <a:ext cx="4114800" cy="74295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选定内容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Group 4"/>
          <p:cNvGrpSpPr/>
          <p:nvPr/>
        </p:nvGrpSpPr>
        <p:grpSpPr bwMode="auto">
          <a:xfrm>
            <a:off x="1048072" y="3335288"/>
            <a:ext cx="7772400" cy="2743200"/>
            <a:chOff x="288" y="1344"/>
            <a:chExt cx="4896" cy="2304"/>
          </a:xfrm>
        </p:grpSpPr>
        <p:sp>
          <p:nvSpPr>
            <p:cNvPr id="54277" name="Rectangle 5"/>
            <p:cNvSpPr>
              <a:spLocks noChangeArrowheads="1"/>
            </p:cNvSpPr>
            <p:nvPr/>
          </p:nvSpPr>
          <p:spPr bwMode="auto">
            <a:xfrm>
              <a:off x="336" y="1344"/>
              <a:ext cx="4848" cy="230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None/>
              </a:pPr>
              <a:r>
                <a:rPr lang="en-US" altLang="zh-CN" sz="3200">
                  <a:effectLst>
                    <a:outerShdw blurRad="38100" dist="38100" dir="2700000" algn="tl">
                      <a:srgbClr val="000000"/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3200">
                  <a:effectLst>
                    <a:outerShdw blurRad="38100" dist="38100" dir="2700000" algn="tl">
                      <a:srgbClr val="000000"/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和父母之间难忘的小事</a:t>
              </a:r>
              <a:endParaRPr lang="zh-CN" altLang="en-US" sz="3200">
                <a:effectLst>
                  <a:outerShdw blurRad="38100" dist="38100" dir="2700000" algn="tl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4278" name="Picture 6" descr="2008062203173815"/>
            <p:cNvPicPr>
              <a:picLocks noChangeAspect="1" noChangeArrowheads="1" noCrop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88" y="1392"/>
              <a:ext cx="402" cy="426"/>
            </a:xfrm>
            <a:prstGeom prst="rect">
              <a:avLst/>
            </a:prstGeom>
            <a:noFill/>
          </p:spPr>
        </p:pic>
      </p:grpSp>
      <p:grpSp>
        <p:nvGrpSpPr>
          <p:cNvPr id="3" name="Group 7"/>
          <p:cNvGrpSpPr/>
          <p:nvPr/>
        </p:nvGrpSpPr>
        <p:grpSpPr bwMode="auto">
          <a:xfrm>
            <a:off x="971872" y="2077988"/>
            <a:ext cx="7772400" cy="2743200"/>
            <a:chOff x="288" y="1344"/>
            <a:chExt cx="4896" cy="2304"/>
          </a:xfrm>
        </p:grpSpPr>
        <p:sp>
          <p:nvSpPr>
            <p:cNvPr id="54280" name="Rectangle 8"/>
            <p:cNvSpPr>
              <a:spLocks noChangeArrowheads="1"/>
            </p:cNvSpPr>
            <p:nvPr/>
          </p:nvSpPr>
          <p:spPr bwMode="auto">
            <a:xfrm>
              <a:off x="336" y="1344"/>
              <a:ext cx="4848" cy="230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None/>
              </a:pPr>
              <a:r>
                <a:rPr lang="en-US" altLang="zh-CN" sz="3200">
                  <a:effectLst>
                    <a:outerShdw blurRad="38100" dist="38100" dir="2700000" algn="tl">
                      <a:srgbClr val="000000"/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3200">
                  <a:effectLst>
                    <a:outerShdw blurRad="38100" dist="38100" dir="2700000" algn="tl">
                      <a:srgbClr val="000000"/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对父母提出一些建议</a:t>
              </a:r>
              <a:endParaRPr lang="zh-CN" altLang="en-US" sz="3200">
                <a:effectLst>
                  <a:outerShdw blurRad="38100" dist="38100" dir="2700000" algn="tl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4281" name="Picture 9" descr="2008062203173815"/>
            <p:cNvPicPr>
              <a:picLocks noChangeAspect="1" noChangeArrowheads="1" noCrop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88" y="1392"/>
              <a:ext cx="402" cy="426"/>
            </a:xfrm>
            <a:prstGeom prst="rect">
              <a:avLst/>
            </a:prstGeom>
            <a:noFill/>
          </p:spPr>
        </p:pic>
      </p:grpSp>
      <p:grpSp>
        <p:nvGrpSpPr>
          <p:cNvPr id="4" name="Group 10"/>
          <p:cNvGrpSpPr/>
          <p:nvPr/>
        </p:nvGrpSpPr>
        <p:grpSpPr bwMode="auto">
          <a:xfrm>
            <a:off x="1048072" y="2706638"/>
            <a:ext cx="7772400" cy="2743200"/>
            <a:chOff x="288" y="1344"/>
            <a:chExt cx="4896" cy="2304"/>
          </a:xfrm>
        </p:grpSpPr>
        <p:sp>
          <p:nvSpPr>
            <p:cNvPr id="54283" name="Rectangle 11"/>
            <p:cNvSpPr>
              <a:spLocks noChangeArrowheads="1"/>
            </p:cNvSpPr>
            <p:nvPr/>
          </p:nvSpPr>
          <p:spPr bwMode="auto">
            <a:xfrm>
              <a:off x="336" y="1344"/>
              <a:ext cx="4848" cy="230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None/>
              </a:pPr>
              <a:r>
                <a:rPr lang="en-US" altLang="zh-CN" sz="3200">
                  <a:effectLst>
                    <a:outerShdw blurRad="38100" dist="38100" dir="2700000" algn="tl">
                      <a:srgbClr val="000000"/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3200">
                  <a:effectLst>
                    <a:outerShdw blurRad="38100" dist="38100" dir="2700000" algn="tl">
                      <a:srgbClr val="000000"/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和父母说说心里话</a:t>
              </a:r>
              <a:endParaRPr lang="zh-CN" altLang="en-US" sz="3200">
                <a:effectLst>
                  <a:outerShdw blurRad="38100" dist="38100" dir="2700000" algn="tl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4284" name="Picture 12" descr="2008062203173815"/>
            <p:cNvPicPr>
              <a:picLocks noChangeAspect="1" noChangeArrowheads="1" noCrop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88" y="1392"/>
              <a:ext cx="402" cy="426"/>
            </a:xfrm>
            <a:prstGeom prst="rect">
              <a:avLst/>
            </a:prstGeom>
            <a:noFill/>
          </p:spPr>
        </p:pic>
      </p:grpSp>
      <p:grpSp>
        <p:nvGrpSpPr>
          <p:cNvPr id="5" name="Group 13"/>
          <p:cNvGrpSpPr/>
          <p:nvPr/>
        </p:nvGrpSpPr>
        <p:grpSpPr bwMode="auto">
          <a:xfrm>
            <a:off x="971872" y="1563638"/>
            <a:ext cx="7772400" cy="2743200"/>
            <a:chOff x="288" y="1344"/>
            <a:chExt cx="4896" cy="2304"/>
          </a:xfrm>
        </p:grpSpPr>
        <p:sp>
          <p:nvSpPr>
            <p:cNvPr id="54286" name="Rectangle 14"/>
            <p:cNvSpPr>
              <a:spLocks noChangeArrowheads="1"/>
            </p:cNvSpPr>
            <p:nvPr/>
          </p:nvSpPr>
          <p:spPr bwMode="auto">
            <a:xfrm>
              <a:off x="336" y="1344"/>
              <a:ext cx="4848" cy="230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None/>
              </a:pPr>
              <a:r>
                <a:rPr lang="en-US" altLang="zh-CN" sz="3200">
                  <a:effectLst>
                    <a:outerShdw blurRad="38100" dist="38100" dir="2700000" algn="tl">
                      <a:srgbClr val="000000"/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3200">
                  <a:effectLst>
                    <a:outerShdw blurRad="38100" dist="38100" dir="2700000" algn="tl">
                      <a:srgbClr val="000000"/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和父母之间的误会</a:t>
              </a:r>
              <a:endParaRPr lang="zh-CN" altLang="en-US" sz="3200">
                <a:effectLst>
                  <a:outerShdw blurRad="38100" dist="38100" dir="2700000" algn="tl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4287" name="Picture 15" descr="2008062203173815"/>
            <p:cNvPicPr>
              <a:picLocks noChangeAspect="1" noChangeArrowheads="1" noCrop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88" y="1392"/>
              <a:ext cx="402" cy="426"/>
            </a:xfrm>
            <a:prstGeom prst="rect">
              <a:avLst/>
            </a:prstGeom>
            <a:noFill/>
          </p:spPr>
        </p:pic>
      </p:grp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20983C9F-8824-49FB-B1F9-DDB5016BC85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-540568" y="483518"/>
            <a:ext cx="3657600" cy="1200150"/>
          </a:xfrm>
        </p:spPr>
        <p:txBody>
          <a:bodyPr/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习作小锦囊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131590"/>
            <a:ext cx="4114800" cy="74295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细节描写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Group 4"/>
          <p:cNvGrpSpPr/>
          <p:nvPr/>
        </p:nvGrpSpPr>
        <p:grpSpPr bwMode="auto">
          <a:xfrm>
            <a:off x="539552" y="2636862"/>
            <a:ext cx="7772400" cy="2743200"/>
            <a:chOff x="288" y="1344"/>
            <a:chExt cx="4896" cy="2304"/>
          </a:xfrm>
        </p:grpSpPr>
        <p:sp>
          <p:nvSpPr>
            <p:cNvPr id="53253" name="Rectangle 5"/>
            <p:cNvSpPr>
              <a:spLocks noChangeArrowheads="1"/>
            </p:cNvSpPr>
            <p:nvPr/>
          </p:nvSpPr>
          <p:spPr bwMode="auto">
            <a:xfrm>
              <a:off x="336" y="1344"/>
              <a:ext cx="4848" cy="230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None/>
              </a:pPr>
              <a:r>
                <a:rPr lang="en-US" altLang="zh-CN" sz="32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32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抓住人物的动作描写</a:t>
              </a:r>
              <a:endParaRPr lang="zh-CN" altLang="en-US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3254" name="Picture 6" descr="2008062203173815"/>
            <p:cNvPicPr>
              <a:picLocks noChangeAspect="1" noChangeArrowheads="1" noCrop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88" y="1392"/>
              <a:ext cx="402" cy="426"/>
            </a:xfrm>
            <a:prstGeom prst="rect">
              <a:avLst/>
            </a:prstGeom>
            <a:noFill/>
          </p:spPr>
        </p:pic>
      </p:grpSp>
      <p:grpSp>
        <p:nvGrpSpPr>
          <p:cNvPr id="3" name="Group 7"/>
          <p:cNvGrpSpPr/>
          <p:nvPr/>
        </p:nvGrpSpPr>
        <p:grpSpPr bwMode="auto">
          <a:xfrm>
            <a:off x="539552" y="1779662"/>
            <a:ext cx="8915400" cy="2743200"/>
            <a:chOff x="288" y="1344"/>
            <a:chExt cx="4896" cy="2304"/>
          </a:xfrm>
        </p:grpSpPr>
        <p:sp>
          <p:nvSpPr>
            <p:cNvPr id="53256" name="Rectangle 8"/>
            <p:cNvSpPr>
              <a:spLocks noChangeArrowheads="1"/>
            </p:cNvSpPr>
            <p:nvPr/>
          </p:nvSpPr>
          <p:spPr bwMode="auto">
            <a:xfrm>
              <a:off x="336" y="1344"/>
              <a:ext cx="4848" cy="230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None/>
              </a:pPr>
              <a:r>
                <a:rPr lang="en-US" altLang="zh-CN" sz="32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32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写出与父母交流时的对话、心理活动</a:t>
              </a:r>
              <a:endParaRPr lang="zh-CN" altLang="en-US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3257" name="Picture 9" descr="2008062203173815"/>
            <p:cNvPicPr>
              <a:picLocks noChangeAspect="1" noChangeArrowheads="1" noCrop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88" y="1392"/>
              <a:ext cx="402" cy="426"/>
            </a:xfrm>
            <a:prstGeom prst="rect">
              <a:avLst/>
            </a:prstGeom>
            <a:noFill/>
          </p:spPr>
        </p:pic>
      </p:grp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20983C9F-8824-49FB-B1F9-DDB5016BC85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-468560" y="483518"/>
            <a:ext cx="3657600" cy="1200150"/>
          </a:xfrm>
        </p:spPr>
        <p:txBody>
          <a:bodyPr/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习作小锦囊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203598"/>
            <a:ext cx="4114800" cy="74295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真情实感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Group 4"/>
          <p:cNvGrpSpPr/>
          <p:nvPr/>
        </p:nvGrpSpPr>
        <p:grpSpPr bwMode="auto">
          <a:xfrm>
            <a:off x="697160" y="2838078"/>
            <a:ext cx="7772400" cy="2743200"/>
            <a:chOff x="288" y="1344"/>
            <a:chExt cx="4896" cy="2304"/>
          </a:xfrm>
        </p:grpSpPr>
        <p:sp>
          <p:nvSpPr>
            <p:cNvPr id="52229" name="Rectangle 5"/>
            <p:cNvSpPr>
              <a:spLocks noChangeArrowheads="1"/>
            </p:cNvSpPr>
            <p:nvPr/>
          </p:nvSpPr>
          <p:spPr bwMode="auto">
            <a:xfrm>
              <a:off x="336" y="1344"/>
              <a:ext cx="4848" cy="230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None/>
              </a:pPr>
              <a:r>
                <a:rPr lang="en-US" altLang="zh-CN" sz="3200">
                  <a:effectLst>
                    <a:outerShdw blurRad="38100" dist="38100" dir="2700000" algn="tl">
                      <a:srgbClr val="000000"/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3200">
                  <a:effectLst>
                    <a:outerShdw blurRad="38100" dist="38100" dir="2700000" algn="tl">
                      <a:srgbClr val="000000"/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真情才能打动人心，习作中要融入自己的真实感情</a:t>
              </a:r>
              <a:endParaRPr lang="zh-CN" altLang="en-US" sz="3200">
                <a:effectLst>
                  <a:outerShdw blurRad="38100" dist="38100" dir="2700000" algn="tl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2230" name="Picture 6" descr="2008062203173815"/>
            <p:cNvPicPr>
              <a:picLocks noChangeAspect="1" noChangeArrowheads="1" noCrop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88" y="1392"/>
              <a:ext cx="402" cy="426"/>
            </a:xfrm>
            <a:prstGeom prst="rect">
              <a:avLst/>
            </a:prstGeom>
            <a:noFill/>
          </p:spPr>
        </p:pic>
      </p:grpSp>
      <p:grpSp>
        <p:nvGrpSpPr>
          <p:cNvPr id="3" name="Group 7"/>
          <p:cNvGrpSpPr/>
          <p:nvPr/>
        </p:nvGrpSpPr>
        <p:grpSpPr bwMode="auto">
          <a:xfrm>
            <a:off x="697160" y="1923678"/>
            <a:ext cx="8915400" cy="2743200"/>
            <a:chOff x="288" y="1344"/>
            <a:chExt cx="4896" cy="2304"/>
          </a:xfrm>
        </p:grpSpPr>
        <p:sp>
          <p:nvSpPr>
            <p:cNvPr id="52232" name="Rectangle 8"/>
            <p:cNvSpPr>
              <a:spLocks noChangeArrowheads="1"/>
            </p:cNvSpPr>
            <p:nvPr/>
          </p:nvSpPr>
          <p:spPr bwMode="auto">
            <a:xfrm>
              <a:off x="336" y="1344"/>
              <a:ext cx="4848" cy="230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None/>
              </a:pPr>
              <a:r>
                <a:rPr lang="en-US" altLang="zh-CN" sz="32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32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说真话，写真事情</a:t>
              </a:r>
              <a:endParaRPr lang="zh-CN" altLang="en-US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2233" name="Picture 9" descr="2008062203173815"/>
            <p:cNvPicPr>
              <a:picLocks noChangeAspect="1" noChangeArrowheads="1" noCrop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88" y="1392"/>
              <a:ext cx="402" cy="426"/>
            </a:xfrm>
            <a:prstGeom prst="rect">
              <a:avLst/>
            </a:prstGeom>
            <a:noFill/>
          </p:spPr>
        </p:pic>
      </p:grp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20983C9F-8824-49FB-B1F9-DDB5016BC85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518795" y="467360"/>
            <a:ext cx="4408170" cy="735965"/>
          </a:xfrm>
        </p:spPr>
        <p:txBody>
          <a:bodyPr/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例文赏析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03598"/>
            <a:ext cx="9144000" cy="4320779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妈妈，我想对您说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    记得那一次，天灰蒙蒙的，春雨潇潇地下着，我拖着沉重的身体回到家。试卷上那血红的数字无情地宣告我的失败。老师要求家长签名，我不知如何向妈妈您交代。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20983C9F-8824-49FB-B1F9-DDB5016BC85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看见您那沧桑的脸微微抽动，浊黄的眼布满血丝，您说道：“我辛苦的代价换来的竟是你如此差的成绩!”您的冷言冷语使我像打翻了五味瓶似的，很不好受。我也没想到我用心学习会换来这样的成绩，一气之下，我冲进房间，重重地把门一甩，还留下这么一句：“您根本不了解我，您不配做我妈妈!”如何扩张篇幅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20983C9F-8824-49FB-B1F9-DDB5016BC85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0" y="123478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1" y="110686"/>
            <a:ext cx="17068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9060101010101" charset="-122"/>
                <a:ea typeface="黑体" panose="02010609060101010101" charset="-122"/>
              </a:rPr>
              <a:t>  语文  五年级  上册</a:t>
            </a:r>
            <a:endParaRPr kumimoji="1" lang="zh-CN" altLang="en-US" sz="12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2483768" y="1635646"/>
            <a:ext cx="3804650" cy="945073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我想对您说</a:t>
            </a:r>
            <a:endParaRPr lang="zh-CN" altLang="en-US" sz="51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27584" y="843558"/>
            <a:ext cx="1296144" cy="6463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dirty="0"/>
              <a:t>习作</a:t>
            </a:r>
            <a:endParaRPr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4970" y="105410"/>
            <a:ext cx="8587740" cy="4591050"/>
          </a:xfrm>
        </p:spPr>
        <p:txBody>
          <a:bodyPr/>
          <a:lstStyle/>
          <a:p>
            <a:pPr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第二天，天生倔强的我没有问您一声，也没有看您一眼。您匆匆上班去了。我看到桌子上的试卷，还多了一个本子。我打开本子一看，啊，令我吃惊的是本子里全是整整齐齐的解题，试卷上也已签了名，原来是您昨晚在为我分析错了的题目。蓦地，一瓶药、一个水杯映入我的眼帘。我的心一酸，拿着药向妈妈的办公室冲去。妈妈她开会去了，偶然间我发现相架里摆着我儿时的照片，无知地笑着。顿时，一股从来没有的内疚一下于涌进我的心头，令我无所遁形。我剖开灵魂深处，看到一个丑陋的我。妈妈为了我，不辞劳苦地工作，可怜天下父母心，其实妈妈的心也在痛呢!是我，是我的错，是我不理解妈妈，是我不配做妈妈的孩子……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20983C9F-8824-49FB-B1F9-DDB5016BC85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87574"/>
            <a:ext cx="9036050" cy="5143500"/>
          </a:xfrm>
        </p:spPr>
        <p:txBody>
          <a:bodyPr/>
          <a:lstStyle/>
          <a:p>
            <a:pPr lvl="1">
              <a:lnSpc>
                <a:spcPct val="150000"/>
              </a:lnSpc>
              <a:buFontTx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这一刻，我终于哭了，泪水嘀嗒嘀嗒地从脸颊上滴下来，妈妈，我想对您说：“请原谅您的女儿吧，对不起，妈妈，我误解了悠，我真想您回家，真想您回家……”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20983C9F-8824-49FB-B1F9-DDB5016BC85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9393" name="图片 6" descr="5790354cca03e"/>
          <p:cNvPicPr>
            <a:picLocks noChangeAspect="1"/>
          </p:cNvPicPr>
          <p:nvPr/>
        </p:nvPicPr>
        <p:blipFill>
          <a:blip r:embed="rId1"/>
          <a:srcRect t="2429" b="9697"/>
          <a:stretch>
            <a:fillRect/>
          </a:stretch>
        </p:blipFill>
        <p:spPr>
          <a:xfrm>
            <a:off x="-38100" y="-12700"/>
            <a:ext cx="12232217" cy="6874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1292821" y="1429120"/>
            <a:ext cx="6437207" cy="165100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 fontAlgn="base"/>
            <a:r>
              <a:rPr lang="zh-CN" altLang="en-US" sz="10135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谢谢欣赏！</a:t>
            </a:r>
            <a:endParaRPr lang="zh-CN" altLang="en-US" sz="10135" b="1" strike="noStrike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 advTm="0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75970" y="1139825"/>
            <a:ext cx="51676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网友精选，</a:t>
            </a:r>
            <a:r>
              <a:rPr lang="en-US" altLang="zh-CN" sz="4000"/>
              <a:t>Baidu</a:t>
            </a:r>
            <a:r>
              <a:rPr lang="zh-CN" altLang="en-US" sz="4000"/>
              <a:t>文库</a:t>
            </a:r>
            <a:endParaRPr lang="zh-CN" altLang="en-US" sz="4000"/>
          </a:p>
        </p:txBody>
      </p:sp>
      <p:sp>
        <p:nvSpPr>
          <p:cNvPr id="5" name="矩形 4"/>
          <p:cNvSpPr/>
          <p:nvPr/>
        </p:nvSpPr>
        <p:spPr>
          <a:xfrm>
            <a:off x="54610" y="2644140"/>
            <a:ext cx="661035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p>
            <a:pPr algn="ctr"/>
            <a:r>
              <a:rPr lang="zh-CN" altLang="en-US" sz="72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祝你生活愉快！</a:t>
            </a:r>
            <a:endParaRPr lang="zh-CN" altLang="en-US" sz="7200" b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1403648" y="1059582"/>
            <a:ext cx="5976664" cy="1728192"/>
          </a:xfrm>
          <a:prstGeom prst="wedgeEllipseCallout">
            <a:avLst>
              <a:gd name="adj1" fmla="val -58973"/>
              <a:gd name="adj2" fmla="val 1375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4400" dirty="0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一起动手写写吧</a:t>
            </a:r>
            <a:endParaRPr lang="zh-CN" altLang="en-US" sz="4400" dirty="0">
              <a:solidFill>
                <a:srgbClr val="FF00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51670"/>
            <a:ext cx="1104039" cy="1582166"/>
          </a:xfrm>
          <a:prstGeom prst="rect">
            <a:avLst/>
          </a:prstGeom>
        </p:spPr>
      </p:pic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20983C9F-8824-49FB-B1F9-DDB5016BC85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-512713" y="1178420"/>
            <a:ext cx="5867400" cy="2743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algn="ctr"/>
            <a:br>
              <a:rPr kumimoji="1" lang="en-US" altLang="zh-CN" sz="2800">
                <a:latin typeface="黑体" panose="02010609060101010101" charset="-122"/>
                <a:ea typeface="黑体" panose="02010609060101010101" charset="-122"/>
              </a:rPr>
            </a:br>
            <a:r>
              <a:rPr kumimoji="1" lang="zh-CN" altLang="en-US" sz="2800">
                <a:latin typeface="黑体" panose="02010609060101010101" charset="-122"/>
                <a:ea typeface="黑体" panose="02010609060101010101" charset="-122"/>
              </a:rPr>
              <a:t>慈母手中线，游子身上衣</a:t>
            </a:r>
            <a:r>
              <a:rPr kumimoji="1" lang="en-US" altLang="zh-CN" sz="2800">
                <a:latin typeface="黑体" panose="02010609060101010101" charset="-122"/>
                <a:ea typeface="黑体" panose="02010609060101010101" charset="-122"/>
              </a:rPr>
              <a:t>.</a:t>
            </a:r>
            <a:br>
              <a:rPr kumimoji="1" lang="en-US" altLang="zh-CN" sz="2800">
                <a:latin typeface="黑体" panose="02010609060101010101" charset="-122"/>
                <a:ea typeface="黑体" panose="02010609060101010101" charset="-122"/>
              </a:rPr>
            </a:br>
            <a:r>
              <a:rPr kumimoji="1" lang="zh-CN" altLang="en-US" sz="2800">
                <a:latin typeface="黑体" panose="02010609060101010101" charset="-122"/>
                <a:ea typeface="黑体" panose="02010609060101010101" charset="-122"/>
              </a:rPr>
              <a:t>临行密密缝，意恐迟迟归</a:t>
            </a:r>
            <a:r>
              <a:rPr kumimoji="1" lang="en-US" altLang="zh-CN" sz="2800">
                <a:latin typeface="黑体" panose="02010609060101010101" charset="-122"/>
                <a:ea typeface="黑体" panose="02010609060101010101" charset="-122"/>
              </a:rPr>
              <a:t>.</a:t>
            </a:r>
            <a:br>
              <a:rPr kumimoji="1" lang="en-US" altLang="zh-CN" sz="2800">
                <a:latin typeface="黑体" panose="02010609060101010101" charset="-122"/>
                <a:ea typeface="黑体" panose="02010609060101010101" charset="-122"/>
              </a:rPr>
            </a:br>
            <a:r>
              <a:rPr kumimoji="1" lang="zh-CN" altLang="en-US" sz="2800">
                <a:latin typeface="黑体" panose="02010609060101010101" charset="-122"/>
                <a:ea typeface="黑体" panose="02010609060101010101" charset="-122"/>
              </a:rPr>
              <a:t>谁言寸草心，报得三春晖</a:t>
            </a:r>
            <a:r>
              <a:rPr kumimoji="1" lang="en-US" altLang="zh-CN" sz="2800" b="1"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kumimoji="1" lang="en-US" altLang="zh-CN" sz="2800">
                <a:latin typeface="黑体" panose="02010609060101010101" charset="-122"/>
                <a:ea typeface="黑体" panose="02010609060101010101" charset="-122"/>
              </a:rPr>
              <a:t> </a:t>
            </a:r>
            <a:endParaRPr kumimoji="1" lang="en-US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" name="Group 4"/>
          <p:cNvGrpSpPr/>
          <p:nvPr/>
        </p:nvGrpSpPr>
        <p:grpSpPr bwMode="auto">
          <a:xfrm>
            <a:off x="-131713" y="1464170"/>
            <a:ext cx="5257800" cy="1808729"/>
            <a:chOff x="-70" y="0"/>
            <a:chExt cx="2705" cy="1539"/>
          </a:xfrm>
        </p:grpSpPr>
        <p:grpSp>
          <p:nvGrpSpPr>
            <p:cNvPr id="3" name="Group 5"/>
            <p:cNvGrpSpPr/>
            <p:nvPr/>
          </p:nvGrpSpPr>
          <p:grpSpPr bwMode="auto">
            <a:xfrm>
              <a:off x="0" y="0"/>
              <a:ext cx="2635" cy="1426"/>
              <a:chOff x="0" y="0"/>
              <a:chExt cx="2635" cy="1426"/>
            </a:xfrm>
          </p:grpSpPr>
          <p:sp>
            <p:nvSpPr>
              <p:cNvPr id="22534" name="Rectangl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635" cy="117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kumimoji="1" lang="zh-CN" altLang="en-US" sz="2800" b="1">
                    <a:latin typeface="黑体" panose="02010609060101010101" charset="-122"/>
                    <a:ea typeface="黑体" panose="02010609060101010101" charset="-122"/>
                  </a:rPr>
                  <a:t>游子吟</a:t>
                </a:r>
                <a:r>
                  <a:rPr kumimoji="1" lang="en-US" altLang="zh-CN" sz="2800" b="1">
                    <a:latin typeface="黑体" panose="02010609060101010101" charset="-122"/>
                    <a:ea typeface="黑体" panose="02010609060101010101" charset="-122"/>
                  </a:rPr>
                  <a:t>—</a:t>
                </a:r>
                <a:r>
                  <a:rPr kumimoji="1" lang="zh-CN" altLang="en-US" sz="2800" b="1">
                    <a:latin typeface="黑体" panose="02010609060101010101" charset="-122"/>
                    <a:ea typeface="黑体" panose="02010609060101010101" charset="-122"/>
                  </a:rPr>
                  <a:t>孟郊</a:t>
                </a:r>
                <a:endParaRPr kumimoji="1" lang="zh-CN" altLang="en-US" sz="2800" b="1">
                  <a:latin typeface="黑体" panose="02010609060101010101" charset="-122"/>
                  <a:ea typeface="黑体" panose="02010609060101010101" charset="-122"/>
                </a:endParaRPr>
              </a:p>
              <a:p>
                <a:pPr algn="ctr" eaLnBrk="0" hangingPunct="0"/>
                <a:br>
                  <a:rPr kumimoji="1" lang="zh-CN" altLang="en-US" sz="2800">
                    <a:latin typeface="黑体" panose="02010609060101010101" charset="-122"/>
                    <a:ea typeface="黑体" panose="02010609060101010101" charset="-122"/>
                  </a:rPr>
                </a:br>
                <a:endParaRPr kumimoji="1" lang="zh-CN" altLang="en-US" sz="2800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2535" name="Rectangle 7"/>
              <p:cNvSpPr>
                <a:spLocks noChangeArrowheads="1"/>
              </p:cNvSpPr>
              <p:nvPr/>
            </p:nvSpPr>
            <p:spPr bwMode="auto">
              <a:xfrm>
                <a:off x="0" y="614"/>
                <a:ext cx="2635" cy="81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br>
                  <a:rPr kumimoji="1" lang="en-US" altLang="zh-CN" sz="2800">
                    <a:latin typeface="黑体" panose="02010609060101010101" charset="-122"/>
                    <a:ea typeface="黑体" panose="02010609060101010101" charset="-122"/>
                  </a:rPr>
                </a:br>
                <a:endParaRPr kumimoji="1" lang="en-US" altLang="zh-CN" sz="2800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sp>
          <p:nvSpPr>
            <p:cNvPr id="22536" name="Rectangle 8"/>
            <p:cNvSpPr>
              <a:spLocks noChangeArrowheads="1"/>
            </p:cNvSpPr>
            <p:nvPr/>
          </p:nvSpPr>
          <p:spPr bwMode="auto">
            <a:xfrm>
              <a:off x="-70" y="727"/>
              <a:ext cx="139" cy="8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anchor="ctr">
              <a:spAutoFit/>
            </a:bodyPr>
            <a:lstStyle/>
            <a:p>
              <a:br>
                <a:rPr kumimoji="1" lang="en-US" altLang="zh-CN" sz="2800">
                  <a:latin typeface="黑体" panose="02010609060101010101" charset="-122"/>
                  <a:ea typeface="黑体" panose="02010609060101010101" charset="-122"/>
                </a:rPr>
              </a:br>
              <a:endParaRPr kumimoji="1" lang="en-US" altLang="zh-CN" sz="280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4" name="Group 9"/>
          <p:cNvGrpSpPr/>
          <p:nvPr/>
        </p:nvGrpSpPr>
        <p:grpSpPr bwMode="auto">
          <a:xfrm>
            <a:off x="-3276549" y="3435846"/>
            <a:ext cx="8664575" cy="522685"/>
            <a:chOff x="0" y="936"/>
            <a:chExt cx="5458" cy="439"/>
          </a:xfrm>
        </p:grpSpPr>
        <p:sp>
          <p:nvSpPr>
            <p:cNvPr id="22538" name="Rectangle 10"/>
            <p:cNvSpPr>
              <a:spLocks noChangeArrowheads="1"/>
            </p:cNvSpPr>
            <p:nvPr/>
          </p:nvSpPr>
          <p:spPr bwMode="auto">
            <a:xfrm>
              <a:off x="0" y="936"/>
              <a:ext cx="5458" cy="43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endParaRPr lang="zh-CN" altLang="en-US" sz="280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2539" name="Rectangle 11"/>
            <p:cNvSpPr>
              <a:spLocks noChangeArrowheads="1"/>
            </p:cNvSpPr>
            <p:nvPr/>
          </p:nvSpPr>
          <p:spPr bwMode="auto">
            <a:xfrm>
              <a:off x="0" y="936"/>
              <a:ext cx="5400" cy="43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endParaRPr lang="zh-CN" altLang="en-US" sz="280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5" name="Group 12"/>
          <p:cNvGrpSpPr/>
          <p:nvPr/>
        </p:nvGrpSpPr>
        <p:grpSpPr bwMode="auto">
          <a:xfrm>
            <a:off x="-3241624" y="3495377"/>
            <a:ext cx="8664575" cy="522685"/>
            <a:chOff x="0" y="936"/>
            <a:chExt cx="5458" cy="439"/>
          </a:xfrm>
        </p:grpSpPr>
        <p:sp>
          <p:nvSpPr>
            <p:cNvPr id="22541" name="Rectangle 13"/>
            <p:cNvSpPr>
              <a:spLocks noChangeArrowheads="1"/>
            </p:cNvSpPr>
            <p:nvPr/>
          </p:nvSpPr>
          <p:spPr bwMode="auto">
            <a:xfrm>
              <a:off x="0" y="936"/>
              <a:ext cx="5458" cy="43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endParaRPr lang="zh-CN" altLang="en-US" sz="280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2542" name="Rectangle 14"/>
            <p:cNvSpPr>
              <a:spLocks noChangeArrowheads="1"/>
            </p:cNvSpPr>
            <p:nvPr/>
          </p:nvSpPr>
          <p:spPr bwMode="auto">
            <a:xfrm>
              <a:off x="0" y="936"/>
              <a:ext cx="5400" cy="43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endParaRPr lang="zh-CN" altLang="en-US" sz="280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6" name="Group 16"/>
          <p:cNvGrpSpPr/>
          <p:nvPr/>
        </p:nvGrpSpPr>
        <p:grpSpPr bwMode="auto">
          <a:xfrm>
            <a:off x="-3636912" y="1178427"/>
            <a:ext cx="8664575" cy="522685"/>
            <a:chOff x="0" y="4802"/>
            <a:chExt cx="5458" cy="439"/>
          </a:xfrm>
        </p:grpSpPr>
        <p:sp>
          <p:nvSpPr>
            <p:cNvPr id="22545" name="Rectangle 17"/>
            <p:cNvSpPr>
              <a:spLocks noChangeArrowheads="1"/>
            </p:cNvSpPr>
            <p:nvPr/>
          </p:nvSpPr>
          <p:spPr bwMode="auto">
            <a:xfrm>
              <a:off x="0" y="4802"/>
              <a:ext cx="5458" cy="43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endParaRPr lang="zh-CN" altLang="en-US" sz="280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2546" name="Rectangle 18"/>
            <p:cNvSpPr>
              <a:spLocks noChangeArrowheads="1"/>
            </p:cNvSpPr>
            <p:nvPr/>
          </p:nvSpPr>
          <p:spPr bwMode="auto">
            <a:xfrm>
              <a:off x="0" y="4802"/>
              <a:ext cx="5422" cy="43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endParaRPr lang="zh-CN" altLang="en-US" sz="280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pic>
        <p:nvPicPr>
          <p:cNvPr id="35842" name="Picture 2" descr="http://p3.so.qhimgs1.com/bdr/_240_/t01590210048e31195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932040" y="771550"/>
            <a:ext cx="3312368" cy="361925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19672" y="1203598"/>
            <a:ext cx="5376597" cy="3024336"/>
          </a:xfrm>
          <a:prstGeom prst="rect">
            <a:avLst/>
          </a:prstGeom>
          <a:noFill/>
        </p:spPr>
      </p:pic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3832225" y="632222"/>
            <a:ext cx="184731" cy="30777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2987675" y="573882"/>
            <a:ext cx="2698175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父母与孩子之间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3308450"/>
            <a:ext cx="184731" cy="30777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29699" name="AutoShape 3"/>
          <p:cNvSpPr>
            <a:spLocks noChangeArrowheads="1"/>
          </p:cNvSpPr>
          <p:nvPr/>
        </p:nvSpPr>
        <p:spPr bwMode="auto">
          <a:xfrm>
            <a:off x="1403648" y="1059582"/>
            <a:ext cx="4392612" cy="919163"/>
          </a:xfrm>
          <a:prstGeom prst="wedgeEllipseCallout">
            <a:avLst>
              <a:gd name="adj1" fmla="val -61310"/>
              <a:gd name="adj2" fmla="val 6813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/>
            <a:r>
              <a:rPr lang="zh-CN" altLang="en-US" sz="4400" dirty="0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讨论吧</a:t>
            </a:r>
            <a:endParaRPr lang="zh-CN" altLang="en-US" sz="4400" dirty="0">
              <a:solidFill>
                <a:srgbClr val="FF00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179388" y="1059657"/>
            <a:ext cx="792162" cy="30777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1116013" y="2787254"/>
            <a:ext cx="7561262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有了烦心事要不要告诉爸爸妈妈 </a:t>
            </a:r>
            <a:endParaRPr lang="zh-CN" altLang="en-US" sz="40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51670"/>
            <a:ext cx="1104039" cy="1582166"/>
          </a:xfrm>
          <a:prstGeom prst="rect">
            <a:avLst/>
          </a:prstGeom>
        </p:spPr>
      </p:pic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20983C9F-8824-49FB-B1F9-DDB5016BC85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603250" y="1491854"/>
            <a:ext cx="8540750" cy="2914650"/>
          </a:xfrm>
          <a:prstGeom prst="rect">
            <a:avLst/>
          </a:prstGeo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8000" dirty="0">
                <a:ea typeface="隶书" panose="02010509060101010101" pitchFamily="49" charset="-122"/>
              </a:rPr>
              <a:t>对抗</a:t>
            </a:r>
            <a:endParaRPr lang="zh-CN" altLang="en-US" sz="8000" dirty="0">
              <a:ea typeface="隶书" panose="02010509060101010101" pitchFamily="49" charset="-122"/>
            </a:endParaRPr>
          </a:p>
        </p:txBody>
      </p:sp>
      <p:sp>
        <p:nvSpPr>
          <p:cNvPr id="30723" name="AutoShape 3"/>
          <p:cNvSpPr>
            <a:spLocks noChangeArrowheads="1"/>
          </p:cNvSpPr>
          <p:nvPr/>
        </p:nvSpPr>
        <p:spPr bwMode="auto">
          <a:xfrm>
            <a:off x="3203575" y="1815703"/>
            <a:ext cx="2159000" cy="432197"/>
          </a:xfrm>
          <a:prstGeom prst="rightArrow">
            <a:avLst>
              <a:gd name="adj1" fmla="val 50000"/>
              <a:gd name="adj2" fmla="val 93664"/>
            </a:avLst>
          </a:prstGeom>
          <a:solidFill>
            <a:srgbClr val="FF0000"/>
          </a:solidFill>
          <a:ln w="31750">
            <a:solidFill>
              <a:srgbClr val="FF0000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6135688" y="1765697"/>
            <a:ext cx="184731" cy="30777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5795963" y="1437085"/>
            <a:ext cx="2449512" cy="13234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8000">
                <a:latin typeface="Arial" panose="020B0604020202020204" pitchFamily="34" charset="0"/>
                <a:ea typeface="隶书" panose="02010509060101010101" pitchFamily="49" charset="-122"/>
              </a:rPr>
              <a:t>对话</a:t>
            </a:r>
            <a:endParaRPr lang="zh-CN" altLang="en-US" sz="800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animBg="1"/>
      <p:bldP spid="30723" grpId="1" animBg="1"/>
      <p:bldP spid="307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WordArt 4"/>
          <p:cNvSpPr>
            <a:spLocks noChangeArrowheads="1" noChangeShapeType="1" noTextEdit="1"/>
          </p:cNvSpPr>
          <p:nvPr/>
        </p:nvSpPr>
        <p:spPr bwMode="auto">
          <a:xfrm>
            <a:off x="1258888" y="1924050"/>
            <a:ext cx="6697662" cy="1133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000" b="1" kern="10" dirty="0">
                <a:ln w="12700">
                  <a:solidFill>
                    <a:srgbClr val="EAEAEA"/>
                  </a:solidFill>
                  <a:round/>
                </a:ln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新魏" panose="02010800040101010101" charset="-122"/>
              </a:rPr>
              <a:t>爸爸妈妈我想对您说</a:t>
            </a:r>
            <a:endParaRPr lang="zh-CN" altLang="en-US" sz="4000" b="1" kern="10" dirty="0">
              <a:ln w="12700">
                <a:solidFill>
                  <a:srgbClr val="EAEAEA"/>
                </a:solidFill>
                <a:round/>
              </a:ln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华文新魏" panose="02010800040101010101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p>
            <a:fld id="{14FF86B9-5C3B-4E7E-987B-8AB180F8060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-828600" y="555526"/>
            <a:ext cx="6238528" cy="432048"/>
          </a:xfrm>
        </p:spPr>
        <p:txBody>
          <a:bodyPr/>
          <a:lstStyle/>
          <a:p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习作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我想对你们说 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</a:rPr>
              <a:t>》</a:t>
            </a:r>
            <a:endParaRPr lang="en-US" altLang="zh-CN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363266"/>
            <a:ext cx="8291512" cy="3780234"/>
          </a:xfrm>
        </p:spPr>
        <p:txBody>
          <a:bodyPr/>
          <a:lstStyle/>
          <a:p>
            <a:pPr indent="0">
              <a:lnSpc>
                <a:spcPct val="120000"/>
              </a:lnSpc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写作要求：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习作要求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>
              <a:lnSpc>
                <a:spcPct val="120000"/>
              </a:lnSpc>
              <a:buNone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．写自己的心声，可以表达对父母的感激之情，也可以写自己和父母不一致的看法，或者和他们之间的误会。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>
              <a:lnSpc>
                <a:spcPct val="120000"/>
              </a:lnSpc>
              <a:buNone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．学习以第一人称来写作，真切地表达自己的情感与想法。 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>
              <a:lnSpc>
                <a:spcPct val="120000"/>
              </a:lnSpc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习作重点：学习以第一人称来写作，真切地表达自己的情感与想法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20983C9F-8824-49FB-B1F9-DDB5016BC85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699542"/>
            <a:ext cx="8229600" cy="3371850"/>
          </a:xfrm>
        </p:spPr>
        <p:txBody>
          <a:bodyPr/>
          <a:lstStyle/>
          <a:p>
            <a:pPr>
              <a:buNone/>
            </a:pPr>
            <a:r>
              <a:rPr lang="en-US" altLang="zh-CN" sz="32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★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写什么内容和范围。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）因跟父母看法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不一致而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不愉快；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因被父母冤枉而不愉快；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）因自己做了错事或成绩不好，受到父母批评而不愉快。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）对父母的养育之恩的述说。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20983C9F-8824-49FB-B1F9-DDB5016BC85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1750</Words>
  <Application>WPS 演示</Application>
  <PresentationFormat>全屏显示(16:9)</PresentationFormat>
  <Paragraphs>140</Paragraphs>
  <Slides>24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Arial</vt:lpstr>
      <vt:lpstr>宋体</vt:lpstr>
      <vt:lpstr>Wingdings</vt:lpstr>
      <vt:lpstr>黑体</vt:lpstr>
      <vt:lpstr>楷体</vt:lpstr>
      <vt:lpstr>华文行楷</vt:lpstr>
      <vt:lpstr>隶书</vt:lpstr>
      <vt:lpstr>华文新魏</vt:lpstr>
      <vt:lpstr>Calibri</vt:lpstr>
      <vt:lpstr>Times New Roman</vt:lpstr>
      <vt:lpstr>微软雅黑</vt:lpstr>
      <vt:lpstr>Impact</vt:lpstr>
      <vt:lpstr>Calibri Light</vt:lpstr>
      <vt:lpstr>1_Office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习作《我想对你们说 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习作小锦囊</vt:lpstr>
      <vt:lpstr>习作小锦囊</vt:lpstr>
      <vt:lpstr>习作小锦囊</vt:lpstr>
      <vt:lpstr>例文赏析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我的文档</dc:title>
  <dc:creator>主题文档</dc:creator>
  <cp:keywords>x</cp:keywords>
  <dc:description>x</dc:description>
  <dc:subject>xx</dc:subject>
  <cp:category>xz</cp:category>
  <cp:lastModifiedBy>lxw911</cp:lastModifiedBy>
  <cp:revision>108</cp:revision>
  <dcterms:created xsi:type="dcterms:W3CDTF">2017-03-17T02:28:00Z</dcterms:created>
  <dcterms:modified xsi:type="dcterms:W3CDTF">2020-08-03T09:07:50Z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